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Lst>
  <p:sldSz cy="5143500" cx="9144000"/>
  <p:notesSz cx="6858000" cy="9144000"/>
  <p:embeddedFontLst>
    <p:embeddedFont>
      <p:font typeface="Raleway"/>
      <p:regular r:id="rId68"/>
      <p:bold r:id="rId69"/>
      <p:italic r:id="rId70"/>
      <p:boldItalic r:id="rId71"/>
    </p:embeddedFont>
    <p:embeddedFont>
      <p:font typeface="Lato"/>
      <p:regular r:id="rId72"/>
      <p:bold r:id="rId73"/>
      <p:italic r:id="rId74"/>
      <p:boldItalic r:id="rId75"/>
    </p:embeddedFont>
    <p:embeddedFont>
      <p:font typeface="Helvetica Neue"/>
      <p:regular r:id="rId76"/>
      <p:bold r:id="rId77"/>
      <p:italic r:id="rId78"/>
      <p:boldItalic r:id="rId79"/>
    </p:embeddedFont>
    <p:embeddedFont>
      <p:font typeface="Open Sans Medium"/>
      <p:regular r:id="rId80"/>
      <p:bold r:id="rId81"/>
      <p:italic r:id="rId82"/>
      <p:boldItalic r:id="rId83"/>
    </p:embeddedFont>
    <p:embeddedFont>
      <p:font typeface="Oswald"/>
      <p:regular r:id="rId84"/>
      <p:bold r:id="rId85"/>
    </p:embeddedFont>
    <p:embeddedFont>
      <p:font typeface="Open Sans"/>
      <p:regular r:id="rId86"/>
      <p:bold r:id="rId87"/>
      <p:italic r:id="rId88"/>
      <p:boldItalic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Oswald-regular.fntdata"/><Relationship Id="rId83" Type="http://schemas.openxmlformats.org/officeDocument/2006/relationships/font" Target="fonts/OpenSansMedium-boldItalic.fntdata"/><Relationship Id="rId42" Type="http://schemas.openxmlformats.org/officeDocument/2006/relationships/slide" Target="slides/slide36.xml"/><Relationship Id="rId86" Type="http://schemas.openxmlformats.org/officeDocument/2006/relationships/font" Target="fonts/OpenSans-regular.fntdata"/><Relationship Id="rId41" Type="http://schemas.openxmlformats.org/officeDocument/2006/relationships/slide" Target="slides/slide35.xml"/><Relationship Id="rId85" Type="http://schemas.openxmlformats.org/officeDocument/2006/relationships/font" Target="fonts/Oswald-bold.fntdata"/><Relationship Id="rId44" Type="http://schemas.openxmlformats.org/officeDocument/2006/relationships/slide" Target="slides/slide38.xml"/><Relationship Id="rId88" Type="http://schemas.openxmlformats.org/officeDocument/2006/relationships/font" Target="fonts/OpenSans-italic.fntdata"/><Relationship Id="rId43" Type="http://schemas.openxmlformats.org/officeDocument/2006/relationships/slide" Target="slides/slide37.xml"/><Relationship Id="rId87" Type="http://schemas.openxmlformats.org/officeDocument/2006/relationships/font" Target="fonts/OpenSans-bold.fntdata"/><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OpenSans-boldItalic.fntdata"/><Relationship Id="rId80" Type="http://schemas.openxmlformats.org/officeDocument/2006/relationships/font" Target="fonts/OpenSansMedium-regular.fntdata"/><Relationship Id="rId82" Type="http://schemas.openxmlformats.org/officeDocument/2006/relationships/font" Target="fonts/OpenSansMedium-italic.fntdata"/><Relationship Id="rId81" Type="http://schemas.openxmlformats.org/officeDocument/2006/relationships/font" Target="fonts/OpenSansMedium-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Lato-bold.fntdata"/><Relationship Id="rId72" Type="http://schemas.openxmlformats.org/officeDocument/2006/relationships/font" Target="fonts/Lato-regular.fntdata"/><Relationship Id="rId31" Type="http://schemas.openxmlformats.org/officeDocument/2006/relationships/slide" Target="slides/slide25.xml"/><Relationship Id="rId75" Type="http://schemas.openxmlformats.org/officeDocument/2006/relationships/font" Target="fonts/Lato-boldItalic.fntdata"/><Relationship Id="rId30" Type="http://schemas.openxmlformats.org/officeDocument/2006/relationships/slide" Target="slides/slide24.xml"/><Relationship Id="rId74" Type="http://schemas.openxmlformats.org/officeDocument/2006/relationships/font" Target="fonts/Lato-italic.fntdata"/><Relationship Id="rId33" Type="http://schemas.openxmlformats.org/officeDocument/2006/relationships/slide" Target="slides/slide27.xml"/><Relationship Id="rId77" Type="http://schemas.openxmlformats.org/officeDocument/2006/relationships/font" Target="fonts/HelveticaNeue-bold.fntdata"/><Relationship Id="rId32" Type="http://schemas.openxmlformats.org/officeDocument/2006/relationships/slide" Target="slides/slide26.xml"/><Relationship Id="rId76" Type="http://schemas.openxmlformats.org/officeDocument/2006/relationships/font" Target="fonts/HelveticaNeue-regular.fntdata"/><Relationship Id="rId35" Type="http://schemas.openxmlformats.org/officeDocument/2006/relationships/slide" Target="slides/slide29.xml"/><Relationship Id="rId79" Type="http://schemas.openxmlformats.org/officeDocument/2006/relationships/font" Target="fonts/HelveticaNeue-boldItalic.fntdata"/><Relationship Id="rId34" Type="http://schemas.openxmlformats.org/officeDocument/2006/relationships/slide" Target="slides/slide28.xml"/><Relationship Id="rId78" Type="http://schemas.openxmlformats.org/officeDocument/2006/relationships/font" Target="fonts/HelveticaNeue-italic.fntdata"/><Relationship Id="rId71" Type="http://schemas.openxmlformats.org/officeDocument/2006/relationships/font" Target="fonts/Raleway-boldItalic.fntdata"/><Relationship Id="rId70" Type="http://schemas.openxmlformats.org/officeDocument/2006/relationships/font" Target="fonts/Raleway-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Raleway-regular.fntdata"/><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aleway-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1291c5c398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1291c5c398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1291c5c398_0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1291c5c398_0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1291c5c398_0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1291c5c398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1291c5c398_0_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1291c5c398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1291c5c398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1291c5c398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1291c5c398_0_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1291c5c398_0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1291c5c398_0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1291c5c398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1291c5c398_0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1291c5c398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1291c5c398_0_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1291c5c398_0_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1291c5c398_0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1291c5c398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b75a7a002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b75a7a002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1291c5c398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1291c5c398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1291c5c398_0_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31291c5c398_0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1291c5c398_0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1291c5c398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1291c5c398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1291c5c398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1291c5c398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1291c5c398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1291c5c398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31291c5c398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1291c5c398_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1291c5c398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d533d9862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d533d9862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d533d9862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d533d9862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d533d98622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d533d98622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c23b67598b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c23b67598b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d533d9862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d533d9862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d533d9862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d533d9862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d533d98622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2d533d98622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d533d98622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d533d9862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d533d98622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d533d98622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d533d98622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d533d98622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d533d98622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2d533d98622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d533d98622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2d533d98622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d533d98622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d533d98622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d533d98622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d533d98622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c23b67598b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c23b67598b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d533d98622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d533d98622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d533d98622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2d533d98622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1291c5c398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1291c5c398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1291c5c398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1291c5c398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1291c5c398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31291c5c398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1291c5c398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31291c5c398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1291c5c398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31291c5c398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1291c5c398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1291c5c398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1291c5c398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1291c5c398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1291c5c398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31291c5c398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984ee6c366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984ee6c366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1291c5c398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31291c5c398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1291c5c398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31291c5c398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1291c5c398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31291c5c398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1291c5c398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1291c5c398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1291c5c398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1291c5c398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1291c5c398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31291c5c398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1291c5c398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1291c5c398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31291c5c398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31291c5c398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d533d98622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2d533d98622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984ee6c366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984ee6c366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984ee6c366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984ee6c366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1337d039508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1337d03950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8ff8d56604_0_1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8ff8d56604_0_1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984ee6c366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984ee6c36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1291c5c398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1291c5c398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1291c5c398_0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1291c5c398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8" name="Shape 68"/>
        <p:cNvGrpSpPr/>
        <p:nvPr/>
      </p:nvGrpSpPr>
      <p:grpSpPr>
        <a:xfrm>
          <a:off x="0" y="0"/>
          <a:ext cx="0" cy="0"/>
          <a:chOff x="0" y="0"/>
          <a:chExt cx="0" cy="0"/>
        </a:xfrm>
      </p:grpSpPr>
      <p:sp>
        <p:nvSpPr>
          <p:cNvPr id="69" name="Google Shape;69;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0" name="Google Shape;70;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71" name="Google Shape;71;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2" name="Google Shape;72;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3" name="Google Shape;73;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9" name="Shape 79"/>
        <p:cNvGrpSpPr/>
        <p:nvPr/>
      </p:nvGrpSpPr>
      <p:grpSpPr>
        <a:xfrm>
          <a:off x="0" y="0"/>
          <a:ext cx="0" cy="0"/>
          <a:chOff x="0" y="0"/>
          <a:chExt cx="0" cy="0"/>
        </a:xfrm>
      </p:grpSpPr>
      <p:sp>
        <p:nvSpPr>
          <p:cNvPr id="80" name="Google Shape;80;p15"/>
          <p:cNvSpPr txBox="1"/>
          <p:nvPr>
            <p:ph type="ctrTitle"/>
          </p:nvPr>
        </p:nvSpPr>
        <p:spPr>
          <a:xfrm>
            <a:off x="311708" y="3686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81" name="Google Shape;81;p15"/>
          <p:cNvSpPr txBox="1"/>
          <p:nvPr>
            <p:ph idx="1" type="subTitle"/>
          </p:nvPr>
        </p:nvSpPr>
        <p:spPr>
          <a:xfrm>
            <a:off x="311700" y="24582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82" name="Google Shape;82;p15"/>
          <p:cNvSpPr txBox="1"/>
          <p:nvPr>
            <p:ph idx="12" type="sldNum"/>
          </p:nvPr>
        </p:nvSpPr>
        <p:spPr>
          <a:xfrm>
            <a:off x="8052833" y="47036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3" name="Shape 83"/>
        <p:cNvGrpSpPr/>
        <p:nvPr/>
      </p:nvGrpSpPr>
      <p:grpSpPr>
        <a:xfrm>
          <a:off x="0" y="0"/>
          <a:ext cx="0" cy="0"/>
          <a:chOff x="0" y="0"/>
          <a:chExt cx="0" cy="0"/>
        </a:xfrm>
      </p:grpSpPr>
      <p:sp>
        <p:nvSpPr>
          <p:cNvPr id="84" name="Google Shape;84;p1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85" name="Google Shape;85;p16"/>
          <p:cNvSpPr txBox="1"/>
          <p:nvPr>
            <p:ph idx="12" type="sldNum"/>
          </p:nvPr>
        </p:nvSpPr>
        <p:spPr>
          <a:xfrm>
            <a:off x="8052833" y="47036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6" name="Shape 86"/>
        <p:cNvGrpSpPr/>
        <p:nvPr/>
      </p:nvGrpSpPr>
      <p:grpSpPr>
        <a:xfrm>
          <a:off x="0" y="0"/>
          <a:ext cx="0" cy="0"/>
          <a:chOff x="0" y="0"/>
          <a:chExt cx="0" cy="0"/>
        </a:xfrm>
      </p:grpSpPr>
      <p:sp>
        <p:nvSpPr>
          <p:cNvPr id="87" name="Google Shape;87;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8" name="Google Shape;88;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9" name="Google Shape;89;p17"/>
          <p:cNvSpPr txBox="1"/>
          <p:nvPr>
            <p:ph idx="12" type="sldNum"/>
          </p:nvPr>
        </p:nvSpPr>
        <p:spPr>
          <a:xfrm>
            <a:off x="8052833" y="47036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0" name="Shape 90"/>
        <p:cNvGrpSpPr/>
        <p:nvPr/>
      </p:nvGrpSpPr>
      <p:grpSpPr>
        <a:xfrm>
          <a:off x="0" y="0"/>
          <a:ext cx="0" cy="0"/>
          <a:chOff x="0" y="0"/>
          <a:chExt cx="0" cy="0"/>
        </a:xfrm>
      </p:grpSpPr>
      <p:sp>
        <p:nvSpPr>
          <p:cNvPr id="91" name="Google Shape;91;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2" name="Google Shape;92;p1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3" name="Google Shape;93;p1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4" name="Google Shape;94;p18"/>
          <p:cNvSpPr txBox="1"/>
          <p:nvPr>
            <p:ph idx="12" type="sldNum"/>
          </p:nvPr>
        </p:nvSpPr>
        <p:spPr>
          <a:xfrm>
            <a:off x="8052833" y="47036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5" name="Shape 95"/>
        <p:cNvGrpSpPr/>
        <p:nvPr/>
      </p:nvGrpSpPr>
      <p:grpSpPr>
        <a:xfrm>
          <a:off x="0" y="0"/>
          <a:ext cx="0" cy="0"/>
          <a:chOff x="0" y="0"/>
          <a:chExt cx="0" cy="0"/>
        </a:xfrm>
      </p:grpSpPr>
      <p:sp>
        <p:nvSpPr>
          <p:cNvPr id="96" name="Google Shape;96;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7" name="Google Shape;97;p19"/>
          <p:cNvSpPr txBox="1"/>
          <p:nvPr>
            <p:ph idx="12" type="sldNum"/>
          </p:nvPr>
        </p:nvSpPr>
        <p:spPr>
          <a:xfrm>
            <a:off x="8052833" y="47036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8" name="Shape 98"/>
        <p:cNvGrpSpPr/>
        <p:nvPr/>
      </p:nvGrpSpPr>
      <p:grpSpPr>
        <a:xfrm>
          <a:off x="0" y="0"/>
          <a:ext cx="0" cy="0"/>
          <a:chOff x="0" y="0"/>
          <a:chExt cx="0" cy="0"/>
        </a:xfrm>
      </p:grpSpPr>
      <p:sp>
        <p:nvSpPr>
          <p:cNvPr id="99" name="Google Shape;99;p2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00" name="Google Shape;100;p2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1" name="Google Shape;101;p20"/>
          <p:cNvSpPr txBox="1"/>
          <p:nvPr>
            <p:ph idx="12" type="sldNum"/>
          </p:nvPr>
        </p:nvSpPr>
        <p:spPr>
          <a:xfrm>
            <a:off x="8052833" y="47036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2" name="Shape 102"/>
        <p:cNvGrpSpPr/>
        <p:nvPr/>
      </p:nvGrpSpPr>
      <p:grpSpPr>
        <a:xfrm>
          <a:off x="0" y="0"/>
          <a:ext cx="0" cy="0"/>
          <a:chOff x="0" y="0"/>
          <a:chExt cx="0" cy="0"/>
        </a:xfrm>
      </p:grpSpPr>
      <p:sp>
        <p:nvSpPr>
          <p:cNvPr id="103" name="Google Shape;103;p2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04" name="Google Shape;104;p21"/>
          <p:cNvSpPr txBox="1"/>
          <p:nvPr>
            <p:ph idx="12" type="sldNum"/>
          </p:nvPr>
        </p:nvSpPr>
        <p:spPr>
          <a:xfrm>
            <a:off x="8052833" y="47036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5" name="Shape 105"/>
        <p:cNvGrpSpPr/>
        <p:nvPr/>
      </p:nvGrpSpPr>
      <p:grpSpPr>
        <a:xfrm>
          <a:off x="0" y="0"/>
          <a:ext cx="0" cy="0"/>
          <a:chOff x="0" y="0"/>
          <a:chExt cx="0" cy="0"/>
        </a:xfrm>
      </p:grpSpPr>
      <p:sp>
        <p:nvSpPr>
          <p:cNvPr id="106" name="Google Shape;106;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08" name="Google Shape;108;p2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9" name="Google Shape;109;p2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10" name="Google Shape;110;p22"/>
          <p:cNvSpPr txBox="1"/>
          <p:nvPr>
            <p:ph idx="12" type="sldNum"/>
          </p:nvPr>
        </p:nvSpPr>
        <p:spPr>
          <a:xfrm>
            <a:off x="8052833" y="47036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1" name="Shape 111"/>
        <p:cNvGrpSpPr/>
        <p:nvPr/>
      </p:nvGrpSpPr>
      <p:grpSpPr>
        <a:xfrm>
          <a:off x="0" y="0"/>
          <a:ext cx="0" cy="0"/>
          <a:chOff x="0" y="0"/>
          <a:chExt cx="0" cy="0"/>
        </a:xfrm>
      </p:grpSpPr>
      <p:sp>
        <p:nvSpPr>
          <p:cNvPr id="112" name="Google Shape;112;p2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13" name="Google Shape;113;p23"/>
          <p:cNvSpPr txBox="1"/>
          <p:nvPr>
            <p:ph idx="12" type="sldNum"/>
          </p:nvPr>
        </p:nvSpPr>
        <p:spPr>
          <a:xfrm>
            <a:off x="8052833" y="47036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4" name="Shape 114"/>
        <p:cNvGrpSpPr/>
        <p:nvPr/>
      </p:nvGrpSpPr>
      <p:grpSpPr>
        <a:xfrm>
          <a:off x="0" y="0"/>
          <a:ext cx="0" cy="0"/>
          <a:chOff x="0" y="0"/>
          <a:chExt cx="0" cy="0"/>
        </a:xfrm>
      </p:grpSpPr>
      <p:sp>
        <p:nvSpPr>
          <p:cNvPr id="115" name="Google Shape;115;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16" name="Google Shape;116;p2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17" name="Google Shape;117;p24"/>
          <p:cNvSpPr txBox="1"/>
          <p:nvPr>
            <p:ph idx="12" type="sldNum"/>
          </p:nvPr>
        </p:nvSpPr>
        <p:spPr>
          <a:xfrm>
            <a:off x="8052833" y="47036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8" name="Shape 118"/>
        <p:cNvGrpSpPr/>
        <p:nvPr/>
      </p:nvGrpSpPr>
      <p:grpSpPr>
        <a:xfrm>
          <a:off x="0" y="0"/>
          <a:ext cx="0" cy="0"/>
          <a:chOff x="0" y="0"/>
          <a:chExt cx="0" cy="0"/>
        </a:xfrm>
      </p:grpSpPr>
      <p:sp>
        <p:nvSpPr>
          <p:cNvPr id="119" name="Google Shape;119;p25"/>
          <p:cNvSpPr txBox="1"/>
          <p:nvPr>
            <p:ph idx="12" type="sldNum"/>
          </p:nvPr>
        </p:nvSpPr>
        <p:spPr>
          <a:xfrm>
            <a:off x="8052833" y="47036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2.xml"/><Relationship Id="rId12" Type="http://schemas.openxmlformats.org/officeDocument/2006/relationships/slideLayout" Target="../slideLayouts/slideLayout23.xml"/><Relationship Id="rId1" Type="http://schemas.openxmlformats.org/officeDocument/2006/relationships/image" Target="../media/image6.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EC80E"/>
        </a:solidFill>
      </p:bgPr>
    </p:bg>
    <p:spTree>
      <p:nvGrpSpPr>
        <p:cNvPr id="74" name="Shape 74"/>
        <p:cNvGrpSpPr/>
        <p:nvPr/>
      </p:nvGrpSpPr>
      <p:grpSpPr>
        <a:xfrm>
          <a:off x="0" y="0"/>
          <a:ext cx="0" cy="0"/>
          <a:chOff x="0" y="0"/>
          <a:chExt cx="0" cy="0"/>
        </a:xfrm>
      </p:grpSpPr>
      <p:sp>
        <p:nvSpPr>
          <p:cNvPr id="75" name="Google Shape;75;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6" name="Google Shape;76;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77" name="Google Shape;77;p14"/>
          <p:cNvSpPr txBox="1"/>
          <p:nvPr>
            <p:ph idx="12" type="sldNum"/>
          </p:nvPr>
        </p:nvSpPr>
        <p:spPr>
          <a:xfrm>
            <a:off x="8052833" y="47036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Oswald"/>
                <a:ea typeface="Oswald"/>
                <a:cs typeface="Oswald"/>
                <a:sym typeface="Oswald"/>
              </a:defRPr>
            </a:lvl1pPr>
            <a:lvl2pPr lvl="1" algn="r">
              <a:buNone/>
              <a:defRPr sz="1000">
                <a:solidFill>
                  <a:schemeClr val="dk2"/>
                </a:solidFill>
                <a:latin typeface="Oswald"/>
                <a:ea typeface="Oswald"/>
                <a:cs typeface="Oswald"/>
                <a:sym typeface="Oswald"/>
              </a:defRPr>
            </a:lvl2pPr>
            <a:lvl3pPr lvl="2" algn="r">
              <a:buNone/>
              <a:defRPr sz="1000">
                <a:solidFill>
                  <a:schemeClr val="dk2"/>
                </a:solidFill>
                <a:latin typeface="Oswald"/>
                <a:ea typeface="Oswald"/>
                <a:cs typeface="Oswald"/>
                <a:sym typeface="Oswald"/>
              </a:defRPr>
            </a:lvl3pPr>
            <a:lvl4pPr lvl="3" algn="r">
              <a:buNone/>
              <a:defRPr sz="1000">
                <a:solidFill>
                  <a:schemeClr val="dk2"/>
                </a:solidFill>
                <a:latin typeface="Oswald"/>
                <a:ea typeface="Oswald"/>
                <a:cs typeface="Oswald"/>
                <a:sym typeface="Oswald"/>
              </a:defRPr>
            </a:lvl4pPr>
            <a:lvl5pPr lvl="4" algn="r">
              <a:buNone/>
              <a:defRPr sz="1000">
                <a:solidFill>
                  <a:schemeClr val="dk2"/>
                </a:solidFill>
                <a:latin typeface="Oswald"/>
                <a:ea typeface="Oswald"/>
                <a:cs typeface="Oswald"/>
                <a:sym typeface="Oswald"/>
              </a:defRPr>
            </a:lvl5pPr>
            <a:lvl6pPr lvl="5" algn="r">
              <a:buNone/>
              <a:defRPr sz="1000">
                <a:solidFill>
                  <a:schemeClr val="dk2"/>
                </a:solidFill>
                <a:latin typeface="Oswald"/>
                <a:ea typeface="Oswald"/>
                <a:cs typeface="Oswald"/>
                <a:sym typeface="Oswald"/>
              </a:defRPr>
            </a:lvl6pPr>
            <a:lvl7pPr lvl="6" algn="r">
              <a:buNone/>
              <a:defRPr sz="1000">
                <a:solidFill>
                  <a:schemeClr val="dk2"/>
                </a:solidFill>
                <a:latin typeface="Oswald"/>
                <a:ea typeface="Oswald"/>
                <a:cs typeface="Oswald"/>
                <a:sym typeface="Oswald"/>
              </a:defRPr>
            </a:lvl7pPr>
            <a:lvl8pPr lvl="7" algn="r">
              <a:buNone/>
              <a:defRPr sz="1000">
                <a:solidFill>
                  <a:schemeClr val="dk2"/>
                </a:solidFill>
                <a:latin typeface="Oswald"/>
                <a:ea typeface="Oswald"/>
                <a:cs typeface="Oswald"/>
                <a:sym typeface="Oswald"/>
              </a:defRPr>
            </a:lvl8pPr>
            <a:lvl9pPr lvl="8" algn="r">
              <a:buNone/>
              <a:defRPr sz="1000">
                <a:solidFill>
                  <a:schemeClr val="dk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
              <a:t>‹#›</a:t>
            </a:fld>
            <a:endParaRPr/>
          </a:p>
        </p:txBody>
      </p:sp>
      <p:pic>
        <p:nvPicPr>
          <p:cNvPr id="78" name="Google Shape;78;p14"/>
          <p:cNvPicPr preferRelativeResize="0"/>
          <p:nvPr/>
        </p:nvPicPr>
        <p:blipFill>
          <a:blip r:embed="rId1">
            <a:alphaModFix/>
          </a:blip>
          <a:stretch>
            <a:fillRect/>
          </a:stretch>
        </p:blipFill>
        <p:spPr>
          <a:xfrm>
            <a:off x="8506940" y="4492683"/>
            <a:ext cx="548701" cy="55091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 Id="rId3" Type="http://schemas.openxmlformats.org/officeDocument/2006/relationships/image" Target="../media/image5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 Id="rId3" Type="http://schemas.openxmlformats.org/officeDocument/2006/relationships/image" Target="../media/image5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5.xml"/><Relationship Id="rId3"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6.xml"/><Relationship Id="rId3" Type="http://schemas.openxmlformats.org/officeDocument/2006/relationships/image" Target="../media/image4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7.xml"/><Relationship Id="rId3" Type="http://schemas.openxmlformats.org/officeDocument/2006/relationships/image" Target="../media/image5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9.xml"/><Relationship Id="rId3" Type="http://schemas.openxmlformats.org/officeDocument/2006/relationships/image" Target="../media/image5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20.png"/><Relationship Id="rId5" Type="http://schemas.openxmlformats.org/officeDocument/2006/relationships/image" Target="../media/image31.png"/><Relationship Id="rId6"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0.xml"/><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1.xml"/><Relationship Id="rId3" Type="http://schemas.openxmlformats.org/officeDocument/2006/relationships/image" Target="../media/image5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2.xml"/><Relationship Id="rId3" Type="http://schemas.openxmlformats.org/officeDocument/2006/relationships/image" Target="../media/image5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3.xml"/><Relationship Id="rId3" Type="http://schemas.openxmlformats.org/officeDocument/2006/relationships/image" Target="../media/image5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4.xml"/><Relationship Id="rId3" Type="http://schemas.openxmlformats.org/officeDocument/2006/relationships/image" Target="../media/image5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5.xml"/><Relationship Id="rId3" Type="http://schemas.openxmlformats.org/officeDocument/2006/relationships/image" Target="../media/image6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6.xml"/><Relationship Id="rId3" Type="http://schemas.openxmlformats.org/officeDocument/2006/relationships/image" Target="../media/image4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hyperlink" Target="https://engage.rideprt.org/buslineredesign/buslineredesign-home" TargetMode="External"/><Relationship Id="rId4" Type="http://schemas.openxmlformats.org/officeDocument/2006/relationships/hyperlink" Target="https://engage.rideprt.org/buslineredesign/BLR-giveinput" TargetMode="External"/><Relationship Id="rId5" Type="http://schemas.openxmlformats.org/officeDocument/2006/relationships/hyperlink" Target="https://engage.rideprt.org/buslineredesign/BLR-events"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8.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49.jpg"/><Relationship Id="rId5" Type="http://schemas.openxmlformats.org/officeDocument/2006/relationships/image" Target="../media/image2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8.jp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hyperlink" Target="mailto:info@LUnited.org" TargetMode="External"/><Relationship Id="rId4" Type="http://schemas.openxmlformats.org/officeDocument/2006/relationships/hyperlink" Target="mailto:info@lawrencevillecorp.com" TargetMode="External"/><Relationship Id="rId5" Type="http://schemas.openxmlformats.org/officeDocument/2006/relationships/image" Target="../media/image8.jpg"/><Relationship Id="rId6"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6"/>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700"/>
              <a:t>Lawrenceville Happenings Meeting:</a:t>
            </a:r>
            <a:endParaRPr sz="4700"/>
          </a:p>
          <a:p>
            <a:pPr indent="0" lvl="0" marL="0" rtl="0" algn="l">
              <a:spcBef>
                <a:spcPts val="0"/>
              </a:spcBef>
              <a:spcAft>
                <a:spcPts val="0"/>
              </a:spcAft>
              <a:buNone/>
            </a:pPr>
            <a:r>
              <a:rPr lang="en" sz="3100">
                <a:solidFill>
                  <a:schemeClr val="dk2"/>
                </a:solidFill>
              </a:rPr>
              <a:t>PWSA, Hillman Cancer Center &amp; Pittsburghers for Public Transit</a:t>
            </a:r>
            <a:endParaRPr sz="2300">
              <a:solidFill>
                <a:schemeClr val="dk2"/>
              </a:solidFill>
            </a:endParaRPr>
          </a:p>
        </p:txBody>
      </p:sp>
      <p:sp>
        <p:nvSpPr>
          <p:cNvPr id="125" name="Google Shape;125;p26"/>
          <p:cNvSpPr txBox="1"/>
          <p:nvPr>
            <p:ph idx="1" type="subTitle"/>
          </p:nvPr>
        </p:nvSpPr>
        <p:spPr>
          <a:xfrm>
            <a:off x="2371717" y="3385700"/>
            <a:ext cx="6331500" cy="1241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11/07/24, 6:30 p.m., </a:t>
            </a:r>
            <a:r>
              <a:rPr lang="en"/>
              <a:t>Healthy Active Living Center (4600 Butler St)</a:t>
            </a:r>
            <a:endParaRPr/>
          </a:p>
          <a:p>
            <a:pPr indent="0" lvl="0" marL="0" rtl="0" algn="l">
              <a:spcBef>
                <a:spcPts val="0"/>
              </a:spcBef>
              <a:spcAft>
                <a:spcPts val="0"/>
              </a:spcAft>
              <a:buNone/>
            </a:pPr>
            <a:r>
              <a:t/>
            </a:r>
            <a:endParaRPr/>
          </a:p>
          <a:p>
            <a:pPr indent="0" lvl="0" marL="0" rtl="0" algn="l">
              <a:spcBef>
                <a:spcPts val="0"/>
              </a:spcBef>
              <a:spcAft>
                <a:spcPts val="0"/>
              </a:spcAft>
              <a:buNone/>
            </a:pPr>
            <a:r>
              <a:rPr i="1" lang="en"/>
              <a:t>Welcome! Please sign in at </a:t>
            </a:r>
            <a:r>
              <a:rPr i="1" lang="en">
                <a:solidFill>
                  <a:srgbClr val="0000FF"/>
                </a:solidFill>
              </a:rPr>
              <a:t>bit.ly/LUSignIn </a:t>
            </a:r>
            <a:r>
              <a:rPr i="1" lang="en"/>
              <a:t>if joining online</a:t>
            </a:r>
            <a:endParaRPr i="1"/>
          </a:p>
        </p:txBody>
      </p:sp>
      <p:pic>
        <p:nvPicPr>
          <p:cNvPr descr="LU Logo.JPG" id="126" name="Google Shape;126;p26"/>
          <p:cNvPicPr preferRelativeResize="0"/>
          <p:nvPr/>
        </p:nvPicPr>
        <p:blipFill rotWithShape="1">
          <a:blip r:embed="rId3">
            <a:alphaModFix/>
          </a:blip>
          <a:srcRect b="0" l="0" r="0" t="0"/>
          <a:stretch/>
        </p:blipFill>
        <p:spPr>
          <a:xfrm>
            <a:off x="395024" y="494176"/>
            <a:ext cx="1339726" cy="1005200"/>
          </a:xfrm>
          <a:prstGeom prst="rect">
            <a:avLst/>
          </a:prstGeom>
          <a:noFill/>
          <a:ln>
            <a:noFill/>
          </a:ln>
        </p:spPr>
      </p:pic>
      <p:pic>
        <p:nvPicPr>
          <p:cNvPr id="127" name="Google Shape;127;p26"/>
          <p:cNvPicPr preferRelativeResize="0"/>
          <p:nvPr/>
        </p:nvPicPr>
        <p:blipFill>
          <a:blip r:embed="rId4">
            <a:alphaModFix/>
          </a:blip>
          <a:stretch>
            <a:fillRect/>
          </a:stretch>
        </p:blipFill>
        <p:spPr>
          <a:xfrm>
            <a:off x="172150" y="1727199"/>
            <a:ext cx="1966300" cy="503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5"/>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99" name="Google Shape;199;p3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6"/>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6"/>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06" name="Google Shape;206;p3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7"/>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7"/>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13" name="Google Shape;213;p3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8"/>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8"/>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20" name="Google Shape;220;p3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9"/>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9"/>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27" name="Google Shape;227;p3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0"/>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40"/>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34" name="Google Shape;234;p4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1"/>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1"/>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41" name="Google Shape;241;p4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2"/>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42"/>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48" name="Google Shape;248;p4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3"/>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43"/>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55" name="Google Shape;255;p4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4"/>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62" name="Google Shape;262;p4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7"/>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Tonight’s agenda</a:t>
            </a:r>
            <a:endParaRPr/>
          </a:p>
        </p:txBody>
      </p:sp>
      <p:sp>
        <p:nvSpPr>
          <p:cNvPr id="133" name="Google Shape;133;p27"/>
          <p:cNvSpPr txBox="1"/>
          <p:nvPr>
            <p:ph idx="1" type="body"/>
          </p:nvPr>
        </p:nvSpPr>
        <p:spPr>
          <a:xfrm>
            <a:off x="2400262" y="1211351"/>
            <a:ext cx="6321600" cy="3002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Welcome &amp; Introductions</a:t>
            </a:r>
            <a:endParaRPr/>
          </a:p>
          <a:p>
            <a:pPr indent="-342900" lvl="0" marL="457200" rtl="0" algn="l">
              <a:spcBef>
                <a:spcPts val="0"/>
              </a:spcBef>
              <a:spcAft>
                <a:spcPts val="0"/>
              </a:spcAft>
              <a:buSzPts val="1800"/>
              <a:buAutoNum type="arabicPeriod"/>
            </a:pPr>
            <a:r>
              <a:rPr lang="en"/>
              <a:t>PWSA</a:t>
            </a:r>
            <a:endParaRPr/>
          </a:p>
          <a:p>
            <a:pPr indent="-342900" lvl="0" marL="457200" rtl="0" algn="l">
              <a:spcBef>
                <a:spcPts val="0"/>
              </a:spcBef>
              <a:spcAft>
                <a:spcPts val="0"/>
              </a:spcAft>
              <a:buSzPts val="1800"/>
              <a:buAutoNum type="arabicPeriod"/>
            </a:pPr>
            <a:r>
              <a:rPr lang="en"/>
              <a:t>Hillman Cancer Center</a:t>
            </a:r>
            <a:endParaRPr/>
          </a:p>
          <a:p>
            <a:pPr indent="-342900" lvl="0" marL="457200" rtl="0" algn="l">
              <a:spcBef>
                <a:spcPts val="0"/>
              </a:spcBef>
              <a:spcAft>
                <a:spcPts val="0"/>
              </a:spcAft>
              <a:buSzPts val="1800"/>
              <a:buAutoNum type="arabicPeriod"/>
            </a:pPr>
            <a:r>
              <a:rPr lang="en"/>
              <a:t>Bus Line Redesign - Pittsburghers for Public Transit</a:t>
            </a:r>
            <a:endParaRPr/>
          </a:p>
          <a:p>
            <a:pPr indent="-342900" lvl="0" marL="457200" rtl="0" algn="l">
              <a:spcBef>
                <a:spcPts val="0"/>
              </a:spcBef>
              <a:spcAft>
                <a:spcPts val="0"/>
              </a:spcAft>
              <a:buSzPts val="1800"/>
              <a:buAutoNum type="arabicPeriod"/>
            </a:pPr>
            <a:r>
              <a:rPr lang="en"/>
              <a:t>Open Q&amp;A</a:t>
            </a:r>
            <a:endParaRPr/>
          </a:p>
          <a:p>
            <a:pPr indent="-342900" lvl="0" marL="457200" rtl="0" algn="l">
              <a:spcBef>
                <a:spcPts val="0"/>
              </a:spcBef>
              <a:spcAft>
                <a:spcPts val="0"/>
              </a:spcAft>
              <a:buSzPts val="1800"/>
              <a:buAutoNum type="arabicPeriod"/>
            </a:pPr>
            <a:r>
              <a:rPr lang="en"/>
              <a:t>LU &amp; LC Upcoming Calendars</a:t>
            </a:r>
            <a:endParaRPr/>
          </a:p>
        </p:txBody>
      </p:sp>
      <p:pic>
        <p:nvPicPr>
          <p:cNvPr descr="LU Logo.JPG" id="134" name="Google Shape;134;p27"/>
          <p:cNvPicPr preferRelativeResize="0"/>
          <p:nvPr/>
        </p:nvPicPr>
        <p:blipFill rotWithShape="1">
          <a:blip r:embed="rId3">
            <a:alphaModFix/>
          </a:blip>
          <a:srcRect b="0" l="0" r="0" t="0"/>
          <a:stretch/>
        </p:blipFill>
        <p:spPr>
          <a:xfrm>
            <a:off x="395025" y="863975"/>
            <a:ext cx="846857" cy="635400"/>
          </a:xfrm>
          <a:prstGeom prst="rect">
            <a:avLst/>
          </a:prstGeom>
          <a:noFill/>
          <a:ln>
            <a:noFill/>
          </a:ln>
        </p:spPr>
      </p:pic>
      <p:pic>
        <p:nvPicPr>
          <p:cNvPr id="135" name="Google Shape;135;p27"/>
          <p:cNvPicPr preferRelativeResize="0"/>
          <p:nvPr/>
        </p:nvPicPr>
        <p:blipFill>
          <a:blip r:embed="rId4">
            <a:alphaModFix/>
          </a:blip>
          <a:stretch>
            <a:fillRect/>
          </a:stretch>
        </p:blipFill>
        <p:spPr>
          <a:xfrm>
            <a:off x="172150" y="1727199"/>
            <a:ext cx="1966300" cy="503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45"/>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69" name="Google Shape;269;p4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6"/>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46"/>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76" name="Google Shape;276;p4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7"/>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47"/>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83" name="Google Shape;283;p4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8"/>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48"/>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90" name="Google Shape;290;p4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9"/>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9"/>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97" name="Google Shape;297;p4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0"/>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50"/>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04" name="Google Shape;304;p5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51"/>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51"/>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11" name="Google Shape;311;p5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52"/>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52"/>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18" name="Google Shape;318;p5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53"/>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53"/>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25" name="Google Shape;325;p5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5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54"/>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32" name="Google Shape;332;p5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8"/>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Accessibility</a:t>
            </a:r>
            <a:endParaRPr/>
          </a:p>
        </p:txBody>
      </p:sp>
      <p:sp>
        <p:nvSpPr>
          <p:cNvPr id="141" name="Google Shape;141;p28"/>
          <p:cNvSpPr txBox="1"/>
          <p:nvPr>
            <p:ph idx="1" type="body"/>
          </p:nvPr>
        </p:nvSpPr>
        <p:spPr>
          <a:xfrm>
            <a:off x="2400262" y="1211351"/>
            <a:ext cx="6321600" cy="3002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LU and LC are committed to making these meetings accessible</a:t>
            </a:r>
            <a:endParaRPr/>
          </a:p>
          <a:p>
            <a:pPr indent="-342900" lvl="0" marL="457200" rtl="0" algn="l">
              <a:spcBef>
                <a:spcPts val="0"/>
              </a:spcBef>
              <a:spcAft>
                <a:spcPts val="0"/>
              </a:spcAft>
              <a:buSzPts val="1800"/>
              <a:buChar char="●"/>
            </a:pPr>
            <a:r>
              <a:rPr lang="en"/>
              <a:t>Let us know about any accommodations you need to fully participate</a:t>
            </a:r>
            <a:endParaRPr/>
          </a:p>
          <a:p>
            <a:pPr indent="-342900" lvl="0" marL="457200" rtl="0" algn="l">
              <a:spcBef>
                <a:spcPts val="0"/>
              </a:spcBef>
              <a:spcAft>
                <a:spcPts val="0"/>
              </a:spcAft>
              <a:buSzPts val="1800"/>
              <a:buChar char="●"/>
            </a:pPr>
            <a:r>
              <a:rPr lang="en"/>
              <a:t>If joining by Facebook Live, drop comments/questions in the chat</a:t>
            </a:r>
            <a:endParaRPr/>
          </a:p>
        </p:txBody>
      </p:sp>
      <p:pic>
        <p:nvPicPr>
          <p:cNvPr descr="LU Logo.JPG" id="142" name="Google Shape;142;p28"/>
          <p:cNvPicPr preferRelativeResize="0"/>
          <p:nvPr/>
        </p:nvPicPr>
        <p:blipFill rotWithShape="1">
          <a:blip r:embed="rId3">
            <a:alphaModFix/>
          </a:blip>
          <a:srcRect b="0" l="0" r="0" t="0"/>
          <a:stretch/>
        </p:blipFill>
        <p:spPr>
          <a:xfrm>
            <a:off x="395025" y="863975"/>
            <a:ext cx="846857" cy="635400"/>
          </a:xfrm>
          <a:prstGeom prst="rect">
            <a:avLst/>
          </a:prstGeom>
          <a:noFill/>
          <a:ln>
            <a:noFill/>
          </a:ln>
        </p:spPr>
      </p:pic>
      <p:pic>
        <p:nvPicPr>
          <p:cNvPr id="143" name="Google Shape;143;p28"/>
          <p:cNvPicPr preferRelativeResize="0"/>
          <p:nvPr/>
        </p:nvPicPr>
        <p:blipFill>
          <a:blip r:embed="rId4">
            <a:alphaModFix/>
          </a:blip>
          <a:stretch>
            <a:fillRect/>
          </a:stretch>
        </p:blipFill>
        <p:spPr>
          <a:xfrm>
            <a:off x="172150" y="1727199"/>
            <a:ext cx="1966300" cy="503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55"/>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39" name="Google Shape;339;p5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6"/>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56"/>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46" name="Google Shape;346;p5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7"/>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57"/>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53" name="Google Shape;353;p5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58"/>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58"/>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60" name="Google Shape;360;p5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9"/>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59"/>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67" name="Google Shape;367;p5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60"/>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60"/>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74" name="Google Shape;374;p6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61"/>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61"/>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81" name="Google Shape;381;p6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62"/>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62"/>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88" name="Google Shape;388;p6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63"/>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63"/>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95" name="Google Shape;395;p6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6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64"/>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02" name="Google Shape;402;p6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9"/>
          <p:cNvSpPr/>
          <p:nvPr/>
        </p:nvSpPr>
        <p:spPr>
          <a:xfrm>
            <a:off x="-47700" y="288375"/>
            <a:ext cx="3962100" cy="5541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9"/>
          <p:cNvSpPr txBox="1"/>
          <p:nvPr/>
        </p:nvSpPr>
        <p:spPr>
          <a:xfrm>
            <a:off x="40625" y="288350"/>
            <a:ext cx="3873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FFFFFF"/>
                </a:solidFill>
                <a:latin typeface="Helvetica Neue"/>
                <a:ea typeface="Helvetica Neue"/>
                <a:cs typeface="Helvetica Neue"/>
                <a:sym typeface="Helvetica Neue"/>
              </a:rPr>
              <a:t>Community Agreements</a:t>
            </a:r>
            <a:endParaRPr b="1" sz="2400">
              <a:solidFill>
                <a:srgbClr val="FFFFFF"/>
              </a:solidFill>
              <a:latin typeface="Helvetica Neue"/>
              <a:ea typeface="Helvetica Neue"/>
              <a:cs typeface="Helvetica Neue"/>
              <a:sym typeface="Helvetica Neue"/>
            </a:endParaRPr>
          </a:p>
        </p:txBody>
      </p:sp>
      <p:sp>
        <p:nvSpPr>
          <p:cNvPr id="150" name="Google Shape;150;p29"/>
          <p:cNvSpPr txBox="1"/>
          <p:nvPr/>
        </p:nvSpPr>
        <p:spPr>
          <a:xfrm>
            <a:off x="497825" y="1266625"/>
            <a:ext cx="35901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 sz="1800">
                <a:solidFill>
                  <a:srgbClr val="073763"/>
                </a:solidFill>
                <a:latin typeface="Helvetica Neue"/>
                <a:ea typeface="Helvetica Neue"/>
                <a:cs typeface="Helvetica Neue"/>
                <a:sym typeface="Helvetica Neue"/>
              </a:rPr>
              <a:t>Be neighborly.</a:t>
            </a:r>
            <a:endParaRPr sz="1800">
              <a:solidFill>
                <a:srgbClr val="073763"/>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1800">
              <a:solidFill>
                <a:srgbClr val="073763"/>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073763"/>
              </a:buClr>
              <a:buSzPts val="1800"/>
              <a:buFont typeface="Helvetica Neue"/>
              <a:buChar char="-"/>
            </a:pPr>
            <a:r>
              <a:rPr lang="en" sz="1800">
                <a:solidFill>
                  <a:srgbClr val="073763"/>
                </a:solidFill>
                <a:latin typeface="Helvetica Neue"/>
                <a:ea typeface="Helvetica Neue"/>
                <a:cs typeface="Helvetica Neue"/>
                <a:sym typeface="Helvetica Neue"/>
              </a:rPr>
              <a:t>Be respectful of all participants &amp; hosts</a:t>
            </a:r>
            <a:endParaRPr sz="1800">
              <a:solidFill>
                <a:srgbClr val="073763"/>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073763"/>
              </a:buClr>
              <a:buSzPts val="1800"/>
              <a:buFont typeface="Helvetica Neue"/>
              <a:buChar char="-"/>
            </a:pPr>
            <a:r>
              <a:rPr lang="en" sz="1800">
                <a:solidFill>
                  <a:srgbClr val="073763"/>
                </a:solidFill>
                <a:latin typeface="Helvetica Neue"/>
                <a:ea typeface="Helvetica Neue"/>
                <a:cs typeface="Helvetica Neue"/>
                <a:sym typeface="Helvetica Neue"/>
              </a:rPr>
              <a:t>Don’t denigrate groups of people</a:t>
            </a:r>
            <a:endParaRPr sz="1800">
              <a:solidFill>
                <a:srgbClr val="073763"/>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073763"/>
              </a:buClr>
              <a:buSzPts val="1800"/>
              <a:buFont typeface="Helvetica Neue"/>
              <a:buChar char="-"/>
            </a:pPr>
            <a:r>
              <a:rPr lang="en" sz="1800">
                <a:solidFill>
                  <a:srgbClr val="073763"/>
                </a:solidFill>
                <a:latin typeface="Helvetica Neue"/>
                <a:ea typeface="Helvetica Neue"/>
                <a:cs typeface="Helvetica Neue"/>
                <a:sym typeface="Helvetica Neue"/>
              </a:rPr>
              <a:t>Give space for all to participate</a:t>
            </a:r>
            <a:endParaRPr sz="1800">
              <a:solidFill>
                <a:srgbClr val="073763"/>
              </a:solidFill>
              <a:latin typeface="Helvetica Neue"/>
              <a:ea typeface="Helvetica Neue"/>
              <a:cs typeface="Helvetica Neue"/>
              <a:sym typeface="Helvetica Neue"/>
            </a:endParaRPr>
          </a:p>
        </p:txBody>
      </p:sp>
      <p:pic>
        <p:nvPicPr>
          <p:cNvPr id="151" name="Google Shape;151;p29"/>
          <p:cNvPicPr preferRelativeResize="0"/>
          <p:nvPr/>
        </p:nvPicPr>
        <p:blipFill>
          <a:blip r:embed="rId3">
            <a:alphaModFix/>
          </a:blip>
          <a:stretch>
            <a:fillRect/>
          </a:stretch>
        </p:blipFill>
        <p:spPr>
          <a:xfrm>
            <a:off x="4649673" y="381159"/>
            <a:ext cx="3174025" cy="43811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6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65"/>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09" name="Google Shape;409;p6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66"/>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66"/>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16" name="Google Shape;416;p6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67"/>
          <p:cNvSpPr txBox="1"/>
          <p:nvPr>
            <p:ph type="ctrTitle"/>
          </p:nvPr>
        </p:nvSpPr>
        <p:spPr>
          <a:xfrm>
            <a:off x="311708" y="3686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PRT’s Bus Line Redesign</a:t>
            </a:r>
            <a:endParaRPr/>
          </a:p>
        </p:txBody>
      </p:sp>
      <p:sp>
        <p:nvSpPr>
          <p:cNvPr id="422" name="Google Shape;422;p67"/>
          <p:cNvSpPr txBox="1"/>
          <p:nvPr>
            <p:ph idx="1" type="subTitle"/>
          </p:nvPr>
        </p:nvSpPr>
        <p:spPr>
          <a:xfrm>
            <a:off x="311700" y="24582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What we need to do.</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68"/>
          <p:cNvSpPr txBox="1"/>
          <p:nvPr>
            <p:ph type="title"/>
          </p:nvPr>
        </p:nvSpPr>
        <p:spPr>
          <a:xfrm>
            <a:off x="457194" y="288625"/>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Who is PPT?</a:t>
            </a:r>
            <a:endParaRPr/>
          </a:p>
        </p:txBody>
      </p:sp>
      <p:sp>
        <p:nvSpPr>
          <p:cNvPr id="428" name="Google Shape;428;p68"/>
          <p:cNvSpPr txBox="1"/>
          <p:nvPr>
            <p:ph idx="1" type="body"/>
          </p:nvPr>
        </p:nvSpPr>
        <p:spPr>
          <a:xfrm>
            <a:off x="457200" y="1044325"/>
            <a:ext cx="2808000" cy="3179400"/>
          </a:xfrm>
          <a:prstGeom prst="rect">
            <a:avLst/>
          </a:prstGeom>
        </p:spPr>
        <p:txBody>
          <a:bodyPr anchorCtr="0" anchor="t" bIns="91425" lIns="0" spcFirstLastPara="1" rIns="91425" wrap="square" tIns="91425">
            <a:noAutofit/>
          </a:bodyPr>
          <a:lstStyle/>
          <a:p>
            <a:pPr indent="-207009" lvl="0" marL="137160" rtl="0" algn="l">
              <a:lnSpc>
                <a:spcPct val="150000"/>
              </a:lnSpc>
              <a:spcBef>
                <a:spcPts val="0"/>
              </a:spcBef>
              <a:spcAft>
                <a:spcPts val="0"/>
              </a:spcAft>
              <a:buClr>
                <a:schemeClr val="dk1"/>
              </a:buClr>
              <a:buSzPts val="1100"/>
              <a:buFont typeface="Open Sans Medium"/>
              <a:buChar char="●"/>
            </a:pPr>
            <a:r>
              <a:rPr lang="en" sz="1100">
                <a:solidFill>
                  <a:schemeClr val="dk1"/>
                </a:solidFill>
                <a:latin typeface="Open Sans Medium"/>
                <a:ea typeface="Open Sans Medium"/>
                <a:cs typeface="Open Sans Medium"/>
                <a:sym typeface="Open Sans Medium"/>
              </a:rPr>
              <a:t>A grassroots union of transit riders, workers and neighbors.</a:t>
            </a:r>
            <a:endParaRPr sz="1100">
              <a:solidFill>
                <a:schemeClr val="dk1"/>
              </a:solidFill>
              <a:latin typeface="Open Sans Medium"/>
              <a:ea typeface="Open Sans Medium"/>
              <a:cs typeface="Open Sans Medium"/>
              <a:sym typeface="Open Sans Medium"/>
            </a:endParaRPr>
          </a:p>
          <a:p>
            <a:pPr indent="-207009" lvl="0" marL="137160" rtl="0" algn="l">
              <a:lnSpc>
                <a:spcPct val="150000"/>
              </a:lnSpc>
              <a:spcBef>
                <a:spcPts val="1000"/>
              </a:spcBef>
              <a:spcAft>
                <a:spcPts val="0"/>
              </a:spcAft>
              <a:buClr>
                <a:schemeClr val="dk1"/>
              </a:buClr>
              <a:buSzPts val="1100"/>
              <a:buFont typeface="Open Sans Medium"/>
              <a:buChar char="●"/>
            </a:pPr>
            <a:r>
              <a:rPr lang="en" sz="1100">
                <a:solidFill>
                  <a:schemeClr val="dk1"/>
                </a:solidFill>
                <a:latin typeface="Open Sans Medium"/>
                <a:ea typeface="Open Sans Medium"/>
                <a:cs typeface="Open Sans Medium"/>
                <a:sym typeface="Open Sans Medium"/>
              </a:rPr>
              <a:t>Organizing for expanded, affordable and accessible public transit</a:t>
            </a:r>
            <a:endParaRPr sz="1100">
              <a:solidFill>
                <a:schemeClr val="dk1"/>
              </a:solidFill>
              <a:latin typeface="Open Sans Medium"/>
              <a:ea typeface="Open Sans Medium"/>
              <a:cs typeface="Open Sans Medium"/>
              <a:sym typeface="Open Sans Medium"/>
            </a:endParaRPr>
          </a:p>
          <a:p>
            <a:pPr indent="-207009" lvl="0" marL="137160" rtl="0" algn="l">
              <a:lnSpc>
                <a:spcPct val="150000"/>
              </a:lnSpc>
              <a:spcBef>
                <a:spcPts val="1000"/>
              </a:spcBef>
              <a:spcAft>
                <a:spcPts val="0"/>
              </a:spcAft>
              <a:buClr>
                <a:schemeClr val="dk1"/>
              </a:buClr>
              <a:buSzPts val="1100"/>
              <a:buFont typeface="Open Sans Medium"/>
              <a:buChar char="●"/>
            </a:pPr>
            <a:r>
              <a:rPr lang="en" sz="1100">
                <a:solidFill>
                  <a:schemeClr val="dk1"/>
                </a:solidFill>
                <a:latin typeface="Open Sans Medium"/>
                <a:ea typeface="Open Sans Medium"/>
                <a:cs typeface="Open Sans Medium"/>
                <a:sym typeface="Open Sans Medium"/>
              </a:rPr>
              <a:t>To meet all transit needs, with no communities left behind</a:t>
            </a:r>
            <a:endParaRPr sz="1100">
              <a:solidFill>
                <a:schemeClr val="dk1"/>
              </a:solidFill>
              <a:latin typeface="Open Sans Medium"/>
              <a:ea typeface="Open Sans Medium"/>
              <a:cs typeface="Open Sans Medium"/>
              <a:sym typeface="Open Sans Medium"/>
            </a:endParaRPr>
          </a:p>
          <a:p>
            <a:pPr indent="-137160" lvl="0" marL="137160" rtl="0" algn="l">
              <a:lnSpc>
                <a:spcPct val="150000"/>
              </a:lnSpc>
              <a:spcBef>
                <a:spcPts val="1800"/>
              </a:spcBef>
              <a:spcAft>
                <a:spcPts val="1200"/>
              </a:spcAft>
              <a:buNone/>
            </a:pPr>
            <a:r>
              <a:t/>
            </a:r>
            <a:endParaRPr/>
          </a:p>
        </p:txBody>
      </p:sp>
      <p:pic>
        <p:nvPicPr>
          <p:cNvPr id="429" name="Google Shape;429;p68"/>
          <p:cNvPicPr preferRelativeResize="0"/>
          <p:nvPr/>
        </p:nvPicPr>
        <p:blipFill rotWithShape="1">
          <a:blip r:embed="rId3">
            <a:alphaModFix/>
          </a:blip>
          <a:srcRect b="0" l="7741" r="7741" t="0"/>
          <a:stretch/>
        </p:blipFill>
        <p:spPr>
          <a:xfrm>
            <a:off x="3593600" y="502925"/>
            <a:ext cx="5260575" cy="350104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69"/>
          <p:cNvSpPr txBox="1"/>
          <p:nvPr>
            <p:ph type="title"/>
          </p:nvPr>
        </p:nvSpPr>
        <p:spPr>
          <a:xfrm>
            <a:off x="457194" y="288625"/>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History</a:t>
            </a:r>
            <a:endParaRPr/>
          </a:p>
        </p:txBody>
      </p:sp>
      <p:sp>
        <p:nvSpPr>
          <p:cNvPr id="435" name="Google Shape;435;p69"/>
          <p:cNvSpPr txBox="1"/>
          <p:nvPr>
            <p:ph idx="1" type="body"/>
          </p:nvPr>
        </p:nvSpPr>
        <p:spPr>
          <a:xfrm>
            <a:off x="457200" y="1044325"/>
            <a:ext cx="2808000" cy="3179400"/>
          </a:xfrm>
          <a:prstGeom prst="rect">
            <a:avLst/>
          </a:prstGeom>
        </p:spPr>
        <p:txBody>
          <a:bodyPr anchorCtr="0" anchor="t" bIns="91425" lIns="0" spcFirstLastPara="1" rIns="91425" wrap="square" tIns="91425">
            <a:noAutofit/>
          </a:bodyPr>
          <a:lstStyle/>
          <a:p>
            <a:pPr indent="-207009" lvl="0" marL="137160" rtl="0" algn="l">
              <a:lnSpc>
                <a:spcPct val="150000"/>
              </a:lnSpc>
              <a:spcBef>
                <a:spcPts val="0"/>
              </a:spcBef>
              <a:spcAft>
                <a:spcPts val="0"/>
              </a:spcAft>
              <a:buClr>
                <a:schemeClr val="dk1"/>
              </a:buClr>
              <a:buSzPts val="1100"/>
              <a:buFont typeface="Open Sans Medium"/>
              <a:buChar char="●"/>
            </a:pPr>
            <a:r>
              <a:rPr lang="en" sz="1100">
                <a:solidFill>
                  <a:schemeClr val="dk1"/>
                </a:solidFill>
                <a:latin typeface="Open Sans Medium"/>
                <a:ea typeface="Open Sans Medium"/>
                <a:cs typeface="Open Sans Medium"/>
                <a:sym typeface="Open Sans Medium"/>
              </a:rPr>
              <a:t>Founded in 2010 </a:t>
            </a:r>
            <a:endParaRPr sz="1100">
              <a:solidFill>
                <a:schemeClr val="dk1"/>
              </a:solidFill>
              <a:latin typeface="Open Sans Medium"/>
              <a:ea typeface="Open Sans Medium"/>
              <a:cs typeface="Open Sans Medium"/>
              <a:sym typeface="Open Sans Medium"/>
            </a:endParaRPr>
          </a:p>
          <a:p>
            <a:pPr indent="-207009" lvl="0" marL="137160" rtl="0" algn="l">
              <a:lnSpc>
                <a:spcPct val="150000"/>
              </a:lnSpc>
              <a:spcBef>
                <a:spcPts val="1000"/>
              </a:spcBef>
              <a:spcAft>
                <a:spcPts val="0"/>
              </a:spcAft>
              <a:buClr>
                <a:schemeClr val="dk1"/>
              </a:buClr>
              <a:buSzPts val="1100"/>
              <a:buFont typeface="Open Sans Medium"/>
              <a:buChar char="●"/>
            </a:pPr>
            <a:r>
              <a:rPr lang="en" sz="1100">
                <a:solidFill>
                  <a:schemeClr val="dk1"/>
                </a:solidFill>
                <a:latin typeface="Open Sans Medium"/>
                <a:ea typeface="Open Sans Medium"/>
                <a:cs typeface="Open Sans Medium"/>
                <a:sym typeface="Open Sans Medium"/>
              </a:rPr>
              <a:t>To oppose service cuts - 130 routes lost since 2006</a:t>
            </a:r>
            <a:endParaRPr sz="1100">
              <a:solidFill>
                <a:schemeClr val="dk1"/>
              </a:solidFill>
              <a:latin typeface="Open Sans Medium"/>
              <a:ea typeface="Open Sans Medium"/>
              <a:cs typeface="Open Sans Medium"/>
              <a:sym typeface="Open Sans Medium"/>
            </a:endParaRPr>
          </a:p>
          <a:p>
            <a:pPr indent="-207009" lvl="0" marL="137160" rtl="0" algn="l">
              <a:lnSpc>
                <a:spcPct val="150000"/>
              </a:lnSpc>
              <a:spcBef>
                <a:spcPts val="1000"/>
              </a:spcBef>
              <a:spcAft>
                <a:spcPts val="0"/>
              </a:spcAft>
              <a:buClr>
                <a:schemeClr val="dk1"/>
              </a:buClr>
              <a:buSzPts val="1100"/>
              <a:buFont typeface="Open Sans Medium"/>
              <a:buChar char="●"/>
            </a:pPr>
            <a:r>
              <a:rPr lang="en" sz="1100">
                <a:solidFill>
                  <a:schemeClr val="dk1"/>
                </a:solidFill>
                <a:latin typeface="Open Sans Medium"/>
                <a:ea typeface="Open Sans Medium"/>
                <a:cs typeface="Open Sans Medium"/>
                <a:sym typeface="Open Sans Medium"/>
              </a:rPr>
              <a:t>Transit Deserts</a:t>
            </a:r>
            <a:endParaRPr sz="1100">
              <a:solidFill>
                <a:schemeClr val="dk1"/>
              </a:solidFill>
              <a:latin typeface="Open Sans Medium"/>
              <a:ea typeface="Open Sans Medium"/>
              <a:cs typeface="Open Sans Medium"/>
              <a:sym typeface="Open Sans Medium"/>
            </a:endParaRPr>
          </a:p>
          <a:p>
            <a:pPr indent="-137160" lvl="0" marL="137160" rtl="0" algn="l">
              <a:lnSpc>
                <a:spcPct val="150000"/>
              </a:lnSpc>
              <a:spcBef>
                <a:spcPts val="1800"/>
              </a:spcBef>
              <a:spcAft>
                <a:spcPts val="1200"/>
              </a:spcAft>
              <a:buNone/>
            </a:pPr>
            <a:r>
              <a:t/>
            </a:r>
            <a:endParaRPr/>
          </a:p>
        </p:txBody>
      </p:sp>
      <p:pic>
        <p:nvPicPr>
          <p:cNvPr id="436" name="Google Shape;436;p69" title="IMG_0931.jpg"/>
          <p:cNvPicPr preferRelativeResize="0"/>
          <p:nvPr/>
        </p:nvPicPr>
        <p:blipFill>
          <a:blip r:embed="rId3">
            <a:alphaModFix/>
          </a:blip>
          <a:stretch>
            <a:fillRect/>
          </a:stretch>
        </p:blipFill>
        <p:spPr>
          <a:xfrm>
            <a:off x="3589525" y="502575"/>
            <a:ext cx="5198075" cy="389854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Some of our Campaigns…</a:t>
            </a:r>
            <a:endParaRPr/>
          </a:p>
        </p:txBody>
      </p:sp>
      <p:pic>
        <p:nvPicPr>
          <p:cNvPr id="442" name="Google Shape;442;p70"/>
          <p:cNvPicPr preferRelativeResize="0"/>
          <p:nvPr/>
        </p:nvPicPr>
        <p:blipFill>
          <a:blip r:embed="rId3">
            <a:alphaModFix/>
          </a:blip>
          <a:stretch>
            <a:fillRect/>
          </a:stretch>
        </p:blipFill>
        <p:spPr>
          <a:xfrm>
            <a:off x="792237" y="-760500"/>
            <a:ext cx="7559526" cy="755952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71"/>
          <p:cNvSpPr txBox="1"/>
          <p:nvPr>
            <p:ph type="title"/>
          </p:nvPr>
        </p:nvSpPr>
        <p:spPr>
          <a:xfrm>
            <a:off x="2428350" y="251800"/>
            <a:ext cx="4287300" cy="12129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PRT Bus Redesign</a:t>
            </a:r>
            <a:endParaRPr/>
          </a:p>
        </p:txBody>
      </p:sp>
      <p:pic>
        <p:nvPicPr>
          <p:cNvPr id="448" name="Google Shape;448;p71"/>
          <p:cNvPicPr preferRelativeResize="0"/>
          <p:nvPr/>
        </p:nvPicPr>
        <p:blipFill>
          <a:blip r:embed="rId3">
            <a:alphaModFix/>
          </a:blip>
          <a:stretch>
            <a:fillRect/>
          </a:stretch>
        </p:blipFill>
        <p:spPr>
          <a:xfrm>
            <a:off x="932575" y="1540900"/>
            <a:ext cx="7278848" cy="31454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72"/>
          <p:cNvSpPr txBox="1"/>
          <p:nvPr>
            <p:ph idx="1" type="body"/>
          </p:nvPr>
        </p:nvSpPr>
        <p:spPr>
          <a:xfrm>
            <a:off x="311700" y="1389600"/>
            <a:ext cx="3324300" cy="3179400"/>
          </a:xfrm>
          <a:prstGeom prst="rect">
            <a:avLst/>
          </a:prstGeom>
        </p:spPr>
        <p:txBody>
          <a:bodyPr anchorCtr="0" anchor="t" bIns="91425" lIns="91425" spcFirstLastPara="1" rIns="91425" wrap="square" tIns="91425">
            <a:normAutofit/>
          </a:bodyPr>
          <a:lstStyle/>
          <a:p>
            <a:pPr indent="-355600" lvl="0" marL="457200" rtl="0" algn="l">
              <a:lnSpc>
                <a:spcPct val="200000"/>
              </a:lnSpc>
              <a:spcBef>
                <a:spcPts val="0"/>
              </a:spcBef>
              <a:spcAft>
                <a:spcPts val="0"/>
              </a:spcAft>
              <a:buClr>
                <a:schemeClr val="dk1"/>
              </a:buClr>
              <a:buSzPts val="2000"/>
              <a:buChar char="●"/>
            </a:pPr>
            <a:r>
              <a:rPr lang="en" sz="2000">
                <a:solidFill>
                  <a:schemeClr val="dk1"/>
                </a:solidFill>
              </a:rPr>
              <a:t>Nearly Every Route</a:t>
            </a:r>
            <a:endParaRPr sz="2000">
              <a:solidFill>
                <a:schemeClr val="dk1"/>
              </a:solidFill>
            </a:endParaRPr>
          </a:p>
          <a:p>
            <a:pPr indent="-355600" lvl="0" marL="457200" rtl="0" algn="l">
              <a:lnSpc>
                <a:spcPct val="200000"/>
              </a:lnSpc>
              <a:spcBef>
                <a:spcPts val="0"/>
              </a:spcBef>
              <a:spcAft>
                <a:spcPts val="0"/>
              </a:spcAft>
              <a:buClr>
                <a:schemeClr val="dk1"/>
              </a:buClr>
              <a:buSzPts val="2000"/>
              <a:buChar char="●"/>
            </a:pPr>
            <a:r>
              <a:rPr lang="en" sz="2000">
                <a:solidFill>
                  <a:schemeClr val="dk1"/>
                </a:solidFill>
              </a:rPr>
              <a:t>Nearly Every Stop</a:t>
            </a:r>
            <a:endParaRPr sz="2000">
              <a:solidFill>
                <a:schemeClr val="dk1"/>
              </a:solidFill>
            </a:endParaRPr>
          </a:p>
          <a:p>
            <a:pPr indent="-355600" lvl="0" marL="457200" rtl="0" algn="l">
              <a:lnSpc>
                <a:spcPct val="200000"/>
              </a:lnSpc>
              <a:spcBef>
                <a:spcPts val="0"/>
              </a:spcBef>
              <a:spcAft>
                <a:spcPts val="0"/>
              </a:spcAft>
              <a:buClr>
                <a:schemeClr val="dk1"/>
              </a:buClr>
              <a:buSzPts val="2000"/>
              <a:buChar char="●"/>
            </a:pPr>
            <a:r>
              <a:rPr lang="en" sz="2000">
                <a:solidFill>
                  <a:schemeClr val="dk1"/>
                </a:solidFill>
              </a:rPr>
              <a:t>Nearly Every Schedule</a:t>
            </a:r>
            <a:endParaRPr sz="2000">
              <a:solidFill>
                <a:schemeClr val="dk1"/>
              </a:solidFill>
            </a:endParaRPr>
          </a:p>
        </p:txBody>
      </p:sp>
      <p:sp>
        <p:nvSpPr>
          <p:cNvPr id="454" name="Google Shape;454;p72"/>
          <p:cNvSpPr txBox="1"/>
          <p:nvPr>
            <p:ph type="title"/>
          </p:nvPr>
        </p:nvSpPr>
        <p:spPr>
          <a:xfrm>
            <a:off x="404294" y="3113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What’s Changing?</a:t>
            </a:r>
            <a:endParaRPr/>
          </a:p>
        </p:txBody>
      </p:sp>
      <p:pic>
        <p:nvPicPr>
          <p:cNvPr id="455" name="Google Shape;455;p72"/>
          <p:cNvPicPr preferRelativeResize="0"/>
          <p:nvPr/>
        </p:nvPicPr>
        <p:blipFill>
          <a:blip r:embed="rId3">
            <a:alphaModFix/>
          </a:blip>
          <a:stretch>
            <a:fillRect/>
          </a:stretch>
        </p:blipFill>
        <p:spPr>
          <a:xfrm>
            <a:off x="3674400" y="243275"/>
            <a:ext cx="5203200" cy="419711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73"/>
          <p:cNvSpPr txBox="1"/>
          <p:nvPr>
            <p:ph type="title"/>
          </p:nvPr>
        </p:nvSpPr>
        <p:spPr>
          <a:xfrm>
            <a:off x="2400250" y="713375"/>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b="0" i="1" sz="2800"/>
          </a:p>
        </p:txBody>
      </p:sp>
      <p:sp>
        <p:nvSpPr>
          <p:cNvPr id="461" name="Google Shape;461;p7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pic>
        <p:nvPicPr>
          <p:cNvPr id="462" name="Google Shape;462;p73"/>
          <p:cNvPicPr preferRelativeResize="0"/>
          <p:nvPr/>
        </p:nvPicPr>
        <p:blipFill>
          <a:blip r:embed="rId3">
            <a:alphaModFix/>
          </a:blip>
          <a:stretch>
            <a:fillRect/>
          </a:stretch>
        </p:blipFill>
        <p:spPr>
          <a:xfrm>
            <a:off x="0" y="2097500"/>
            <a:ext cx="2576600" cy="948500"/>
          </a:xfrm>
          <a:prstGeom prst="rect">
            <a:avLst/>
          </a:prstGeom>
          <a:noFill/>
          <a:ln>
            <a:noFill/>
          </a:ln>
        </p:spPr>
      </p:pic>
      <p:sp>
        <p:nvSpPr>
          <p:cNvPr id="463" name="Google Shape;463;p73"/>
          <p:cNvSpPr txBox="1"/>
          <p:nvPr/>
        </p:nvSpPr>
        <p:spPr>
          <a:xfrm>
            <a:off x="2769150" y="647850"/>
            <a:ext cx="6056400" cy="3909000"/>
          </a:xfrm>
          <a:prstGeom prst="rect">
            <a:avLst/>
          </a:prstGeom>
          <a:noFill/>
          <a:ln>
            <a:noFill/>
          </a:ln>
        </p:spPr>
        <p:txBody>
          <a:bodyPr anchorCtr="0" anchor="t" bIns="91425" lIns="91425" spcFirstLastPara="1" rIns="91425" wrap="square" tIns="91425">
            <a:noAutofit/>
          </a:bodyPr>
          <a:lstStyle/>
          <a:p>
            <a:pPr indent="-311150" lvl="0" marL="596900" rtl="0" algn="l">
              <a:lnSpc>
                <a:spcPct val="115000"/>
              </a:lnSpc>
              <a:spcBef>
                <a:spcPts val="1000"/>
              </a:spcBef>
              <a:spcAft>
                <a:spcPts val="0"/>
              </a:spcAft>
              <a:buClr>
                <a:srgbClr val="222222"/>
              </a:buClr>
              <a:buSzPts val="1300"/>
              <a:buFont typeface="Raleway"/>
              <a:buChar char="●"/>
            </a:pPr>
            <a:r>
              <a:rPr b="1" lang="en" sz="1300">
                <a:solidFill>
                  <a:srgbClr val="222222"/>
                </a:solidFill>
                <a:highlight>
                  <a:srgbClr val="FFFFFF"/>
                </a:highlight>
                <a:latin typeface="Raleway"/>
                <a:ea typeface="Raleway"/>
                <a:cs typeface="Raleway"/>
                <a:sym typeface="Raleway"/>
              </a:rPr>
              <a:t>91</a:t>
            </a:r>
            <a:r>
              <a:rPr lang="en" sz="1300">
                <a:solidFill>
                  <a:srgbClr val="222222"/>
                </a:solidFill>
                <a:highlight>
                  <a:srgbClr val="FFFFFF"/>
                </a:highlight>
                <a:latin typeface="Raleway"/>
                <a:ea typeface="Raleway"/>
                <a:cs typeface="Raleway"/>
                <a:sym typeface="Raleway"/>
              </a:rPr>
              <a:t> --&gt; changing to D91, will stay roughly the same inbound, but end in Highland Park outbound and appears to have significantly less frequency. This is probably the top concern from my vantage point?</a:t>
            </a:r>
            <a:endParaRPr sz="1300">
              <a:solidFill>
                <a:srgbClr val="222222"/>
              </a:solidFill>
              <a:highlight>
                <a:srgbClr val="FFFFFF"/>
              </a:highlight>
              <a:latin typeface="Raleway"/>
              <a:ea typeface="Raleway"/>
              <a:cs typeface="Raleway"/>
              <a:sym typeface="Raleway"/>
            </a:endParaRPr>
          </a:p>
          <a:p>
            <a:pPr indent="-311150" lvl="0" marL="596900" rtl="0" algn="l">
              <a:lnSpc>
                <a:spcPct val="115000"/>
              </a:lnSpc>
              <a:spcBef>
                <a:spcPts val="0"/>
              </a:spcBef>
              <a:spcAft>
                <a:spcPts val="0"/>
              </a:spcAft>
              <a:buClr>
                <a:srgbClr val="222222"/>
              </a:buClr>
              <a:buSzPts val="1300"/>
              <a:buFont typeface="Raleway"/>
              <a:buChar char="●"/>
            </a:pPr>
            <a:r>
              <a:rPr b="1" lang="en" sz="1300">
                <a:solidFill>
                  <a:srgbClr val="FF0000"/>
                </a:solidFill>
                <a:highlight>
                  <a:srgbClr val="FFFFFF"/>
                </a:highlight>
                <a:latin typeface="Raleway"/>
                <a:ea typeface="Raleway"/>
                <a:cs typeface="Raleway"/>
                <a:sym typeface="Raleway"/>
              </a:rPr>
              <a:t>93</a:t>
            </a:r>
            <a:r>
              <a:rPr lang="en" sz="1300">
                <a:solidFill>
                  <a:srgbClr val="222222"/>
                </a:solidFill>
                <a:highlight>
                  <a:srgbClr val="FFFFFF"/>
                </a:highlight>
                <a:latin typeface="Raleway"/>
                <a:ea typeface="Raleway"/>
                <a:cs typeface="Raleway"/>
                <a:sym typeface="Raleway"/>
              </a:rPr>
              <a:t> --&gt; changing to 53 and eliminating Lawrenceville altogether</a:t>
            </a:r>
            <a:endParaRPr sz="1300">
              <a:solidFill>
                <a:srgbClr val="222222"/>
              </a:solidFill>
              <a:highlight>
                <a:srgbClr val="FFFFFF"/>
              </a:highlight>
              <a:latin typeface="Raleway"/>
              <a:ea typeface="Raleway"/>
              <a:cs typeface="Raleway"/>
              <a:sym typeface="Raleway"/>
            </a:endParaRPr>
          </a:p>
          <a:p>
            <a:pPr indent="-311150" lvl="0" marL="596900" rtl="0" algn="l">
              <a:lnSpc>
                <a:spcPct val="115000"/>
              </a:lnSpc>
              <a:spcBef>
                <a:spcPts val="0"/>
              </a:spcBef>
              <a:spcAft>
                <a:spcPts val="0"/>
              </a:spcAft>
              <a:buClr>
                <a:srgbClr val="222222"/>
              </a:buClr>
              <a:buSzPts val="1300"/>
              <a:buFont typeface="Raleway"/>
              <a:buChar char="●"/>
            </a:pPr>
            <a:r>
              <a:rPr b="1" lang="en" sz="1300">
                <a:solidFill>
                  <a:srgbClr val="222222"/>
                </a:solidFill>
                <a:highlight>
                  <a:srgbClr val="FFFFFF"/>
                </a:highlight>
                <a:latin typeface="Raleway"/>
                <a:ea typeface="Raleway"/>
                <a:cs typeface="Raleway"/>
                <a:sym typeface="Raleway"/>
              </a:rPr>
              <a:t>64</a:t>
            </a:r>
            <a:r>
              <a:rPr lang="en" sz="1300">
                <a:solidFill>
                  <a:srgbClr val="222222"/>
                </a:solidFill>
                <a:highlight>
                  <a:srgbClr val="FFFFFF"/>
                </a:highlight>
                <a:latin typeface="Raleway"/>
                <a:ea typeface="Raleway"/>
                <a:cs typeface="Raleway"/>
                <a:sym typeface="Raleway"/>
              </a:rPr>
              <a:t> --&gt; changing to N94, will extend to Millvale and East Lib station</a:t>
            </a:r>
            <a:endParaRPr sz="1300">
              <a:solidFill>
                <a:srgbClr val="222222"/>
              </a:solidFill>
              <a:highlight>
                <a:srgbClr val="FFFFFF"/>
              </a:highlight>
              <a:latin typeface="Raleway"/>
              <a:ea typeface="Raleway"/>
              <a:cs typeface="Raleway"/>
              <a:sym typeface="Raleway"/>
            </a:endParaRPr>
          </a:p>
          <a:p>
            <a:pPr indent="-311150" lvl="0" marL="596900" rtl="0" algn="l">
              <a:lnSpc>
                <a:spcPct val="115000"/>
              </a:lnSpc>
              <a:spcBef>
                <a:spcPts val="0"/>
              </a:spcBef>
              <a:spcAft>
                <a:spcPts val="0"/>
              </a:spcAft>
              <a:buClr>
                <a:srgbClr val="222222"/>
              </a:buClr>
              <a:buSzPts val="1300"/>
              <a:buFont typeface="Raleway"/>
              <a:buChar char="●"/>
            </a:pPr>
            <a:r>
              <a:rPr b="1" lang="en" sz="1300">
                <a:solidFill>
                  <a:srgbClr val="222222"/>
                </a:solidFill>
                <a:highlight>
                  <a:srgbClr val="FFFFFF"/>
                </a:highlight>
                <a:latin typeface="Raleway"/>
                <a:ea typeface="Raleway"/>
                <a:cs typeface="Raleway"/>
                <a:sym typeface="Raleway"/>
              </a:rPr>
              <a:t>88 </a:t>
            </a:r>
            <a:r>
              <a:rPr lang="en" sz="1300">
                <a:solidFill>
                  <a:srgbClr val="222222"/>
                </a:solidFill>
                <a:highlight>
                  <a:srgbClr val="FFFFFF"/>
                </a:highlight>
                <a:latin typeface="Raleway"/>
                <a:ea typeface="Raleway"/>
                <a:cs typeface="Raleway"/>
                <a:sym typeface="Raleway"/>
              </a:rPr>
              <a:t>--&gt; changing to D88, will extend to Wilkinsburg station</a:t>
            </a:r>
            <a:endParaRPr sz="1300">
              <a:solidFill>
                <a:srgbClr val="222222"/>
              </a:solidFill>
              <a:highlight>
                <a:srgbClr val="FFFFFF"/>
              </a:highlight>
              <a:latin typeface="Raleway"/>
              <a:ea typeface="Raleway"/>
              <a:cs typeface="Raleway"/>
              <a:sym typeface="Raleway"/>
            </a:endParaRPr>
          </a:p>
          <a:p>
            <a:pPr indent="-311150" lvl="0" marL="596900" rtl="0" algn="l">
              <a:lnSpc>
                <a:spcPct val="115000"/>
              </a:lnSpc>
              <a:spcBef>
                <a:spcPts val="0"/>
              </a:spcBef>
              <a:spcAft>
                <a:spcPts val="0"/>
              </a:spcAft>
              <a:buClr>
                <a:srgbClr val="222222"/>
              </a:buClr>
              <a:buSzPts val="1300"/>
              <a:buFont typeface="Raleway"/>
              <a:buChar char="●"/>
            </a:pPr>
            <a:r>
              <a:rPr b="1" lang="en" sz="1300">
                <a:solidFill>
                  <a:srgbClr val="FF0000"/>
                </a:solidFill>
                <a:highlight>
                  <a:srgbClr val="FFFFFF"/>
                </a:highlight>
                <a:latin typeface="Raleway"/>
                <a:ea typeface="Raleway"/>
                <a:cs typeface="Raleway"/>
                <a:sym typeface="Raleway"/>
              </a:rPr>
              <a:t>54</a:t>
            </a:r>
            <a:r>
              <a:rPr lang="en" sz="1300">
                <a:solidFill>
                  <a:srgbClr val="FF0000"/>
                </a:solidFill>
                <a:highlight>
                  <a:srgbClr val="FFFFFF"/>
                </a:highlight>
                <a:latin typeface="Raleway"/>
                <a:ea typeface="Raleway"/>
                <a:cs typeface="Raleway"/>
                <a:sym typeface="Raleway"/>
              </a:rPr>
              <a:t> </a:t>
            </a:r>
            <a:r>
              <a:rPr lang="en" sz="1300">
                <a:solidFill>
                  <a:srgbClr val="222222"/>
                </a:solidFill>
                <a:highlight>
                  <a:srgbClr val="FFFFFF"/>
                </a:highlight>
                <a:latin typeface="Raleway"/>
                <a:ea typeface="Raleway"/>
                <a:cs typeface="Raleway"/>
                <a:sym typeface="Raleway"/>
              </a:rPr>
              <a:t>--&gt; changing to O99 and mostly cutting out Lawrenceville except for Liberty Ave. Will stop in Oakland</a:t>
            </a:r>
            <a:endParaRPr sz="1300">
              <a:solidFill>
                <a:srgbClr val="222222"/>
              </a:solidFill>
              <a:highlight>
                <a:srgbClr val="FFFFFF"/>
              </a:highlight>
              <a:latin typeface="Raleway"/>
              <a:ea typeface="Raleway"/>
              <a:cs typeface="Raleway"/>
              <a:sym typeface="Raleway"/>
            </a:endParaRPr>
          </a:p>
          <a:p>
            <a:pPr indent="-311150" lvl="0" marL="596900" rtl="0" algn="l">
              <a:lnSpc>
                <a:spcPct val="115000"/>
              </a:lnSpc>
              <a:spcBef>
                <a:spcPts val="0"/>
              </a:spcBef>
              <a:spcAft>
                <a:spcPts val="0"/>
              </a:spcAft>
              <a:buClr>
                <a:srgbClr val="222222"/>
              </a:buClr>
              <a:buSzPts val="1300"/>
              <a:buFont typeface="Raleway"/>
              <a:buChar char="●"/>
            </a:pPr>
            <a:r>
              <a:rPr b="1" lang="en" sz="1300">
                <a:solidFill>
                  <a:srgbClr val="222222"/>
                </a:solidFill>
                <a:highlight>
                  <a:srgbClr val="FFFFFF"/>
                </a:highlight>
                <a:latin typeface="Raleway"/>
                <a:ea typeface="Raleway"/>
                <a:cs typeface="Raleway"/>
                <a:sym typeface="Raleway"/>
              </a:rPr>
              <a:t>87</a:t>
            </a:r>
            <a:r>
              <a:rPr lang="en" sz="1300">
                <a:solidFill>
                  <a:srgbClr val="222222"/>
                </a:solidFill>
                <a:highlight>
                  <a:srgbClr val="FFFFFF"/>
                </a:highlight>
                <a:latin typeface="Raleway"/>
                <a:ea typeface="Raleway"/>
                <a:cs typeface="Raleway"/>
                <a:sym typeface="Raleway"/>
              </a:rPr>
              <a:t> --&gt; D87, will connect to East Lib &amp; Stanton Heights</a:t>
            </a:r>
            <a:endParaRPr sz="1300">
              <a:solidFill>
                <a:srgbClr val="222222"/>
              </a:solidFill>
              <a:highlight>
                <a:srgbClr val="FFFFFF"/>
              </a:highlight>
              <a:latin typeface="Raleway"/>
              <a:ea typeface="Raleway"/>
              <a:cs typeface="Raleway"/>
              <a:sym typeface="Raleway"/>
            </a:endParaRPr>
          </a:p>
          <a:p>
            <a:pPr indent="-311150" lvl="0" marL="596900" rtl="0" algn="l">
              <a:lnSpc>
                <a:spcPct val="115000"/>
              </a:lnSpc>
              <a:spcBef>
                <a:spcPts val="0"/>
              </a:spcBef>
              <a:spcAft>
                <a:spcPts val="0"/>
              </a:spcAft>
              <a:buClr>
                <a:srgbClr val="222222"/>
              </a:buClr>
              <a:buSzPts val="1300"/>
              <a:buFont typeface="Raleway"/>
              <a:buChar char="●"/>
            </a:pPr>
            <a:r>
              <a:rPr b="1" lang="en" sz="1300">
                <a:solidFill>
                  <a:srgbClr val="222222"/>
                </a:solidFill>
                <a:highlight>
                  <a:srgbClr val="FFFFFF"/>
                </a:highlight>
                <a:latin typeface="Raleway"/>
                <a:ea typeface="Raleway"/>
                <a:cs typeface="Raleway"/>
                <a:sym typeface="Raleway"/>
              </a:rPr>
              <a:t>86</a:t>
            </a:r>
            <a:r>
              <a:rPr lang="en" sz="1300">
                <a:solidFill>
                  <a:srgbClr val="222222"/>
                </a:solidFill>
                <a:highlight>
                  <a:srgbClr val="FFFFFF"/>
                </a:highlight>
                <a:latin typeface="Raleway"/>
                <a:ea typeface="Raleway"/>
                <a:cs typeface="Raleway"/>
                <a:sym typeface="Raleway"/>
              </a:rPr>
              <a:t> --&gt; D86, extending to Penn Hills</a:t>
            </a:r>
            <a:endParaRPr sz="1300">
              <a:solidFill>
                <a:srgbClr val="222222"/>
              </a:solidFill>
              <a:highlight>
                <a:srgbClr val="FFFFFF"/>
              </a:highlight>
              <a:latin typeface="Raleway"/>
              <a:ea typeface="Raleway"/>
              <a:cs typeface="Raleway"/>
              <a:sym typeface="Raleway"/>
            </a:endParaRPr>
          </a:p>
          <a:p>
            <a:pPr indent="-311150" lvl="0" marL="596900" rtl="0" algn="l">
              <a:lnSpc>
                <a:spcPct val="115000"/>
              </a:lnSpc>
              <a:spcBef>
                <a:spcPts val="0"/>
              </a:spcBef>
              <a:spcAft>
                <a:spcPts val="0"/>
              </a:spcAft>
              <a:buClr>
                <a:srgbClr val="222222"/>
              </a:buClr>
              <a:buSzPts val="1300"/>
              <a:buFont typeface="Raleway"/>
              <a:buChar char="●"/>
            </a:pPr>
            <a:r>
              <a:rPr b="1" lang="en" sz="1300">
                <a:solidFill>
                  <a:srgbClr val="00FF00"/>
                </a:solidFill>
                <a:highlight>
                  <a:srgbClr val="FFFFFF"/>
                </a:highlight>
                <a:latin typeface="Raleway"/>
                <a:ea typeface="Raleway"/>
                <a:cs typeface="Raleway"/>
                <a:sym typeface="Raleway"/>
              </a:rPr>
              <a:t>O3</a:t>
            </a:r>
            <a:r>
              <a:rPr b="1" lang="en" sz="1300">
                <a:solidFill>
                  <a:srgbClr val="222222"/>
                </a:solidFill>
                <a:highlight>
                  <a:srgbClr val="FFFFFF"/>
                </a:highlight>
                <a:latin typeface="Raleway"/>
                <a:ea typeface="Raleway"/>
                <a:cs typeface="Raleway"/>
                <a:sym typeface="Raleway"/>
              </a:rPr>
              <a:t>:</a:t>
            </a:r>
            <a:r>
              <a:rPr lang="en" sz="1300">
                <a:solidFill>
                  <a:srgbClr val="222222"/>
                </a:solidFill>
                <a:highlight>
                  <a:srgbClr val="FFFFFF"/>
                </a:highlight>
                <a:latin typeface="Raleway"/>
                <a:ea typeface="Raleway"/>
                <a:cs typeface="Raleway"/>
                <a:sym typeface="Raleway"/>
              </a:rPr>
              <a:t> new route that will provide access to McCandless / McKnight Blvd / Millvale / Oakland</a:t>
            </a:r>
            <a:endParaRPr sz="1300">
              <a:solidFill>
                <a:srgbClr val="222222"/>
              </a:solidFill>
              <a:highlight>
                <a:srgbClr val="FFFFFF"/>
              </a:highlight>
              <a:latin typeface="Raleway"/>
              <a:ea typeface="Raleway"/>
              <a:cs typeface="Raleway"/>
              <a:sym typeface="Raleway"/>
            </a:endParaRPr>
          </a:p>
          <a:p>
            <a:pPr indent="-311150" lvl="0" marL="596900" rtl="0" algn="l">
              <a:lnSpc>
                <a:spcPct val="115000"/>
              </a:lnSpc>
              <a:spcBef>
                <a:spcPts val="0"/>
              </a:spcBef>
              <a:spcAft>
                <a:spcPts val="0"/>
              </a:spcAft>
              <a:buClr>
                <a:srgbClr val="222222"/>
              </a:buClr>
              <a:buSzPts val="1300"/>
              <a:buFont typeface="Raleway"/>
              <a:buChar char="●"/>
            </a:pPr>
            <a:r>
              <a:rPr b="1" lang="en" sz="1300">
                <a:solidFill>
                  <a:srgbClr val="00FF00"/>
                </a:solidFill>
                <a:highlight>
                  <a:srgbClr val="FFFFFF"/>
                </a:highlight>
                <a:latin typeface="Raleway"/>
                <a:ea typeface="Raleway"/>
                <a:cs typeface="Raleway"/>
                <a:sym typeface="Raleway"/>
              </a:rPr>
              <a:t>D81</a:t>
            </a:r>
            <a:r>
              <a:rPr b="1" lang="en" sz="1300">
                <a:solidFill>
                  <a:srgbClr val="222222"/>
                </a:solidFill>
                <a:highlight>
                  <a:srgbClr val="FFFFFF"/>
                </a:highlight>
                <a:latin typeface="Raleway"/>
                <a:ea typeface="Raleway"/>
                <a:cs typeface="Raleway"/>
                <a:sym typeface="Raleway"/>
              </a:rPr>
              <a:t>: </a:t>
            </a:r>
            <a:r>
              <a:rPr lang="en" sz="1300">
                <a:solidFill>
                  <a:srgbClr val="222222"/>
                </a:solidFill>
                <a:highlight>
                  <a:srgbClr val="FFFFFF"/>
                </a:highlight>
                <a:latin typeface="Raleway"/>
                <a:ea typeface="Raleway"/>
                <a:cs typeface="Raleway"/>
                <a:sym typeface="Raleway"/>
              </a:rPr>
              <a:t>new route that will provide access from Waterworks to downtown with Oakland &amp; Hill District between</a:t>
            </a:r>
            <a:endParaRPr sz="1300">
              <a:solidFill>
                <a:srgbClr val="222222"/>
              </a:solidFill>
              <a:highlight>
                <a:srgbClr val="FFFFFF"/>
              </a:highlight>
              <a:latin typeface="Raleway"/>
              <a:ea typeface="Raleway"/>
              <a:cs typeface="Raleway"/>
              <a:sym typeface="Raleway"/>
            </a:endParaRPr>
          </a:p>
          <a:p>
            <a:pPr indent="-311150" lvl="0" marL="596900" rtl="0" algn="l">
              <a:lnSpc>
                <a:spcPct val="115000"/>
              </a:lnSpc>
              <a:spcBef>
                <a:spcPts val="0"/>
              </a:spcBef>
              <a:spcAft>
                <a:spcPts val="0"/>
              </a:spcAft>
              <a:buClr>
                <a:srgbClr val="222222"/>
              </a:buClr>
              <a:buSzPts val="1300"/>
              <a:buFont typeface="Raleway"/>
              <a:buChar char="●"/>
            </a:pPr>
            <a:r>
              <a:rPr b="1" lang="en" sz="1300">
                <a:solidFill>
                  <a:srgbClr val="00FF00"/>
                </a:solidFill>
                <a:highlight>
                  <a:srgbClr val="FFFFFF"/>
                </a:highlight>
                <a:latin typeface="Raleway"/>
                <a:ea typeface="Raleway"/>
                <a:cs typeface="Raleway"/>
                <a:sym typeface="Raleway"/>
              </a:rPr>
              <a:t>N84</a:t>
            </a:r>
            <a:r>
              <a:rPr b="1" lang="en" sz="1300">
                <a:solidFill>
                  <a:srgbClr val="222222"/>
                </a:solidFill>
                <a:highlight>
                  <a:srgbClr val="FFFFFF"/>
                </a:highlight>
                <a:latin typeface="Raleway"/>
                <a:ea typeface="Raleway"/>
                <a:cs typeface="Raleway"/>
                <a:sym typeface="Raleway"/>
              </a:rPr>
              <a:t>: </a:t>
            </a:r>
            <a:r>
              <a:rPr lang="en" sz="1300">
                <a:solidFill>
                  <a:srgbClr val="222222"/>
                </a:solidFill>
                <a:highlight>
                  <a:srgbClr val="FFFFFF"/>
                </a:highlight>
                <a:latin typeface="Raleway"/>
                <a:ea typeface="Raleway"/>
                <a:cs typeface="Raleway"/>
                <a:sym typeface="Raleway"/>
              </a:rPr>
              <a:t>new route that will provide access to Polish Hill, Hill District, South Side</a:t>
            </a:r>
            <a:endParaRPr sz="1300">
              <a:solidFill>
                <a:srgbClr val="222222"/>
              </a:solidFill>
              <a:highlight>
                <a:srgbClr val="FFFFFF"/>
              </a:highlight>
              <a:latin typeface="Raleway"/>
              <a:ea typeface="Raleway"/>
              <a:cs typeface="Raleway"/>
              <a:sym typeface="Raleway"/>
            </a:endParaRPr>
          </a:p>
          <a:p>
            <a:pPr indent="0" lvl="0" marL="0" rtl="0" algn="l">
              <a:spcBef>
                <a:spcPts val="1000"/>
              </a:spcBef>
              <a:spcAft>
                <a:spcPts val="0"/>
              </a:spcAft>
              <a:buNone/>
            </a:pPr>
            <a:r>
              <a:t/>
            </a:r>
            <a:endParaRPr sz="1800">
              <a:solidFill>
                <a:schemeClr val="dk2"/>
              </a:solidFill>
              <a:latin typeface="Lato"/>
              <a:ea typeface="Lato"/>
              <a:cs typeface="Lato"/>
              <a:sym typeface="Lato"/>
            </a:endParaRPr>
          </a:p>
        </p:txBody>
      </p:sp>
      <p:sp>
        <p:nvSpPr>
          <p:cNvPr id="464" name="Google Shape;464;p73"/>
          <p:cNvSpPr txBox="1"/>
          <p:nvPr/>
        </p:nvSpPr>
        <p:spPr>
          <a:xfrm>
            <a:off x="266125" y="3172700"/>
            <a:ext cx="2310600" cy="47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latin typeface="Raleway"/>
                <a:ea typeface="Raleway"/>
                <a:cs typeface="Raleway"/>
                <a:sym typeface="Raleway"/>
              </a:rPr>
              <a:t>Lawrenceville Impacts</a:t>
            </a:r>
            <a:endParaRPr b="1" sz="1800">
              <a:solidFill>
                <a:schemeClr val="dk2"/>
              </a:solidFill>
              <a:latin typeface="Raleway"/>
              <a:ea typeface="Raleway"/>
              <a:cs typeface="Raleway"/>
              <a:sym typeface="Raleway"/>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74"/>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Your Voice Must Be Heard</a:t>
            </a:r>
            <a:endParaRPr/>
          </a:p>
        </p:txBody>
      </p:sp>
      <p:sp>
        <p:nvSpPr>
          <p:cNvPr id="470" name="Google Shape;470;p74"/>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Transit riders and transit workers organizing together</a:t>
            </a:r>
            <a:endParaRPr/>
          </a:p>
          <a:p>
            <a:pPr indent="0" lvl="0" marL="0" rtl="0" algn="l">
              <a:spcBef>
                <a:spcPts val="1200"/>
              </a:spcBef>
              <a:spcAft>
                <a:spcPts val="0"/>
              </a:spcAft>
              <a:buNone/>
            </a:pPr>
            <a:r>
              <a:rPr lang="en"/>
              <a:t>A redesign that works for all</a:t>
            </a:r>
            <a:endParaRPr/>
          </a:p>
          <a:p>
            <a:pPr indent="0" lvl="0" marL="0" rtl="0" algn="l">
              <a:spcBef>
                <a:spcPts val="1200"/>
              </a:spcBef>
              <a:spcAft>
                <a:spcPts val="1200"/>
              </a:spcAft>
              <a:buNone/>
            </a:pPr>
            <a:r>
              <a:rPr lang="en"/>
              <a:t>engage.rideprt.org</a:t>
            </a:r>
            <a:endParaRPr/>
          </a:p>
        </p:txBody>
      </p:sp>
      <p:pic>
        <p:nvPicPr>
          <p:cNvPr id="471" name="Google Shape;471;p74"/>
          <p:cNvPicPr preferRelativeResize="0"/>
          <p:nvPr/>
        </p:nvPicPr>
        <p:blipFill>
          <a:blip r:embed="rId3">
            <a:alphaModFix/>
          </a:blip>
          <a:stretch>
            <a:fillRect/>
          </a:stretch>
        </p:blipFill>
        <p:spPr>
          <a:xfrm>
            <a:off x="3272100" y="152400"/>
            <a:ext cx="5719501" cy="381207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0"/>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Lawrenceville United</a:t>
            </a:r>
            <a:endParaRPr/>
          </a:p>
        </p:txBody>
      </p:sp>
      <p:sp>
        <p:nvSpPr>
          <p:cNvPr id="157" name="Google Shape;157;p30"/>
          <p:cNvSpPr txBox="1"/>
          <p:nvPr>
            <p:ph idx="1" type="body"/>
          </p:nvPr>
        </p:nvSpPr>
        <p:spPr>
          <a:xfrm>
            <a:off x="2400250" y="1149325"/>
            <a:ext cx="6321600" cy="3341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Mission: to improve and protect quality of life for</a:t>
            </a:r>
            <a:endParaRPr sz="1700"/>
          </a:p>
          <a:p>
            <a:pPr indent="0" lvl="0" marL="457200" rtl="0" algn="l">
              <a:spcBef>
                <a:spcPts val="1000"/>
              </a:spcBef>
              <a:spcAft>
                <a:spcPts val="0"/>
              </a:spcAft>
              <a:buNone/>
            </a:pPr>
            <a:r>
              <a:rPr lang="en" sz="1700"/>
              <a:t>all Lawrenceville residents</a:t>
            </a:r>
            <a:endParaRPr sz="1700"/>
          </a:p>
          <a:p>
            <a:pPr indent="-336550" lvl="0" marL="457200" rtl="0" algn="l">
              <a:spcBef>
                <a:spcPts val="1000"/>
              </a:spcBef>
              <a:spcAft>
                <a:spcPts val="0"/>
              </a:spcAft>
              <a:buSzPts val="1700"/>
              <a:buChar char="●"/>
            </a:pPr>
            <a:r>
              <a:rPr lang="en" sz="1700"/>
              <a:t>Membership of over 800 residents</a:t>
            </a:r>
            <a:endParaRPr sz="1700"/>
          </a:p>
          <a:p>
            <a:pPr indent="-336550" lvl="0" marL="457200" rtl="0" algn="l">
              <a:spcBef>
                <a:spcPts val="1000"/>
              </a:spcBef>
              <a:spcAft>
                <a:spcPts val="0"/>
              </a:spcAft>
              <a:buSzPts val="1700"/>
              <a:buChar char="●"/>
            </a:pPr>
            <a:r>
              <a:rPr lang="en" sz="1700"/>
              <a:t>Board comprised of all residents: elected by our membership</a:t>
            </a:r>
            <a:endParaRPr sz="1700"/>
          </a:p>
          <a:p>
            <a:pPr indent="-336550" lvl="0" marL="457200" rtl="0" algn="l">
              <a:spcBef>
                <a:spcPts val="1000"/>
              </a:spcBef>
              <a:spcAft>
                <a:spcPts val="1000"/>
              </a:spcAft>
              <a:buSzPts val="1700"/>
              <a:buChar char="●"/>
            </a:pPr>
            <a:r>
              <a:rPr lang="en" sz="1700"/>
              <a:t>Programs: Lawrenceville Farmers Market, supporting older adults, free food distributions, cleaning &amp; greening, direct support &amp; case management, advocacy, and more. </a:t>
            </a:r>
            <a:endParaRPr/>
          </a:p>
        </p:txBody>
      </p:sp>
      <p:pic>
        <p:nvPicPr>
          <p:cNvPr descr="LU Logo.JPG" id="158" name="Google Shape;158;p30"/>
          <p:cNvPicPr preferRelativeResize="0"/>
          <p:nvPr/>
        </p:nvPicPr>
        <p:blipFill rotWithShape="1">
          <a:blip r:embed="rId3">
            <a:alphaModFix/>
          </a:blip>
          <a:srcRect b="0" l="0" r="0" t="0"/>
          <a:stretch/>
        </p:blipFill>
        <p:spPr>
          <a:xfrm>
            <a:off x="395024" y="494176"/>
            <a:ext cx="1339726" cy="1005200"/>
          </a:xfrm>
          <a:prstGeom prst="rect">
            <a:avLst/>
          </a:prstGeom>
          <a:noFill/>
          <a:ln>
            <a:noFill/>
          </a:ln>
        </p:spPr>
      </p:pic>
      <p:pic>
        <p:nvPicPr>
          <p:cNvPr id="159" name="Google Shape;159;p30"/>
          <p:cNvPicPr preferRelativeResize="0"/>
          <p:nvPr/>
        </p:nvPicPr>
        <p:blipFill>
          <a:blip r:embed="rId4">
            <a:alphaModFix/>
          </a:blip>
          <a:stretch>
            <a:fillRect/>
          </a:stretch>
        </p:blipFill>
        <p:spPr>
          <a:xfrm>
            <a:off x="130304" y="1499375"/>
            <a:ext cx="2029271" cy="1523923"/>
          </a:xfrm>
          <a:prstGeom prst="rect">
            <a:avLst/>
          </a:prstGeom>
          <a:noFill/>
          <a:ln>
            <a:noFill/>
          </a:ln>
        </p:spPr>
      </p:pic>
      <p:pic>
        <p:nvPicPr>
          <p:cNvPr id="160" name="Google Shape;160;p30"/>
          <p:cNvPicPr preferRelativeResize="0"/>
          <p:nvPr/>
        </p:nvPicPr>
        <p:blipFill>
          <a:blip r:embed="rId5">
            <a:alphaModFix/>
          </a:blip>
          <a:stretch>
            <a:fillRect/>
          </a:stretch>
        </p:blipFill>
        <p:spPr>
          <a:xfrm>
            <a:off x="128988" y="3192900"/>
            <a:ext cx="2031898" cy="1523923"/>
          </a:xfrm>
          <a:prstGeom prst="rect">
            <a:avLst/>
          </a:prstGeom>
          <a:noFill/>
          <a:ln>
            <a:noFill/>
          </a:ln>
        </p:spPr>
      </p:pic>
      <p:pic>
        <p:nvPicPr>
          <p:cNvPr id="161" name="Google Shape;161;p30"/>
          <p:cNvPicPr preferRelativeResize="0"/>
          <p:nvPr/>
        </p:nvPicPr>
        <p:blipFill>
          <a:blip r:embed="rId6">
            <a:alphaModFix/>
          </a:blip>
          <a:stretch>
            <a:fillRect/>
          </a:stretch>
        </p:blipFill>
        <p:spPr>
          <a:xfrm>
            <a:off x="7606575" y="575950"/>
            <a:ext cx="1537426" cy="157695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75"/>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Review and Give Feedback</a:t>
            </a:r>
            <a:endParaRPr/>
          </a:p>
        </p:txBody>
      </p:sp>
      <p:sp>
        <p:nvSpPr>
          <p:cNvPr id="477" name="Google Shape;477;p75"/>
          <p:cNvSpPr txBox="1"/>
          <p:nvPr>
            <p:ph idx="1" type="body"/>
          </p:nvPr>
        </p:nvSpPr>
        <p:spPr>
          <a:xfrm>
            <a:off x="242455" y="1389600"/>
            <a:ext cx="2808000" cy="3179400"/>
          </a:xfrm>
          <a:prstGeom prst="rect">
            <a:avLst/>
          </a:prstGeom>
        </p:spPr>
        <p:txBody>
          <a:bodyPr anchorCtr="0" anchor="t" bIns="91425" lIns="91425" spcFirstLastPara="1" rIns="91425" wrap="square" tIns="91425">
            <a:noAutofit/>
          </a:bodyPr>
          <a:lstStyle/>
          <a:p>
            <a:pPr indent="-336550" lvl="0" marL="457200" rtl="0" algn="l">
              <a:lnSpc>
                <a:spcPct val="200000"/>
              </a:lnSpc>
              <a:spcBef>
                <a:spcPts val="0"/>
              </a:spcBef>
              <a:spcAft>
                <a:spcPts val="0"/>
              </a:spcAft>
              <a:buSzPts val="1700"/>
              <a:buChar char="●"/>
            </a:pPr>
            <a:r>
              <a:rPr lang="en" sz="1700"/>
              <a:t>The Good Things</a:t>
            </a:r>
            <a:endParaRPr sz="1700"/>
          </a:p>
        </p:txBody>
      </p:sp>
      <p:pic>
        <p:nvPicPr>
          <p:cNvPr id="478" name="Google Shape;478;p75"/>
          <p:cNvPicPr preferRelativeResize="0"/>
          <p:nvPr/>
        </p:nvPicPr>
        <p:blipFill>
          <a:blip r:embed="rId3">
            <a:alphaModFix/>
          </a:blip>
          <a:stretch>
            <a:fillRect/>
          </a:stretch>
        </p:blipFill>
        <p:spPr>
          <a:xfrm>
            <a:off x="3202855" y="468288"/>
            <a:ext cx="5788746" cy="336978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76"/>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Review and Give Feedback</a:t>
            </a:r>
            <a:endParaRPr/>
          </a:p>
        </p:txBody>
      </p:sp>
      <p:sp>
        <p:nvSpPr>
          <p:cNvPr id="484" name="Google Shape;484;p76"/>
          <p:cNvSpPr txBox="1"/>
          <p:nvPr>
            <p:ph idx="1" type="body"/>
          </p:nvPr>
        </p:nvSpPr>
        <p:spPr>
          <a:xfrm>
            <a:off x="242455" y="1389600"/>
            <a:ext cx="2808000" cy="3179400"/>
          </a:xfrm>
          <a:prstGeom prst="rect">
            <a:avLst/>
          </a:prstGeom>
        </p:spPr>
        <p:txBody>
          <a:bodyPr anchorCtr="0" anchor="t" bIns="91425" lIns="91425" spcFirstLastPara="1" rIns="91425" wrap="square" tIns="91425">
            <a:noAutofit/>
          </a:bodyPr>
          <a:lstStyle/>
          <a:p>
            <a:pPr indent="-336550" lvl="0" marL="457200" rtl="0" algn="l">
              <a:lnSpc>
                <a:spcPct val="200000"/>
              </a:lnSpc>
              <a:spcBef>
                <a:spcPts val="0"/>
              </a:spcBef>
              <a:spcAft>
                <a:spcPts val="0"/>
              </a:spcAft>
              <a:buSzPts val="1700"/>
              <a:buChar char="●"/>
            </a:pPr>
            <a:r>
              <a:rPr lang="en" sz="1700"/>
              <a:t>The Good Things</a:t>
            </a:r>
            <a:endParaRPr sz="1700"/>
          </a:p>
          <a:p>
            <a:pPr indent="-336550" lvl="0" marL="457200" rtl="0" algn="l">
              <a:lnSpc>
                <a:spcPct val="200000"/>
              </a:lnSpc>
              <a:spcBef>
                <a:spcPts val="0"/>
              </a:spcBef>
              <a:spcAft>
                <a:spcPts val="0"/>
              </a:spcAft>
              <a:buSzPts val="1700"/>
              <a:buChar char="●"/>
            </a:pPr>
            <a:r>
              <a:rPr lang="en" sz="1700"/>
              <a:t>Service Quality</a:t>
            </a:r>
            <a:endParaRPr sz="1700"/>
          </a:p>
          <a:p>
            <a:pPr indent="0" lvl="0" marL="457200" rtl="0" algn="l">
              <a:lnSpc>
                <a:spcPct val="200000"/>
              </a:lnSpc>
              <a:spcBef>
                <a:spcPts val="1200"/>
              </a:spcBef>
              <a:spcAft>
                <a:spcPts val="1200"/>
              </a:spcAft>
              <a:buNone/>
            </a:pPr>
            <a:r>
              <a:t/>
            </a:r>
            <a:endParaRPr sz="1700"/>
          </a:p>
        </p:txBody>
      </p:sp>
      <p:pic>
        <p:nvPicPr>
          <p:cNvPr id="485" name="Google Shape;485;p76"/>
          <p:cNvPicPr preferRelativeResize="0"/>
          <p:nvPr/>
        </p:nvPicPr>
        <p:blipFill>
          <a:blip r:embed="rId3">
            <a:alphaModFix/>
          </a:blip>
          <a:stretch>
            <a:fillRect/>
          </a:stretch>
        </p:blipFill>
        <p:spPr>
          <a:xfrm>
            <a:off x="3272100" y="152400"/>
            <a:ext cx="5719501" cy="424214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77"/>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Review and Give Feedback</a:t>
            </a:r>
            <a:endParaRPr/>
          </a:p>
        </p:txBody>
      </p:sp>
      <p:sp>
        <p:nvSpPr>
          <p:cNvPr id="491" name="Google Shape;491;p77"/>
          <p:cNvSpPr txBox="1"/>
          <p:nvPr>
            <p:ph idx="1" type="body"/>
          </p:nvPr>
        </p:nvSpPr>
        <p:spPr>
          <a:xfrm>
            <a:off x="242455" y="1389600"/>
            <a:ext cx="2808000" cy="3179400"/>
          </a:xfrm>
          <a:prstGeom prst="rect">
            <a:avLst/>
          </a:prstGeom>
        </p:spPr>
        <p:txBody>
          <a:bodyPr anchorCtr="0" anchor="t" bIns="91425" lIns="91425" spcFirstLastPara="1" rIns="91425" wrap="square" tIns="91425">
            <a:noAutofit/>
          </a:bodyPr>
          <a:lstStyle/>
          <a:p>
            <a:pPr indent="-336550" lvl="0" marL="457200" rtl="0" algn="l">
              <a:lnSpc>
                <a:spcPct val="200000"/>
              </a:lnSpc>
              <a:spcBef>
                <a:spcPts val="0"/>
              </a:spcBef>
              <a:spcAft>
                <a:spcPts val="0"/>
              </a:spcAft>
              <a:buSzPts val="1700"/>
              <a:buChar char="●"/>
            </a:pPr>
            <a:r>
              <a:rPr lang="en" sz="1700"/>
              <a:t>The Good Things</a:t>
            </a:r>
            <a:endParaRPr sz="1700"/>
          </a:p>
          <a:p>
            <a:pPr indent="-336550" lvl="0" marL="457200" rtl="0" algn="l">
              <a:lnSpc>
                <a:spcPct val="200000"/>
              </a:lnSpc>
              <a:spcBef>
                <a:spcPts val="0"/>
              </a:spcBef>
              <a:spcAft>
                <a:spcPts val="0"/>
              </a:spcAft>
              <a:buSzPts val="1700"/>
              <a:buChar char="●"/>
            </a:pPr>
            <a:r>
              <a:rPr lang="en" sz="1700"/>
              <a:t>Service Quality</a:t>
            </a:r>
            <a:endParaRPr sz="1700"/>
          </a:p>
          <a:p>
            <a:pPr indent="-336550" lvl="0" marL="457200" rtl="0" algn="l">
              <a:lnSpc>
                <a:spcPct val="200000"/>
              </a:lnSpc>
              <a:spcBef>
                <a:spcPts val="0"/>
              </a:spcBef>
              <a:spcAft>
                <a:spcPts val="0"/>
              </a:spcAft>
              <a:buSzPts val="1700"/>
              <a:buChar char="●"/>
            </a:pPr>
            <a:r>
              <a:rPr lang="en" sz="1700"/>
              <a:t>Key Destinations</a:t>
            </a:r>
            <a:endParaRPr sz="1700"/>
          </a:p>
        </p:txBody>
      </p:sp>
      <p:pic>
        <p:nvPicPr>
          <p:cNvPr id="492" name="Google Shape;492;p77"/>
          <p:cNvPicPr preferRelativeResize="0"/>
          <p:nvPr/>
        </p:nvPicPr>
        <p:blipFill>
          <a:blip r:embed="rId3">
            <a:alphaModFix/>
          </a:blip>
          <a:stretch>
            <a:fillRect/>
          </a:stretch>
        </p:blipFill>
        <p:spPr>
          <a:xfrm>
            <a:off x="4034100" y="152400"/>
            <a:ext cx="3629027" cy="483870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78"/>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Review and Give Feedback</a:t>
            </a:r>
            <a:endParaRPr/>
          </a:p>
        </p:txBody>
      </p:sp>
      <p:pic>
        <p:nvPicPr>
          <p:cNvPr id="498" name="Google Shape;498;p78"/>
          <p:cNvPicPr preferRelativeResize="0"/>
          <p:nvPr/>
        </p:nvPicPr>
        <p:blipFill>
          <a:blip r:embed="rId3">
            <a:alphaModFix/>
          </a:blip>
          <a:stretch>
            <a:fillRect/>
          </a:stretch>
        </p:blipFill>
        <p:spPr>
          <a:xfrm>
            <a:off x="3272100" y="152400"/>
            <a:ext cx="4994785" cy="4838698"/>
          </a:xfrm>
          <a:prstGeom prst="rect">
            <a:avLst/>
          </a:prstGeom>
          <a:noFill/>
          <a:ln>
            <a:noFill/>
          </a:ln>
        </p:spPr>
      </p:pic>
      <p:sp>
        <p:nvSpPr>
          <p:cNvPr id="499" name="Google Shape;499;p78"/>
          <p:cNvSpPr txBox="1"/>
          <p:nvPr>
            <p:ph idx="1" type="body"/>
          </p:nvPr>
        </p:nvSpPr>
        <p:spPr>
          <a:xfrm>
            <a:off x="242455" y="1389600"/>
            <a:ext cx="2808000" cy="3179400"/>
          </a:xfrm>
          <a:prstGeom prst="rect">
            <a:avLst/>
          </a:prstGeom>
        </p:spPr>
        <p:txBody>
          <a:bodyPr anchorCtr="0" anchor="t" bIns="91425" lIns="91425" spcFirstLastPara="1" rIns="91425" wrap="square" tIns="91425">
            <a:noAutofit/>
          </a:bodyPr>
          <a:lstStyle/>
          <a:p>
            <a:pPr indent="-336550" lvl="0" marL="457200" rtl="0" algn="l">
              <a:lnSpc>
                <a:spcPct val="200000"/>
              </a:lnSpc>
              <a:spcBef>
                <a:spcPts val="0"/>
              </a:spcBef>
              <a:spcAft>
                <a:spcPts val="0"/>
              </a:spcAft>
              <a:buSzPts val="1700"/>
              <a:buChar char="●"/>
            </a:pPr>
            <a:r>
              <a:rPr lang="en" sz="1700"/>
              <a:t>The Good Things</a:t>
            </a:r>
            <a:endParaRPr sz="1700"/>
          </a:p>
          <a:p>
            <a:pPr indent="-336550" lvl="0" marL="457200" rtl="0" algn="l">
              <a:lnSpc>
                <a:spcPct val="200000"/>
              </a:lnSpc>
              <a:spcBef>
                <a:spcPts val="0"/>
              </a:spcBef>
              <a:spcAft>
                <a:spcPts val="0"/>
              </a:spcAft>
              <a:buSzPts val="1700"/>
              <a:buChar char="●"/>
            </a:pPr>
            <a:r>
              <a:rPr lang="en" sz="1700"/>
              <a:t>Service Quality</a:t>
            </a:r>
            <a:endParaRPr sz="1700"/>
          </a:p>
          <a:p>
            <a:pPr indent="-336550" lvl="0" marL="457200" rtl="0" algn="l">
              <a:lnSpc>
                <a:spcPct val="200000"/>
              </a:lnSpc>
              <a:spcBef>
                <a:spcPts val="0"/>
              </a:spcBef>
              <a:spcAft>
                <a:spcPts val="0"/>
              </a:spcAft>
              <a:buSzPts val="1700"/>
              <a:buChar char="●"/>
            </a:pPr>
            <a:r>
              <a:rPr lang="en" sz="1700"/>
              <a:t>Key Destinations</a:t>
            </a:r>
            <a:endParaRPr sz="1700"/>
          </a:p>
          <a:p>
            <a:pPr indent="-336550" lvl="0" marL="457200" rtl="0" algn="l">
              <a:lnSpc>
                <a:spcPct val="200000"/>
              </a:lnSpc>
              <a:spcBef>
                <a:spcPts val="0"/>
              </a:spcBef>
              <a:spcAft>
                <a:spcPts val="0"/>
              </a:spcAft>
              <a:buSzPts val="1700"/>
              <a:buChar char="●"/>
            </a:pPr>
            <a:r>
              <a:rPr lang="en" sz="1700"/>
              <a:t>Commute Times</a:t>
            </a:r>
            <a:endParaRPr sz="1700"/>
          </a:p>
          <a:p>
            <a:pPr indent="0" lvl="0" marL="457200" rtl="0" algn="l">
              <a:lnSpc>
                <a:spcPct val="200000"/>
              </a:lnSpc>
              <a:spcBef>
                <a:spcPts val="1200"/>
              </a:spcBef>
              <a:spcAft>
                <a:spcPts val="1200"/>
              </a:spcAft>
              <a:buNone/>
            </a:pPr>
            <a:r>
              <a:t/>
            </a:r>
            <a:endParaRPr sz="17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79"/>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Review and Give Feedback</a:t>
            </a:r>
            <a:endParaRPr/>
          </a:p>
        </p:txBody>
      </p:sp>
      <p:pic>
        <p:nvPicPr>
          <p:cNvPr id="505" name="Google Shape;505;p79"/>
          <p:cNvPicPr preferRelativeResize="0"/>
          <p:nvPr/>
        </p:nvPicPr>
        <p:blipFill>
          <a:blip r:embed="rId3">
            <a:alphaModFix/>
          </a:blip>
          <a:stretch>
            <a:fillRect/>
          </a:stretch>
        </p:blipFill>
        <p:spPr>
          <a:xfrm>
            <a:off x="3347700" y="415725"/>
            <a:ext cx="5428900" cy="4071675"/>
          </a:xfrm>
          <a:prstGeom prst="rect">
            <a:avLst/>
          </a:prstGeom>
          <a:noFill/>
          <a:ln>
            <a:noFill/>
          </a:ln>
        </p:spPr>
      </p:pic>
      <p:sp>
        <p:nvSpPr>
          <p:cNvPr id="506" name="Google Shape;506;p79"/>
          <p:cNvSpPr txBox="1"/>
          <p:nvPr>
            <p:ph idx="1" type="body"/>
          </p:nvPr>
        </p:nvSpPr>
        <p:spPr>
          <a:xfrm>
            <a:off x="242455" y="1389600"/>
            <a:ext cx="2808000" cy="3179400"/>
          </a:xfrm>
          <a:prstGeom prst="rect">
            <a:avLst/>
          </a:prstGeom>
        </p:spPr>
        <p:txBody>
          <a:bodyPr anchorCtr="0" anchor="t" bIns="91425" lIns="91425" spcFirstLastPara="1" rIns="91425" wrap="square" tIns="91425">
            <a:noAutofit/>
          </a:bodyPr>
          <a:lstStyle/>
          <a:p>
            <a:pPr indent="-336550" lvl="0" marL="457200" rtl="0" algn="l">
              <a:lnSpc>
                <a:spcPct val="200000"/>
              </a:lnSpc>
              <a:spcBef>
                <a:spcPts val="0"/>
              </a:spcBef>
              <a:spcAft>
                <a:spcPts val="0"/>
              </a:spcAft>
              <a:buSzPts val="1700"/>
              <a:buChar char="●"/>
            </a:pPr>
            <a:r>
              <a:rPr lang="en" sz="1700"/>
              <a:t>The Good Things</a:t>
            </a:r>
            <a:endParaRPr sz="1700"/>
          </a:p>
          <a:p>
            <a:pPr indent="-336550" lvl="0" marL="457200" rtl="0" algn="l">
              <a:lnSpc>
                <a:spcPct val="200000"/>
              </a:lnSpc>
              <a:spcBef>
                <a:spcPts val="0"/>
              </a:spcBef>
              <a:spcAft>
                <a:spcPts val="0"/>
              </a:spcAft>
              <a:buSzPts val="1700"/>
              <a:buChar char="●"/>
            </a:pPr>
            <a:r>
              <a:rPr lang="en" sz="1700"/>
              <a:t>Service Quality</a:t>
            </a:r>
            <a:endParaRPr sz="1700"/>
          </a:p>
          <a:p>
            <a:pPr indent="-336550" lvl="0" marL="457200" rtl="0" algn="l">
              <a:lnSpc>
                <a:spcPct val="200000"/>
              </a:lnSpc>
              <a:spcBef>
                <a:spcPts val="0"/>
              </a:spcBef>
              <a:spcAft>
                <a:spcPts val="0"/>
              </a:spcAft>
              <a:buSzPts val="1700"/>
              <a:buChar char="●"/>
            </a:pPr>
            <a:r>
              <a:rPr lang="en" sz="1700"/>
              <a:t>Key Destinations</a:t>
            </a:r>
            <a:endParaRPr sz="1700"/>
          </a:p>
          <a:p>
            <a:pPr indent="-336550" lvl="0" marL="457200" rtl="0" algn="l">
              <a:lnSpc>
                <a:spcPct val="200000"/>
              </a:lnSpc>
              <a:spcBef>
                <a:spcPts val="0"/>
              </a:spcBef>
              <a:spcAft>
                <a:spcPts val="0"/>
              </a:spcAft>
              <a:buSzPts val="1700"/>
              <a:buChar char="●"/>
            </a:pPr>
            <a:r>
              <a:rPr lang="en" sz="1700"/>
              <a:t>Commute Times</a:t>
            </a:r>
            <a:endParaRPr sz="1700"/>
          </a:p>
          <a:p>
            <a:pPr indent="-336550" lvl="0" marL="457200" rtl="0" algn="l">
              <a:lnSpc>
                <a:spcPct val="200000"/>
              </a:lnSpc>
              <a:spcBef>
                <a:spcPts val="0"/>
              </a:spcBef>
              <a:spcAft>
                <a:spcPts val="0"/>
              </a:spcAft>
              <a:buSzPts val="1700"/>
              <a:buChar char="●"/>
            </a:pPr>
            <a:r>
              <a:rPr lang="en" sz="1700"/>
              <a:t>Accessibility</a:t>
            </a:r>
            <a:endParaRPr sz="1700"/>
          </a:p>
          <a:p>
            <a:pPr indent="0" lvl="0" marL="0" rtl="0" algn="l">
              <a:lnSpc>
                <a:spcPct val="200000"/>
              </a:lnSpc>
              <a:spcBef>
                <a:spcPts val="1200"/>
              </a:spcBef>
              <a:spcAft>
                <a:spcPts val="1200"/>
              </a:spcAft>
              <a:buNone/>
            </a:pPr>
            <a:r>
              <a:t/>
            </a:r>
            <a:endParaRPr sz="17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80"/>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Review and Give Feedback</a:t>
            </a:r>
            <a:endParaRPr/>
          </a:p>
        </p:txBody>
      </p:sp>
      <p:sp>
        <p:nvSpPr>
          <p:cNvPr id="512" name="Google Shape;512;p80"/>
          <p:cNvSpPr txBox="1"/>
          <p:nvPr>
            <p:ph idx="1" type="body"/>
          </p:nvPr>
        </p:nvSpPr>
        <p:spPr>
          <a:xfrm>
            <a:off x="242455" y="1389600"/>
            <a:ext cx="2808000" cy="3179400"/>
          </a:xfrm>
          <a:prstGeom prst="rect">
            <a:avLst/>
          </a:prstGeom>
        </p:spPr>
        <p:txBody>
          <a:bodyPr anchorCtr="0" anchor="t" bIns="91425" lIns="91425" spcFirstLastPara="1" rIns="91425" wrap="square" tIns="91425">
            <a:noAutofit/>
          </a:bodyPr>
          <a:lstStyle/>
          <a:p>
            <a:pPr indent="-336550" lvl="0" marL="457200" rtl="0" algn="l">
              <a:lnSpc>
                <a:spcPct val="200000"/>
              </a:lnSpc>
              <a:spcBef>
                <a:spcPts val="0"/>
              </a:spcBef>
              <a:spcAft>
                <a:spcPts val="0"/>
              </a:spcAft>
              <a:buSzPts val="1700"/>
              <a:buChar char="●"/>
            </a:pPr>
            <a:r>
              <a:rPr lang="en" sz="1700"/>
              <a:t>The Good Things</a:t>
            </a:r>
            <a:endParaRPr sz="1700"/>
          </a:p>
          <a:p>
            <a:pPr indent="-336550" lvl="0" marL="457200" rtl="0" algn="l">
              <a:lnSpc>
                <a:spcPct val="200000"/>
              </a:lnSpc>
              <a:spcBef>
                <a:spcPts val="0"/>
              </a:spcBef>
              <a:spcAft>
                <a:spcPts val="0"/>
              </a:spcAft>
              <a:buSzPts val="1700"/>
              <a:buChar char="●"/>
            </a:pPr>
            <a:r>
              <a:rPr lang="en" sz="1700"/>
              <a:t>Service Quality</a:t>
            </a:r>
            <a:endParaRPr sz="1700"/>
          </a:p>
          <a:p>
            <a:pPr indent="-336550" lvl="0" marL="457200" rtl="0" algn="l">
              <a:lnSpc>
                <a:spcPct val="200000"/>
              </a:lnSpc>
              <a:spcBef>
                <a:spcPts val="0"/>
              </a:spcBef>
              <a:spcAft>
                <a:spcPts val="0"/>
              </a:spcAft>
              <a:buSzPts val="1700"/>
              <a:buChar char="●"/>
            </a:pPr>
            <a:r>
              <a:rPr lang="en" sz="1700"/>
              <a:t>Key Destinations</a:t>
            </a:r>
            <a:endParaRPr sz="1700"/>
          </a:p>
          <a:p>
            <a:pPr indent="-336550" lvl="0" marL="457200" rtl="0" algn="l">
              <a:lnSpc>
                <a:spcPct val="200000"/>
              </a:lnSpc>
              <a:spcBef>
                <a:spcPts val="0"/>
              </a:spcBef>
              <a:spcAft>
                <a:spcPts val="0"/>
              </a:spcAft>
              <a:buSzPts val="1700"/>
              <a:buChar char="●"/>
            </a:pPr>
            <a:r>
              <a:rPr lang="en" sz="1700"/>
              <a:t>Commute Times</a:t>
            </a:r>
            <a:endParaRPr sz="1700"/>
          </a:p>
          <a:p>
            <a:pPr indent="-336550" lvl="0" marL="457200" rtl="0" algn="l">
              <a:lnSpc>
                <a:spcPct val="200000"/>
              </a:lnSpc>
              <a:spcBef>
                <a:spcPts val="0"/>
              </a:spcBef>
              <a:spcAft>
                <a:spcPts val="0"/>
              </a:spcAft>
              <a:buSzPts val="1700"/>
              <a:buChar char="●"/>
            </a:pPr>
            <a:r>
              <a:rPr lang="en" sz="1700"/>
              <a:t>Accessibility</a:t>
            </a:r>
            <a:endParaRPr sz="1700"/>
          </a:p>
          <a:p>
            <a:pPr indent="-336550" lvl="0" marL="457200" rtl="0" algn="l">
              <a:lnSpc>
                <a:spcPct val="200000"/>
              </a:lnSpc>
              <a:spcBef>
                <a:spcPts val="0"/>
              </a:spcBef>
              <a:spcAft>
                <a:spcPts val="0"/>
              </a:spcAft>
              <a:buSzPts val="1700"/>
              <a:buChar char="●"/>
            </a:pPr>
            <a:r>
              <a:rPr lang="en" sz="1700"/>
              <a:t>Other Thoughts</a:t>
            </a:r>
            <a:endParaRPr sz="1700"/>
          </a:p>
        </p:txBody>
      </p:sp>
      <p:pic>
        <p:nvPicPr>
          <p:cNvPr id="513" name="Google Shape;513;p80"/>
          <p:cNvPicPr preferRelativeResize="0"/>
          <p:nvPr/>
        </p:nvPicPr>
        <p:blipFill>
          <a:blip r:embed="rId3">
            <a:alphaModFix/>
          </a:blip>
          <a:stretch>
            <a:fillRect/>
          </a:stretch>
        </p:blipFill>
        <p:spPr>
          <a:xfrm>
            <a:off x="3514025" y="235575"/>
            <a:ext cx="4928224" cy="44816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620"/>
              <a:t>Sign On To Support A Transit System For All!</a:t>
            </a:r>
            <a:endParaRPr sz="3620"/>
          </a:p>
        </p:txBody>
      </p:sp>
      <p:sp>
        <p:nvSpPr>
          <p:cNvPr id="519" name="Google Shape;519;p81"/>
          <p:cNvSpPr txBox="1"/>
          <p:nvPr>
            <p:ph idx="1" type="body"/>
          </p:nvPr>
        </p:nvSpPr>
        <p:spPr>
          <a:xfrm>
            <a:off x="262375" y="1404500"/>
            <a:ext cx="8520600" cy="1471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700"/>
              <a:t>With changes this big,</a:t>
            </a:r>
            <a:endParaRPr sz="2700"/>
          </a:p>
          <a:p>
            <a:pPr indent="0" lvl="0" marL="0" rtl="0" algn="ctr">
              <a:spcBef>
                <a:spcPts val="1200"/>
              </a:spcBef>
              <a:spcAft>
                <a:spcPts val="1200"/>
              </a:spcAft>
              <a:buNone/>
            </a:pPr>
            <a:r>
              <a:rPr lang="en" sz="2700"/>
              <a:t>we need to organize together</a:t>
            </a:r>
            <a:endParaRPr sz="2700"/>
          </a:p>
        </p:txBody>
      </p:sp>
      <p:sp>
        <p:nvSpPr>
          <p:cNvPr id="520" name="Google Shape;520;p81"/>
          <p:cNvSpPr txBox="1"/>
          <p:nvPr/>
        </p:nvSpPr>
        <p:spPr>
          <a:xfrm>
            <a:off x="2994150" y="2805075"/>
            <a:ext cx="3155700" cy="36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Open Sans"/>
                <a:ea typeface="Open Sans"/>
                <a:cs typeface="Open Sans"/>
                <a:sym typeface="Open Sans"/>
              </a:rPr>
              <a:t>bit.ly/redesignforall</a:t>
            </a:r>
            <a:endParaRPr sz="1800">
              <a:solidFill>
                <a:schemeClr val="dk2"/>
              </a:solidFill>
              <a:latin typeface="Open Sans"/>
              <a:ea typeface="Open Sans"/>
              <a:cs typeface="Open Sans"/>
              <a:sym typeface="Open Sans"/>
            </a:endParaRPr>
          </a:p>
        </p:txBody>
      </p:sp>
      <p:pic>
        <p:nvPicPr>
          <p:cNvPr id="521" name="Google Shape;521;p81"/>
          <p:cNvPicPr preferRelativeResize="0"/>
          <p:nvPr/>
        </p:nvPicPr>
        <p:blipFill>
          <a:blip r:embed="rId3">
            <a:alphaModFix/>
          </a:blip>
          <a:stretch>
            <a:fillRect/>
          </a:stretch>
        </p:blipFill>
        <p:spPr>
          <a:xfrm>
            <a:off x="3930538" y="3451025"/>
            <a:ext cx="1282925" cy="12924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82"/>
          <p:cNvSpPr txBox="1"/>
          <p:nvPr>
            <p:ph type="ctrTitle"/>
          </p:nvPr>
        </p:nvSpPr>
        <p:spPr>
          <a:xfrm>
            <a:off x="311708" y="52737"/>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Pittsburghers for Public Transit</a:t>
            </a:r>
            <a:endParaRPr/>
          </a:p>
        </p:txBody>
      </p:sp>
      <p:sp>
        <p:nvSpPr>
          <p:cNvPr id="527" name="Google Shape;527;p82"/>
          <p:cNvSpPr txBox="1"/>
          <p:nvPr>
            <p:ph idx="1" type="subTitle"/>
          </p:nvPr>
        </p:nvSpPr>
        <p:spPr>
          <a:xfrm>
            <a:off x="311700" y="2142287"/>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pittsburghforpublictransit.org</a:t>
            </a:r>
            <a:endParaRPr/>
          </a:p>
        </p:txBody>
      </p:sp>
      <p:pic>
        <p:nvPicPr>
          <p:cNvPr id="528" name="Google Shape;528;p82"/>
          <p:cNvPicPr preferRelativeResize="0"/>
          <p:nvPr/>
        </p:nvPicPr>
        <p:blipFill>
          <a:blip r:embed="rId3">
            <a:alphaModFix/>
          </a:blip>
          <a:stretch>
            <a:fillRect/>
          </a:stretch>
        </p:blipFill>
        <p:spPr>
          <a:xfrm>
            <a:off x="3917549" y="2910762"/>
            <a:ext cx="1308904" cy="13089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83"/>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Opportunities for feedback/advocacy with PRT</a:t>
            </a:r>
            <a:endParaRPr sz="2600"/>
          </a:p>
        </p:txBody>
      </p:sp>
      <p:sp>
        <p:nvSpPr>
          <p:cNvPr id="534" name="Google Shape;534;p83"/>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u="sng">
                <a:solidFill>
                  <a:schemeClr val="hlink"/>
                </a:solidFill>
                <a:hlinkClick r:id="rId3"/>
              </a:rPr>
              <a:t>Review the Draft Network 1.0</a:t>
            </a:r>
            <a:endParaRPr/>
          </a:p>
          <a:p>
            <a:pPr indent="-342900" lvl="0" marL="457200" rtl="0" algn="l">
              <a:spcBef>
                <a:spcPts val="0"/>
              </a:spcBef>
              <a:spcAft>
                <a:spcPts val="0"/>
              </a:spcAft>
              <a:buSzPts val="1800"/>
              <a:buChar char="●"/>
            </a:pPr>
            <a:r>
              <a:rPr lang="en" u="sng">
                <a:solidFill>
                  <a:schemeClr val="hlink"/>
                </a:solidFill>
                <a:hlinkClick r:id="rId4"/>
              </a:rPr>
              <a:t>Ways to give input</a:t>
            </a:r>
            <a:endParaRPr/>
          </a:p>
          <a:p>
            <a:pPr indent="-342900" lvl="0" marL="457200" rtl="0" algn="l">
              <a:spcBef>
                <a:spcPts val="0"/>
              </a:spcBef>
              <a:spcAft>
                <a:spcPts val="0"/>
              </a:spcAft>
              <a:buSzPts val="1800"/>
              <a:buChar char="●"/>
            </a:pPr>
            <a:r>
              <a:rPr lang="en" u="sng">
                <a:solidFill>
                  <a:schemeClr val="hlink"/>
                </a:solidFill>
                <a:hlinkClick r:id="rId5"/>
              </a:rPr>
              <a:t>Bus Line Redesign Events</a:t>
            </a:r>
            <a:endParaRPr/>
          </a:p>
          <a:p>
            <a:pPr indent="-342900" lvl="0" marL="457200" rtl="0" algn="l">
              <a:spcBef>
                <a:spcPts val="0"/>
              </a:spcBef>
              <a:spcAft>
                <a:spcPts val="0"/>
              </a:spcAft>
              <a:buSzPts val="1800"/>
              <a:buChar char="●"/>
            </a:pPr>
            <a:r>
              <a:rPr lang="en"/>
              <a:t>PRT Community Meeting / Outreach with Lawrenceville coming in early 2025 (date is TBD)</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descr="LU Logo.JPG" id="539" name="Google Shape;539;p84"/>
          <p:cNvPicPr preferRelativeResize="0"/>
          <p:nvPr/>
        </p:nvPicPr>
        <p:blipFill rotWithShape="1">
          <a:blip r:embed="rId3">
            <a:alphaModFix/>
          </a:blip>
          <a:srcRect b="0" l="0" r="0" t="0"/>
          <a:stretch/>
        </p:blipFill>
        <p:spPr>
          <a:xfrm>
            <a:off x="395025" y="494175"/>
            <a:ext cx="1230825" cy="923500"/>
          </a:xfrm>
          <a:prstGeom prst="rect">
            <a:avLst/>
          </a:prstGeom>
          <a:noFill/>
          <a:ln>
            <a:noFill/>
          </a:ln>
        </p:spPr>
      </p:pic>
      <p:pic>
        <p:nvPicPr>
          <p:cNvPr id="540" name="Google Shape;540;p84"/>
          <p:cNvPicPr preferRelativeResize="0"/>
          <p:nvPr/>
        </p:nvPicPr>
        <p:blipFill>
          <a:blip r:embed="rId4">
            <a:alphaModFix/>
          </a:blip>
          <a:stretch>
            <a:fillRect/>
          </a:stretch>
        </p:blipFill>
        <p:spPr>
          <a:xfrm>
            <a:off x="199963" y="1481176"/>
            <a:ext cx="1729843" cy="442601"/>
          </a:xfrm>
          <a:prstGeom prst="rect">
            <a:avLst/>
          </a:prstGeom>
          <a:noFill/>
          <a:ln>
            <a:noFill/>
          </a:ln>
        </p:spPr>
      </p:pic>
      <p:sp>
        <p:nvSpPr>
          <p:cNvPr id="541" name="Google Shape;541;p84"/>
          <p:cNvSpPr txBox="1"/>
          <p:nvPr>
            <p:ph type="title"/>
          </p:nvPr>
        </p:nvSpPr>
        <p:spPr>
          <a:xfrm>
            <a:off x="2355950" y="2254050"/>
            <a:ext cx="63216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900"/>
              <a:t>Questions?</a:t>
            </a:r>
            <a:endParaRPr sz="49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1"/>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Lawrenceville Corporation</a:t>
            </a:r>
            <a:endParaRPr/>
          </a:p>
        </p:txBody>
      </p:sp>
      <p:sp>
        <p:nvSpPr>
          <p:cNvPr id="167" name="Google Shape;167;p31"/>
          <p:cNvSpPr txBox="1"/>
          <p:nvPr>
            <p:ph idx="1" type="body"/>
          </p:nvPr>
        </p:nvSpPr>
        <p:spPr>
          <a:xfrm>
            <a:off x="2400250" y="1145200"/>
            <a:ext cx="6321600" cy="3341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Mission: Driven by the Lawrenceville community, the Lawrenceville Corporation acts as the catalyst and conduit for responsible and sustainable growth.</a:t>
            </a:r>
            <a:endParaRPr/>
          </a:p>
          <a:p>
            <a:pPr indent="-342900" lvl="0" marL="457200" rtl="0" algn="l">
              <a:spcBef>
                <a:spcPts val="1000"/>
              </a:spcBef>
              <a:spcAft>
                <a:spcPts val="0"/>
              </a:spcAft>
              <a:buSzPts val="1800"/>
              <a:buChar char="●"/>
            </a:pPr>
            <a:r>
              <a:rPr lang="en"/>
              <a:t>Membership: About 100, primarily business owners</a:t>
            </a:r>
            <a:endParaRPr/>
          </a:p>
          <a:p>
            <a:pPr indent="-342900" lvl="0" marL="457200" rtl="0" algn="l">
              <a:spcBef>
                <a:spcPts val="1000"/>
              </a:spcBef>
              <a:spcAft>
                <a:spcPts val="0"/>
              </a:spcAft>
              <a:buSzPts val="1800"/>
              <a:buChar char="●"/>
            </a:pPr>
            <a:r>
              <a:rPr lang="en"/>
              <a:t>Board: Mostly comprised of residents, property owners, and business owners and elected by our membership - 16 members</a:t>
            </a:r>
            <a:endParaRPr/>
          </a:p>
          <a:p>
            <a:pPr indent="-342900" lvl="0" marL="457200" rtl="0" algn="l">
              <a:spcBef>
                <a:spcPts val="1000"/>
              </a:spcBef>
              <a:spcAft>
                <a:spcPts val="1000"/>
              </a:spcAft>
              <a:buSzPts val="1800"/>
              <a:buChar char="●"/>
            </a:pPr>
            <a:r>
              <a:rPr lang="en"/>
              <a:t>Programs:  Business district management, policy and advocacy, community planning and development, real estate development, and communications and marketing</a:t>
            </a:r>
            <a:endParaRPr/>
          </a:p>
        </p:txBody>
      </p:sp>
      <p:pic>
        <p:nvPicPr>
          <p:cNvPr id="168" name="Google Shape;168;p31"/>
          <p:cNvPicPr preferRelativeResize="0"/>
          <p:nvPr/>
        </p:nvPicPr>
        <p:blipFill>
          <a:blip r:embed="rId3">
            <a:alphaModFix/>
          </a:blip>
          <a:stretch>
            <a:fillRect/>
          </a:stretch>
        </p:blipFill>
        <p:spPr>
          <a:xfrm>
            <a:off x="127850" y="642099"/>
            <a:ext cx="1966300" cy="503100"/>
          </a:xfrm>
          <a:prstGeom prst="rect">
            <a:avLst/>
          </a:prstGeom>
          <a:noFill/>
          <a:ln>
            <a:noFill/>
          </a:ln>
        </p:spPr>
      </p:pic>
      <p:pic>
        <p:nvPicPr>
          <p:cNvPr id="169" name="Google Shape;169;p31"/>
          <p:cNvPicPr preferRelativeResize="0"/>
          <p:nvPr/>
        </p:nvPicPr>
        <p:blipFill>
          <a:blip r:embed="rId4">
            <a:alphaModFix/>
          </a:blip>
          <a:stretch>
            <a:fillRect/>
          </a:stretch>
        </p:blipFill>
        <p:spPr>
          <a:xfrm>
            <a:off x="0" y="1402225"/>
            <a:ext cx="2301051" cy="1725777"/>
          </a:xfrm>
          <a:prstGeom prst="rect">
            <a:avLst/>
          </a:prstGeom>
          <a:noFill/>
          <a:ln>
            <a:noFill/>
          </a:ln>
        </p:spPr>
      </p:pic>
      <p:pic>
        <p:nvPicPr>
          <p:cNvPr id="170" name="Google Shape;170;p31"/>
          <p:cNvPicPr preferRelativeResize="0"/>
          <p:nvPr/>
        </p:nvPicPr>
        <p:blipFill>
          <a:blip r:embed="rId5">
            <a:alphaModFix/>
          </a:blip>
          <a:stretch>
            <a:fillRect/>
          </a:stretch>
        </p:blipFill>
        <p:spPr>
          <a:xfrm>
            <a:off x="512798" y="3385025"/>
            <a:ext cx="1275440" cy="165060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8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Upcoming Calendar</a:t>
            </a:r>
            <a:endParaRPr/>
          </a:p>
        </p:txBody>
      </p:sp>
      <p:sp>
        <p:nvSpPr>
          <p:cNvPr id="547" name="Google Shape;547;p85"/>
          <p:cNvSpPr txBox="1"/>
          <p:nvPr>
            <p:ph idx="1" type="body"/>
          </p:nvPr>
        </p:nvSpPr>
        <p:spPr>
          <a:xfrm>
            <a:off x="2410100" y="1211350"/>
            <a:ext cx="6655200" cy="3853800"/>
          </a:xfrm>
          <a:prstGeom prst="rect">
            <a:avLst/>
          </a:prstGeom>
        </p:spPr>
        <p:txBody>
          <a:bodyPr anchorCtr="0" anchor="t" bIns="91425" lIns="91425" spcFirstLastPara="1" rIns="91425" wrap="square" tIns="91425">
            <a:noAutofit/>
          </a:bodyPr>
          <a:lstStyle/>
          <a:p>
            <a:pPr indent="-339725" lvl="0" marL="457200" rtl="0" algn="l">
              <a:spcBef>
                <a:spcPts val="0"/>
              </a:spcBef>
              <a:spcAft>
                <a:spcPts val="0"/>
              </a:spcAft>
              <a:buSzPts val="1750"/>
              <a:buChar char="★"/>
            </a:pPr>
            <a:r>
              <a:rPr lang="en" sz="1750"/>
              <a:t>Every Tuesday (through 11/26) - Lawrenceville Farmers Market (115 Bay41)</a:t>
            </a:r>
            <a:endParaRPr sz="1750"/>
          </a:p>
          <a:p>
            <a:pPr indent="-339725" lvl="0" marL="457200" rtl="0" algn="l">
              <a:spcBef>
                <a:spcPts val="0"/>
              </a:spcBef>
              <a:spcAft>
                <a:spcPts val="0"/>
              </a:spcAft>
              <a:buSzPts val="1750"/>
              <a:buChar char="★"/>
            </a:pPr>
            <a:r>
              <a:rPr lang="en" sz="1750"/>
              <a:t>12/5 - Lawrenceville United Member Meeting </a:t>
            </a:r>
            <a:endParaRPr sz="1750"/>
          </a:p>
          <a:p>
            <a:pPr indent="-339725" lvl="0" marL="457200" rtl="0" algn="l">
              <a:spcBef>
                <a:spcPts val="0"/>
              </a:spcBef>
              <a:spcAft>
                <a:spcPts val="0"/>
              </a:spcAft>
              <a:buSzPts val="1750"/>
              <a:buChar char="★"/>
            </a:pPr>
            <a:r>
              <a:rPr lang="en" sz="1750"/>
              <a:t>12/14-12/15 - Cookie Tour along Butler St from 12-5 PM</a:t>
            </a:r>
            <a:endParaRPr sz="1750"/>
          </a:p>
          <a:p>
            <a:pPr indent="-339725" lvl="0" marL="457200" rtl="0" algn="l">
              <a:spcBef>
                <a:spcPts val="0"/>
              </a:spcBef>
              <a:spcAft>
                <a:spcPts val="0"/>
              </a:spcAft>
              <a:buSzPts val="1750"/>
              <a:buChar char="★"/>
            </a:pPr>
            <a:r>
              <a:rPr lang="en" sz="1750"/>
              <a:t>12/14 - Cookie Mall at the Boys and Girls Club (4600 Butler St) from 1-4:30 PM </a:t>
            </a:r>
            <a:endParaRPr sz="1750"/>
          </a:p>
          <a:p>
            <a:pPr indent="-339725" lvl="1" marL="914400" rtl="0" algn="l">
              <a:spcBef>
                <a:spcPts val="0"/>
              </a:spcBef>
              <a:spcAft>
                <a:spcPts val="0"/>
              </a:spcAft>
              <a:buSzPts val="1750"/>
              <a:buChar char="○"/>
            </a:pPr>
            <a:r>
              <a:rPr lang="en" sz="1750"/>
              <a:t>Tree lighting at 5 PM at Allegheny Cemetery</a:t>
            </a:r>
            <a:endParaRPr sz="1750"/>
          </a:p>
          <a:p>
            <a:pPr indent="0" lvl="0" marL="457200" rtl="0" algn="l">
              <a:spcBef>
                <a:spcPts val="1600"/>
              </a:spcBef>
              <a:spcAft>
                <a:spcPts val="0"/>
              </a:spcAft>
              <a:buNone/>
            </a:pPr>
            <a:r>
              <a:t/>
            </a:r>
            <a:endParaRPr sz="1750"/>
          </a:p>
          <a:p>
            <a:pPr indent="0" lvl="0" marL="0" rtl="0" algn="l">
              <a:spcBef>
                <a:spcPts val="1600"/>
              </a:spcBef>
              <a:spcAft>
                <a:spcPts val="1600"/>
              </a:spcAft>
              <a:buNone/>
            </a:pPr>
            <a:r>
              <a:t/>
            </a:r>
            <a:endParaRPr sz="1750"/>
          </a:p>
        </p:txBody>
      </p:sp>
      <p:pic>
        <p:nvPicPr>
          <p:cNvPr descr="LU Logo.JPG" id="548" name="Google Shape;548;p85"/>
          <p:cNvPicPr preferRelativeResize="0"/>
          <p:nvPr/>
        </p:nvPicPr>
        <p:blipFill rotWithShape="1">
          <a:blip r:embed="rId3">
            <a:alphaModFix/>
          </a:blip>
          <a:srcRect b="0" l="0" r="0" t="0"/>
          <a:stretch/>
        </p:blipFill>
        <p:spPr>
          <a:xfrm>
            <a:off x="395024" y="494176"/>
            <a:ext cx="1339726" cy="1005200"/>
          </a:xfrm>
          <a:prstGeom prst="rect">
            <a:avLst/>
          </a:prstGeom>
          <a:noFill/>
          <a:ln>
            <a:noFill/>
          </a:ln>
        </p:spPr>
      </p:pic>
      <p:pic>
        <p:nvPicPr>
          <p:cNvPr id="549" name="Google Shape;549;p85"/>
          <p:cNvPicPr preferRelativeResize="0"/>
          <p:nvPr/>
        </p:nvPicPr>
        <p:blipFill>
          <a:blip r:embed="rId4">
            <a:alphaModFix/>
          </a:blip>
          <a:stretch>
            <a:fillRect/>
          </a:stretch>
        </p:blipFill>
        <p:spPr>
          <a:xfrm>
            <a:off x="172150" y="1727199"/>
            <a:ext cx="1966300" cy="5031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86"/>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Comments, questions</a:t>
            </a:r>
            <a:endParaRPr/>
          </a:p>
        </p:txBody>
      </p:sp>
      <p:sp>
        <p:nvSpPr>
          <p:cNvPr id="555" name="Google Shape;555;p86"/>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Lawrenceville United			Lawrenceville Corporation</a:t>
            </a:r>
            <a:endParaRPr/>
          </a:p>
          <a:p>
            <a:pPr indent="0" lvl="0" marL="0" rtl="0" algn="l">
              <a:spcBef>
                <a:spcPts val="1600"/>
              </a:spcBef>
              <a:spcAft>
                <a:spcPts val="0"/>
              </a:spcAft>
              <a:buNone/>
            </a:pPr>
            <a:r>
              <a:rPr lang="en"/>
              <a:t>412-802-7220				412-621-1616</a:t>
            </a:r>
            <a:endParaRPr/>
          </a:p>
          <a:p>
            <a:pPr indent="0" lvl="0" marL="0" rtl="0" algn="l">
              <a:spcBef>
                <a:spcPts val="1600"/>
              </a:spcBef>
              <a:spcAft>
                <a:spcPts val="1600"/>
              </a:spcAft>
              <a:buNone/>
            </a:pPr>
            <a:r>
              <a:rPr lang="en" u="sng">
                <a:solidFill>
                  <a:schemeClr val="hlink"/>
                </a:solidFill>
                <a:hlinkClick r:id="rId3"/>
              </a:rPr>
              <a:t>info@LUnited.org</a:t>
            </a:r>
            <a:r>
              <a:rPr lang="en"/>
              <a:t>				</a:t>
            </a:r>
            <a:r>
              <a:rPr lang="en" u="sng">
                <a:solidFill>
                  <a:schemeClr val="hlink"/>
                </a:solidFill>
                <a:hlinkClick r:id="rId4"/>
              </a:rPr>
              <a:t>info@lawrencevillecorp.com</a:t>
            </a:r>
            <a:r>
              <a:rPr lang="en"/>
              <a:t>	</a:t>
            </a:r>
            <a:endParaRPr/>
          </a:p>
        </p:txBody>
      </p:sp>
      <p:pic>
        <p:nvPicPr>
          <p:cNvPr descr="LU Logo.JPG" id="556" name="Google Shape;556;p86"/>
          <p:cNvPicPr preferRelativeResize="0"/>
          <p:nvPr/>
        </p:nvPicPr>
        <p:blipFill rotWithShape="1">
          <a:blip r:embed="rId5">
            <a:alphaModFix/>
          </a:blip>
          <a:srcRect b="0" l="0" r="0" t="0"/>
          <a:stretch/>
        </p:blipFill>
        <p:spPr>
          <a:xfrm>
            <a:off x="395024" y="494176"/>
            <a:ext cx="1339726" cy="1005200"/>
          </a:xfrm>
          <a:prstGeom prst="rect">
            <a:avLst/>
          </a:prstGeom>
          <a:noFill/>
          <a:ln>
            <a:noFill/>
          </a:ln>
        </p:spPr>
      </p:pic>
      <p:pic>
        <p:nvPicPr>
          <p:cNvPr id="557" name="Google Shape;557;p86"/>
          <p:cNvPicPr preferRelativeResize="0"/>
          <p:nvPr/>
        </p:nvPicPr>
        <p:blipFill>
          <a:blip r:embed="rId6">
            <a:alphaModFix/>
          </a:blip>
          <a:stretch>
            <a:fillRect/>
          </a:stretch>
        </p:blipFill>
        <p:spPr>
          <a:xfrm>
            <a:off x="172150" y="1727199"/>
            <a:ext cx="1966300" cy="503100"/>
          </a:xfrm>
          <a:prstGeom prst="rect">
            <a:avLst/>
          </a:prstGeom>
          <a:noFill/>
          <a:ln>
            <a:noFill/>
          </a:ln>
        </p:spPr>
      </p:pic>
      <p:sp>
        <p:nvSpPr>
          <p:cNvPr id="558" name="Google Shape;558;p86"/>
          <p:cNvSpPr txBox="1"/>
          <p:nvPr/>
        </p:nvSpPr>
        <p:spPr>
          <a:xfrm>
            <a:off x="2462850" y="3859275"/>
            <a:ext cx="5367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solidFill>
                  <a:schemeClr val="dk2"/>
                </a:solidFill>
                <a:latin typeface="Lato"/>
                <a:ea typeface="Lato"/>
                <a:cs typeface="Lato"/>
                <a:sym typeface="Lato"/>
              </a:rPr>
              <a:t>If you joined online, please </a:t>
            </a:r>
            <a:r>
              <a:rPr i="1" lang="en" sz="1800">
                <a:solidFill>
                  <a:schemeClr val="dk2"/>
                </a:solidFill>
                <a:latin typeface="Lato"/>
                <a:ea typeface="Lato"/>
                <a:cs typeface="Lato"/>
                <a:sym typeface="Lato"/>
              </a:rPr>
              <a:t>sign in </a:t>
            </a:r>
            <a:r>
              <a:rPr i="1" lang="en" sz="1800">
                <a:solidFill>
                  <a:srgbClr val="0000FF"/>
                </a:solidFill>
                <a:latin typeface="Lato"/>
                <a:ea typeface="Lato"/>
                <a:cs typeface="Lato"/>
                <a:sym typeface="Lato"/>
              </a:rPr>
              <a:t>bit.ly/LUSignIn </a:t>
            </a:r>
            <a:r>
              <a:rPr i="1" lang="en" sz="1800">
                <a:solidFill>
                  <a:schemeClr val="lt1"/>
                </a:solidFill>
                <a:latin typeface="Lato"/>
                <a:ea typeface="Lato"/>
                <a:cs typeface="Lato"/>
                <a:sym typeface="Lato"/>
              </a:rPr>
              <a:t>if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2"/>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Rachel Rampa	</a:t>
            </a:r>
            <a:endParaRPr/>
          </a:p>
          <a:p>
            <a:pPr indent="0" lvl="0" marL="0" rtl="0" algn="l">
              <a:spcBef>
                <a:spcPts val="0"/>
              </a:spcBef>
              <a:spcAft>
                <a:spcPts val="0"/>
              </a:spcAft>
              <a:buNone/>
            </a:pPr>
            <a:r>
              <a:t/>
            </a:r>
            <a:endParaRPr/>
          </a:p>
          <a:p>
            <a:pPr indent="0" lvl="0" marL="0" rtl="0" algn="l">
              <a:spcBef>
                <a:spcPts val="0"/>
              </a:spcBef>
              <a:spcAft>
                <a:spcPts val="0"/>
              </a:spcAft>
              <a:buNone/>
            </a:pPr>
            <a:r>
              <a:rPr i="1" lang="en"/>
              <a:t>Senior Public Affairs Coordinator</a:t>
            </a:r>
            <a:r>
              <a:rPr i="1" lang="en"/>
              <a:t> at Pittsburgh Water &amp; Sewage Authority</a:t>
            </a:r>
            <a:endParaRPr i="1"/>
          </a:p>
          <a:p>
            <a:pPr indent="0" lvl="0" marL="0" rtl="0" algn="l">
              <a:spcBef>
                <a:spcPts val="0"/>
              </a:spcBef>
              <a:spcAft>
                <a:spcPts val="0"/>
              </a:spcAft>
              <a:buNone/>
            </a:pPr>
            <a:r>
              <a:t/>
            </a:r>
            <a:endParaRPr b="0" i="1" sz="2800"/>
          </a:p>
        </p:txBody>
      </p:sp>
      <p:sp>
        <p:nvSpPr>
          <p:cNvPr id="176" name="Google Shape;176;p32"/>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pic>
        <p:nvPicPr>
          <p:cNvPr id="177" name="Google Shape;177;p32"/>
          <p:cNvPicPr preferRelativeResize="0"/>
          <p:nvPr/>
        </p:nvPicPr>
        <p:blipFill>
          <a:blip r:embed="rId3">
            <a:alphaModFix/>
          </a:blip>
          <a:stretch>
            <a:fillRect/>
          </a:stretch>
        </p:blipFill>
        <p:spPr>
          <a:xfrm>
            <a:off x="0" y="1997525"/>
            <a:ext cx="2296900" cy="1148450"/>
          </a:xfrm>
          <a:prstGeom prst="rect">
            <a:avLst/>
          </a:prstGeom>
          <a:noFill/>
          <a:ln>
            <a:noFill/>
          </a:ln>
        </p:spPr>
      </p:pic>
      <p:pic>
        <p:nvPicPr>
          <p:cNvPr id="178" name="Google Shape;178;p32"/>
          <p:cNvPicPr preferRelativeResize="0"/>
          <p:nvPr/>
        </p:nvPicPr>
        <p:blipFill>
          <a:blip r:embed="rId4">
            <a:alphaModFix/>
          </a:blip>
          <a:stretch>
            <a:fillRect/>
          </a:stretch>
        </p:blipFill>
        <p:spPr>
          <a:xfrm>
            <a:off x="24850" y="0"/>
            <a:ext cx="9144000" cy="514349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3"/>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3"/>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85" name="Google Shape;185;p3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4"/>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92" name="Google Shape;192;p3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PT Slides Them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