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6"/>
    <p:sldMasterId id="214748366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Lst>
  <p:sldSz cy="5143500" cx="9144000"/>
  <p:notesSz cx="6858000" cy="9144000"/>
  <p:embeddedFontLst>
    <p:embeddedFont>
      <p:font typeface="Lato"/>
      <p:regular r:id="rId49"/>
      <p:bold r:id="rId50"/>
      <p:italic r:id="rId51"/>
      <p:boldItalic r:id="rId52"/>
    </p:embeddedFont>
    <p:embeddedFont>
      <p:font typeface="Quattrocento Sans"/>
      <p:regular r:id="rId53"/>
      <p:bold r:id="rId54"/>
      <p:italic r:id="rId55"/>
      <p:boldItalic r:id="rId56"/>
    </p:embeddedFont>
    <p:embeddedFont>
      <p:font typeface="Helvetica Neue"/>
      <p:regular r:id="rId57"/>
      <p:bold r:id="rId58"/>
      <p:italic r:id="rId59"/>
      <p:boldItalic r:id="rId60"/>
    </p:embeddedFont>
    <p:embeddedFont>
      <p:font typeface="Noto Sans Symbols"/>
      <p:regular r:id="rId61"/>
      <p:bold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
          <p15:clr>
            <a:srgbClr val="747775"/>
          </p15:clr>
        </p15:guide>
      </p15:sldGuideLst>
    </p:ext>
    <p:ext uri="GoogleSlidesCustomDataVersion2">
      <go:slidesCustomData xmlns:go="http://customooxmlschemas.google.com/" r:id="rId63" roundtripDataSignature="AMtx7mgM9tbg5XlwqZ78iTd3N5GXE8YFR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Rylan Seifert"/>
  <p:cmAuthor clrIdx="1" id="1" initials="" lastIdx="1" name="Dave Breinga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50B194D-45A8-422E-A3B1-C02379B1E8D1}">
  <a:tblStyle styleId="{A50B194D-45A8-422E-A3B1-C02379B1E8D1}"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44728045-8918-4398-A676-55724CFF0646}"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font" Target="fonts/Lato-regular.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NotoSansSymbols-bold.fntdata"/><Relationship Id="rId61" Type="http://schemas.openxmlformats.org/officeDocument/2006/relationships/font" Target="fonts/NotoSansSymbols-regular.fntdata"/><Relationship Id="rId20" Type="http://schemas.openxmlformats.org/officeDocument/2006/relationships/slide" Target="slides/slide12.xml"/><Relationship Id="rId63" Type="http://customschemas.google.com/relationships/presentationmetadata" Target="metadata"/><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60" Type="http://schemas.openxmlformats.org/officeDocument/2006/relationships/font" Target="fonts/HelveticaNeue-boldItalic.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Lato-italic.fntdata"/><Relationship Id="rId50" Type="http://schemas.openxmlformats.org/officeDocument/2006/relationships/font" Target="fonts/Lato-bold.fntdata"/><Relationship Id="rId53" Type="http://schemas.openxmlformats.org/officeDocument/2006/relationships/font" Target="fonts/QuattrocentoSans-regular.fntdata"/><Relationship Id="rId52" Type="http://schemas.openxmlformats.org/officeDocument/2006/relationships/font" Target="fonts/Lato-boldItalic.fntdata"/><Relationship Id="rId11" Type="http://schemas.openxmlformats.org/officeDocument/2006/relationships/slide" Target="slides/slide3.xml"/><Relationship Id="rId55" Type="http://schemas.openxmlformats.org/officeDocument/2006/relationships/font" Target="fonts/QuattrocentoSans-italic.fntdata"/><Relationship Id="rId10" Type="http://schemas.openxmlformats.org/officeDocument/2006/relationships/slide" Target="slides/slide2.xml"/><Relationship Id="rId54" Type="http://schemas.openxmlformats.org/officeDocument/2006/relationships/font" Target="fonts/QuattrocentoSans-bold.fntdata"/><Relationship Id="rId13" Type="http://schemas.openxmlformats.org/officeDocument/2006/relationships/slide" Target="slides/slide5.xml"/><Relationship Id="rId57" Type="http://schemas.openxmlformats.org/officeDocument/2006/relationships/font" Target="fonts/HelveticaNeue-regular.fntdata"/><Relationship Id="rId12" Type="http://schemas.openxmlformats.org/officeDocument/2006/relationships/slide" Target="slides/slide4.xml"/><Relationship Id="rId56" Type="http://schemas.openxmlformats.org/officeDocument/2006/relationships/font" Target="fonts/QuattrocentoSans-boldItalic.fntdata"/><Relationship Id="rId15" Type="http://schemas.openxmlformats.org/officeDocument/2006/relationships/slide" Target="slides/slide7.xml"/><Relationship Id="rId59" Type="http://schemas.openxmlformats.org/officeDocument/2006/relationships/font" Target="fonts/HelveticaNeue-italic.fntdata"/><Relationship Id="rId14" Type="http://schemas.openxmlformats.org/officeDocument/2006/relationships/slide" Target="slides/slide6.xml"/><Relationship Id="rId58" Type="http://schemas.openxmlformats.org/officeDocument/2006/relationships/font" Target="fonts/HelveticaNeue-bold.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6-27T21:09:11.562">
    <p:pos x="1511" y="362"/>
    <p:text>is this duplicative of our slide (#25?)</p:text>
    <p:extLst>
      <p:ext uri="{C676402C-5697-4E1C-873F-D02D1690AC5C}">
        <p15:threadingInfo timeZoneBias="0"/>
      </p:ext>
      <p:ext uri="http://customooxmlschemas.google.com/">
        <go:slidesCustomData xmlns:go="http://customooxmlschemas.google.com/" commentPostId="AAABQdhEr44"/>
      </p:ext>
    </p:extLst>
  </p:cm>
  <p:cm authorId="1" idx="1" dt="2024-06-27T21:09:11.562">
    <p:pos x="1511" y="362"/>
    <p:text>I agree - let's skip</p:text>
    <p:extLst>
      <p:ext uri="{C676402C-5697-4E1C-873F-D02D1690AC5C}">
        <p15:threadingInfo timeZoneBias="0">
          <p15:parentCm authorId="0" idx="1"/>
        </p15:threadingInfo>
      </p:ext>
      <p:ext uri="http://customooxmlschemas.google.com/">
        <go:slidesCustomData xmlns:go="http://customooxmlschemas.google.com/" commentPostId="AAABQdhFolg"/>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dave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SARAH</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e8ae1f8a2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g2e8ae1f8a26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SARAH</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Sarah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SARAH</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Sarah</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e8bb11dec5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g2e8bb11dec5_1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Sarah</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Sarah</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dave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dave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Sarah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e8b479a57e_1_7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e8b479a57e_1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e8b479a57e_1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2e8b479a57e_1_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76200" lvl="1" marL="914400" rtl="0" algn="l">
              <a:lnSpc>
                <a:spcPct val="90000"/>
              </a:lnSpc>
              <a:spcBef>
                <a:spcPts val="0"/>
              </a:spcBef>
              <a:spcAft>
                <a:spcPts val="0"/>
              </a:spcAft>
              <a:buClr>
                <a:schemeClr val="dk1"/>
              </a:buClr>
              <a:buSzPts val="1200"/>
              <a:buFont typeface="Courier New"/>
              <a:buChar char="•"/>
            </a:pPr>
            <a:r>
              <a:rPr lang="en"/>
              <a:t>If pricing is too low, it incentives drivers to park longer, meaning there are less spaces available for other drivers.</a:t>
            </a:r>
            <a:endParaRPr/>
          </a:p>
          <a:p>
            <a:pPr indent="-76200" lvl="1" marL="914400" rtl="0" algn="l">
              <a:lnSpc>
                <a:spcPct val="90000"/>
              </a:lnSpc>
              <a:spcBef>
                <a:spcPts val="500"/>
              </a:spcBef>
              <a:spcAft>
                <a:spcPts val="0"/>
              </a:spcAft>
              <a:buClr>
                <a:schemeClr val="dk1"/>
              </a:buClr>
              <a:buSzPts val="1200"/>
              <a:buFont typeface="Courier New"/>
              <a:buChar char="•"/>
            </a:pPr>
            <a:r>
              <a:rPr lang="en"/>
              <a:t>Appropriate pricing ensures somewhere between 60-80% occupancy at peak times.</a:t>
            </a:r>
            <a:endParaRPr/>
          </a:p>
        </p:txBody>
      </p:sp>
      <p:sp>
        <p:nvSpPr>
          <p:cNvPr id="309" name="Google Shape;309;g2e8b479a57e_1_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e8b479a57e_1_9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e8b479a57e_1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e8b479a57e_1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g2e8b479a57e_1_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Existing metered parking from 34th Street to 46th Street, enforceable from 8am-6pm, Mon-Sat.</a:t>
            </a:r>
            <a:endParaRPr/>
          </a:p>
        </p:txBody>
      </p:sp>
      <p:sp>
        <p:nvSpPr>
          <p:cNvPr id="329" name="Google Shape;329;g2e8b479a57e_1_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e8b479a57e_1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g2e8b479a57e_1_1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g2e8b479a57e_1_1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e8b479a57e_1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g2e8b479a57e_1_1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Residential Permit Parking Areas can be created with 75% utilization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Like the existing RPP Area requirements within §549.03</a:t>
            </a:r>
            <a:endParaRPr/>
          </a:p>
        </p:txBody>
      </p:sp>
      <p:sp>
        <p:nvSpPr>
          <p:cNvPr id="387" name="Google Shape;387;g2e8b479a57e_1_1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e8b479a57e_1_16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e8b479a57e_1_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e8b479a57e_1_17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e8b479a57e_1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dave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e8b479a57e_1_22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e8b479a57e_1_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e8b479a57e_1_23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e8b479a57e_1_2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e8b479a57e_1_24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e8b479a57e_1_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e8b479a57e_1_26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e8b479a57e_1_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e8b479a57e_1_27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e8b479a57e_1_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e8b479a57e_1_28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e8b479a57e_1_2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7" name="Google Shape;52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9" name="Google Shape;53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Sarah</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7" name="Google Shape;547;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6" name="Google Shape;556;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Sarah</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4" name="Google Shape;56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e82de96ffc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e82de96ffc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e82de96ffc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e82de96ffc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e82de96ffc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e82de96ffc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Sarah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e82de96ffc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g2e82de96ffc_0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Sarah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g2e82de96ffc_0_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g2e82de96ffc_0_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g2e82de96ffc_0_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g2e82de96ffc_0_4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g2e82de96ffc_0_49"/>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g2e82de96ffc_0_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g2e82de96ffc_0_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g2e82de96ffc_0_5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2" name="Google Shape;52;g2e82de96ffc_0_5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3" name="Google Shape;53;g2e82de96ffc_0_5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4" name="Google Shape;54;g2e82de96ffc_0_5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5" name="Google Shape;55;g2e82de96ffc_0_5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2" name="Shape 62"/>
        <p:cNvGrpSpPr/>
        <p:nvPr/>
      </p:nvGrpSpPr>
      <p:grpSpPr>
        <a:xfrm>
          <a:off x="0" y="0"/>
          <a:ext cx="0" cy="0"/>
          <a:chOff x="0" y="0"/>
          <a:chExt cx="0" cy="0"/>
        </a:xfrm>
      </p:grpSpPr>
      <p:sp>
        <p:nvSpPr>
          <p:cNvPr id="63" name="Google Shape;63;g2e8b479a57e_1_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 name="Google Shape;64;g2e8b479a57e_1_6"/>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65" name="Google Shape;65;g2e8b479a57e_1_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 name="Google Shape;66;g2e8b479a57e_1_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 name="Google Shape;67;g2e8b479a57e_1_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8" name="Shape 68"/>
        <p:cNvGrpSpPr/>
        <p:nvPr/>
      </p:nvGrpSpPr>
      <p:grpSpPr>
        <a:xfrm>
          <a:off x="0" y="0"/>
          <a:ext cx="0" cy="0"/>
          <a:chOff x="0" y="0"/>
          <a:chExt cx="0" cy="0"/>
        </a:xfrm>
      </p:grpSpPr>
      <p:sp>
        <p:nvSpPr>
          <p:cNvPr id="69" name="Google Shape;69;g2e8b479a57e_1_1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0" name="Google Shape;70;g2e8b479a57e_1_12"/>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1" name="Google Shape;71;g2e8b479a57e_1_1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 name="Google Shape;72;g2e8b479a57e_1_1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 name="Google Shape;73;g2e8b479a57e_1_1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4" name="Shape 74"/>
        <p:cNvGrpSpPr/>
        <p:nvPr/>
      </p:nvGrpSpPr>
      <p:grpSpPr>
        <a:xfrm>
          <a:off x="0" y="0"/>
          <a:ext cx="0" cy="0"/>
          <a:chOff x="0" y="0"/>
          <a:chExt cx="0" cy="0"/>
        </a:xfrm>
      </p:grpSpPr>
      <p:sp>
        <p:nvSpPr>
          <p:cNvPr id="75" name="Google Shape;75;g2e8b479a57e_1_18"/>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6" name="Google Shape;76;g2e8b479a57e_1_18"/>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77" name="Google Shape;77;g2e8b479a57e_1_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8" name="Google Shape;78;g2e8b479a57e_1_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9" name="Google Shape;79;g2e8b479a57e_1_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0" name="Shape 80"/>
        <p:cNvGrpSpPr/>
        <p:nvPr/>
      </p:nvGrpSpPr>
      <p:grpSpPr>
        <a:xfrm>
          <a:off x="0" y="0"/>
          <a:ext cx="0" cy="0"/>
          <a:chOff x="0" y="0"/>
          <a:chExt cx="0" cy="0"/>
        </a:xfrm>
      </p:grpSpPr>
      <p:sp>
        <p:nvSpPr>
          <p:cNvPr id="81" name="Google Shape;81;g2e8b479a57e_1_2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2" name="Google Shape;82;g2e8b479a57e_1_24"/>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3" name="Google Shape;83;g2e8b479a57e_1_24"/>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4" name="Google Shape;84;g2e8b479a57e_1_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5" name="Google Shape;85;g2e8b479a57e_1_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6" name="Google Shape;86;g2e8b479a57e_1_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7" name="Shape 87"/>
        <p:cNvGrpSpPr/>
        <p:nvPr/>
      </p:nvGrpSpPr>
      <p:grpSpPr>
        <a:xfrm>
          <a:off x="0" y="0"/>
          <a:ext cx="0" cy="0"/>
          <a:chOff x="0" y="0"/>
          <a:chExt cx="0" cy="0"/>
        </a:xfrm>
      </p:grpSpPr>
      <p:sp>
        <p:nvSpPr>
          <p:cNvPr id="88" name="Google Shape;88;g2e8b479a57e_1_31"/>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9" name="Google Shape;89;g2e8b479a57e_1_31"/>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0" name="Google Shape;90;g2e8b479a57e_1_31"/>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1" name="Google Shape;91;g2e8b479a57e_1_31"/>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2" name="Google Shape;92;g2e8b479a57e_1_31"/>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 name="Google Shape;93;g2e8b479a57e_1_3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4" name="Google Shape;94;g2e8b479a57e_1_3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 name="Google Shape;95;g2e8b479a57e_1_3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6" name="Shape 96"/>
        <p:cNvGrpSpPr/>
        <p:nvPr/>
      </p:nvGrpSpPr>
      <p:grpSpPr>
        <a:xfrm>
          <a:off x="0" y="0"/>
          <a:ext cx="0" cy="0"/>
          <a:chOff x="0" y="0"/>
          <a:chExt cx="0" cy="0"/>
        </a:xfrm>
      </p:grpSpPr>
      <p:sp>
        <p:nvSpPr>
          <p:cNvPr id="97" name="Google Shape;97;g2e8b479a57e_1_4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8" name="Google Shape;98;g2e8b479a57e_1_4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9" name="Google Shape;99;g2e8b479a57e_1_4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0" name="Google Shape;100;g2e8b479a57e_1_4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1" name="Shape 101"/>
        <p:cNvGrpSpPr/>
        <p:nvPr/>
      </p:nvGrpSpPr>
      <p:grpSpPr>
        <a:xfrm>
          <a:off x="0" y="0"/>
          <a:ext cx="0" cy="0"/>
          <a:chOff x="0" y="0"/>
          <a:chExt cx="0" cy="0"/>
        </a:xfrm>
      </p:grpSpPr>
      <p:sp>
        <p:nvSpPr>
          <p:cNvPr id="102" name="Google Shape;102;g2e8b479a57e_1_4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3" name="Google Shape;103;g2e8b479a57e_1_4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4" name="Google Shape;104;g2e8b479a57e_1_4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g2e82de96ffc_0_1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g2e82de96ffc_0_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5" name="Shape 105"/>
        <p:cNvGrpSpPr/>
        <p:nvPr/>
      </p:nvGrpSpPr>
      <p:grpSpPr>
        <a:xfrm>
          <a:off x="0" y="0"/>
          <a:ext cx="0" cy="0"/>
          <a:chOff x="0" y="0"/>
          <a:chExt cx="0" cy="0"/>
        </a:xfrm>
      </p:grpSpPr>
      <p:sp>
        <p:nvSpPr>
          <p:cNvPr id="106" name="Google Shape;106;g2e8b479a57e_1_49"/>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7" name="Google Shape;107;g2e8b479a57e_1_49"/>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08" name="Google Shape;108;g2e8b479a57e_1_49"/>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9" name="Google Shape;109;g2e8b479a57e_1_4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0" name="Google Shape;110;g2e8b479a57e_1_4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1" name="Google Shape;111;g2e8b479a57e_1_4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2" name="Shape 112"/>
        <p:cNvGrpSpPr/>
        <p:nvPr/>
      </p:nvGrpSpPr>
      <p:grpSpPr>
        <a:xfrm>
          <a:off x="0" y="0"/>
          <a:ext cx="0" cy="0"/>
          <a:chOff x="0" y="0"/>
          <a:chExt cx="0" cy="0"/>
        </a:xfrm>
      </p:grpSpPr>
      <p:sp>
        <p:nvSpPr>
          <p:cNvPr id="113" name="Google Shape;113;g2e8b479a57e_1_56"/>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4" name="Google Shape;114;g2e8b479a57e_1_56"/>
          <p:cNvSpPr/>
          <p:nvPr>
            <p:ph idx="2" type="pic"/>
          </p:nvPr>
        </p:nvSpPr>
        <p:spPr>
          <a:xfrm>
            <a:off x="3887391" y="740569"/>
            <a:ext cx="4629150" cy="3655219"/>
          </a:xfrm>
          <a:prstGeom prst="rect">
            <a:avLst/>
          </a:prstGeom>
          <a:noFill/>
          <a:ln>
            <a:noFill/>
          </a:ln>
        </p:spPr>
      </p:sp>
      <p:sp>
        <p:nvSpPr>
          <p:cNvPr id="115" name="Google Shape;115;g2e8b479a57e_1_56"/>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6" name="Google Shape;116;g2e8b479a57e_1_5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7" name="Google Shape;117;g2e8b479a57e_1_5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8" name="Google Shape;118;g2e8b479a57e_1_5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9" name="Shape 119"/>
        <p:cNvGrpSpPr/>
        <p:nvPr/>
      </p:nvGrpSpPr>
      <p:grpSpPr>
        <a:xfrm>
          <a:off x="0" y="0"/>
          <a:ext cx="0" cy="0"/>
          <a:chOff x="0" y="0"/>
          <a:chExt cx="0" cy="0"/>
        </a:xfrm>
      </p:grpSpPr>
      <p:sp>
        <p:nvSpPr>
          <p:cNvPr id="120" name="Google Shape;120;g2e8b479a57e_1_6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1" name="Google Shape;121;g2e8b479a57e_1_63"/>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2" name="Google Shape;122;g2e8b479a57e_1_6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3" name="Google Shape;123;g2e8b479a57e_1_6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4" name="Google Shape;124;g2e8b479a57e_1_6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5" name="Shape 125"/>
        <p:cNvGrpSpPr/>
        <p:nvPr/>
      </p:nvGrpSpPr>
      <p:grpSpPr>
        <a:xfrm>
          <a:off x="0" y="0"/>
          <a:ext cx="0" cy="0"/>
          <a:chOff x="0" y="0"/>
          <a:chExt cx="0" cy="0"/>
        </a:xfrm>
      </p:grpSpPr>
      <p:sp>
        <p:nvSpPr>
          <p:cNvPr id="126" name="Google Shape;126;g2e8b479a57e_1_69"/>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7" name="Google Shape;127;g2e8b479a57e_1_69"/>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8" name="Google Shape;128;g2e8b479a57e_1_6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9" name="Google Shape;129;g2e8b479a57e_1_6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0" name="Google Shape;130;g2e8b479a57e_1_6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g2e82de96ffc_0_2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g2e82de96ffc_0_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g2e82de96ffc_0_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g2e82de96ffc_0_2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g2e82de96ffc_0_2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g2e82de96ffc_0_2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g2e82de96ffc_0_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g2e82de96ffc_0_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g2e82de96ffc_0_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g2e82de96ffc_0_3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g2e82de96ffc_0_3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g2e82de96ffc_0_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g2e82de96ffc_0_3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g2e82de96ffc_0_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g2e82de96ffc_0_4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g2e82de96ffc_0_4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g2e82de96ffc_0_4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g2e82de96ffc_0_4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g2e82de96ffc_0_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g2e82de96ffc_0_4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g2e82de96ffc_0_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2e82de96ffc_0_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g2e82de96ffc_0_1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g2e82de96ffc_0_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 name="Shape 56"/>
        <p:cNvGrpSpPr/>
        <p:nvPr/>
      </p:nvGrpSpPr>
      <p:grpSpPr>
        <a:xfrm>
          <a:off x="0" y="0"/>
          <a:ext cx="0" cy="0"/>
          <a:chOff x="0" y="0"/>
          <a:chExt cx="0" cy="0"/>
        </a:xfrm>
      </p:grpSpPr>
      <p:sp>
        <p:nvSpPr>
          <p:cNvPr id="57" name="Google Shape;57;g2e8b479a57e_1_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8" name="Google Shape;58;g2e8b479a57e_1_0"/>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9" name="Google Shape;59;g2e8b479a57e_1_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0" name="Google Shape;60;g2e8b479a57e_1_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1" name="Google Shape;61;g2e8b479a57e_1_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1.png"/><Relationship Id="rId5"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jpg"/><Relationship Id="rId4" Type="http://schemas.openxmlformats.org/officeDocument/2006/relationships/image" Target="../media/image1.png"/><Relationship Id="rId5" Type="http://schemas.openxmlformats.org/officeDocument/2006/relationships/hyperlink" Target="http://www.youtube.com/watch?v=BstOH51sA8E" TargetMode="External"/><Relationship Id="rId6"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9.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jp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9.jpg"/><Relationship Id="rId4" Type="http://schemas.openxmlformats.org/officeDocument/2006/relationships/image" Target="../media/image1.png"/><Relationship Id="rId5"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jpg"/><Relationship Id="rId4" Type="http://schemas.openxmlformats.org/officeDocument/2006/relationships/image" Target="../media/image1.png"/><Relationship Id="rId5" Type="http://schemas.openxmlformats.org/officeDocument/2006/relationships/image" Target="../media/image12.jpg"/><Relationship Id="rId6"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9.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9.jp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comments" Target="../comments/comment1.xml"/><Relationship Id="rId4" Type="http://schemas.openxmlformats.org/officeDocument/2006/relationships/image" Target="../media/image9.jpg"/><Relationship Id="rId5"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4.png"/><Relationship Id="rId6"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2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2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9.jpg"/><Relationship Id="rId4" Type="http://schemas.openxmlformats.org/officeDocument/2006/relationships/image" Target="../media/image1.png"/><Relationship Id="rId5" Type="http://schemas.openxmlformats.org/officeDocument/2006/relationships/image" Target="../media/image27.png"/><Relationship Id="rId6" Type="http://schemas.openxmlformats.org/officeDocument/2006/relationships/image" Target="../media/image21.png"/><Relationship Id="rId7" Type="http://schemas.openxmlformats.org/officeDocument/2006/relationships/image" Target="../media/image24.png"/><Relationship Id="rId8"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9.jp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9.jpg"/><Relationship Id="rId4" Type="http://schemas.openxmlformats.org/officeDocument/2006/relationships/image" Target="../media/image1.png"/><Relationship Id="rId5" Type="http://schemas.openxmlformats.org/officeDocument/2006/relationships/hyperlink" Target="https://better-streets-lawrenceville.mailchimpsites.com/" TargetMode="External"/><Relationship Id="rId6"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9.jpg"/><Relationship Id="rId4" Type="http://schemas.openxmlformats.org/officeDocument/2006/relationships/image" Target="../media/image1.png"/><Relationship Id="rId5" Type="http://schemas.openxmlformats.org/officeDocument/2006/relationships/hyperlink" Target="https://bit.ly/MED06-2024" TargetMode="External"/><Relationship Id="rId6" Type="http://schemas.openxmlformats.org/officeDocument/2006/relationships/hyperlink" Target="http://bit.ly/LUSignIn" TargetMode="External"/><Relationship Id="rId7" Type="http://schemas.openxmlformats.org/officeDocument/2006/relationships/hyperlink" Target="https://engage.pittsburghpa.gov/lawrenceville-me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6.jpg"/><Relationship Id="rId5"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mailto:info@LUnited.org" TargetMode="External"/><Relationship Id="rId4" Type="http://schemas.openxmlformats.org/officeDocument/2006/relationships/hyperlink" Target="mailto:info@LawrencevilleCorp.com" TargetMode="External"/><Relationship Id="rId5" Type="http://schemas.openxmlformats.org/officeDocument/2006/relationships/image" Target="../media/image9.jpg"/><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4" name="Shape 134"/>
        <p:cNvGrpSpPr/>
        <p:nvPr/>
      </p:nvGrpSpPr>
      <p:grpSpPr>
        <a:xfrm>
          <a:off x="0" y="0"/>
          <a:ext cx="0" cy="0"/>
          <a:chOff x="0" y="0"/>
          <a:chExt cx="0" cy="0"/>
        </a:xfrm>
      </p:grpSpPr>
      <p:sp>
        <p:nvSpPr>
          <p:cNvPr id="135" name="Google Shape;135;p1"/>
          <p:cNvSpPr txBox="1"/>
          <p:nvPr>
            <p:ph idx="1" type="subTitle"/>
          </p:nvPr>
        </p:nvSpPr>
        <p:spPr>
          <a:xfrm>
            <a:off x="311700" y="2834125"/>
            <a:ext cx="8520600" cy="792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t/>
            </a:r>
            <a:endParaRPr i="1"/>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6"/>
          <p:cNvSpPr txBox="1"/>
          <p:nvPr>
            <p:ph type="title"/>
          </p:nvPr>
        </p:nvSpPr>
        <p:spPr>
          <a:xfrm>
            <a:off x="2400250" y="575950"/>
            <a:ext cx="6321600" cy="75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Goals for this program</a:t>
            </a:r>
            <a:endParaRPr/>
          </a:p>
        </p:txBody>
      </p:sp>
      <p:sp>
        <p:nvSpPr>
          <p:cNvPr id="206" name="Google Shape;206;p6"/>
          <p:cNvSpPr txBox="1"/>
          <p:nvPr>
            <p:ph idx="1" type="body"/>
          </p:nvPr>
        </p:nvSpPr>
        <p:spPr>
          <a:xfrm>
            <a:off x="2400262" y="1326551"/>
            <a:ext cx="6321600" cy="30024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Char char="●"/>
            </a:pPr>
            <a:r>
              <a:rPr lang="en" sz="1600">
                <a:solidFill>
                  <a:schemeClr val="dk1"/>
                </a:solidFill>
              </a:rPr>
              <a:t>Create positive, community-determined mobility enhancements to our neighborhood streets to benefit community members and visitors</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Improve our public infrastructure</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Manage parking demand more effectively</a:t>
            </a:r>
            <a:endParaRPr sz="1600">
              <a:solidFill>
                <a:schemeClr val="dk1"/>
              </a:solidFill>
            </a:endParaRPr>
          </a:p>
        </p:txBody>
      </p:sp>
      <p:pic>
        <p:nvPicPr>
          <p:cNvPr descr="LU Logo.JPG" id="207" name="Google Shape;207;p6"/>
          <p:cNvPicPr preferRelativeResize="0"/>
          <p:nvPr/>
        </p:nvPicPr>
        <p:blipFill rotWithShape="1">
          <a:blip r:embed="rId3">
            <a:alphaModFix/>
          </a:blip>
          <a:srcRect b="0" l="0" r="0" t="0"/>
          <a:stretch/>
        </p:blipFill>
        <p:spPr>
          <a:xfrm>
            <a:off x="395024" y="494176"/>
            <a:ext cx="1339726" cy="1005200"/>
          </a:xfrm>
          <a:prstGeom prst="rect">
            <a:avLst/>
          </a:prstGeom>
          <a:noFill/>
          <a:ln>
            <a:noFill/>
          </a:ln>
        </p:spPr>
      </p:pic>
      <p:pic>
        <p:nvPicPr>
          <p:cNvPr id="208" name="Google Shape;208;p6"/>
          <p:cNvPicPr preferRelativeResize="0"/>
          <p:nvPr/>
        </p:nvPicPr>
        <p:blipFill rotWithShape="1">
          <a:blip r:embed="rId4">
            <a:alphaModFix/>
          </a:blip>
          <a:srcRect b="0" l="0" r="0" t="0"/>
          <a:stretch/>
        </p:blipFill>
        <p:spPr>
          <a:xfrm>
            <a:off x="172150" y="1727199"/>
            <a:ext cx="1966300" cy="503100"/>
          </a:xfrm>
          <a:prstGeom prst="rect">
            <a:avLst/>
          </a:prstGeom>
          <a:noFill/>
          <a:ln>
            <a:noFill/>
          </a:ln>
        </p:spPr>
      </p:pic>
      <p:pic>
        <p:nvPicPr>
          <p:cNvPr id="209" name="Google Shape;209;p6"/>
          <p:cNvPicPr preferRelativeResize="0"/>
          <p:nvPr/>
        </p:nvPicPr>
        <p:blipFill rotWithShape="1">
          <a:blip r:embed="rId5">
            <a:alphaModFix/>
          </a:blip>
          <a:srcRect b="0" l="11862" r="0" t="0"/>
          <a:stretch/>
        </p:blipFill>
        <p:spPr>
          <a:xfrm>
            <a:off x="2617500" y="3038400"/>
            <a:ext cx="4316800" cy="2003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3" name="Shape 213"/>
        <p:cNvGrpSpPr/>
        <p:nvPr/>
      </p:nvGrpSpPr>
      <p:grpSpPr>
        <a:xfrm>
          <a:off x="0" y="0"/>
          <a:ext cx="0" cy="0"/>
          <a:chOff x="0" y="0"/>
          <a:chExt cx="0" cy="0"/>
        </a:xfrm>
      </p:grpSpPr>
      <p:sp>
        <p:nvSpPr>
          <p:cNvPr id="214" name="Google Shape;214;g2e8ae1f8a26_1_0"/>
          <p:cNvSpPr txBox="1"/>
          <p:nvPr>
            <p:ph type="title"/>
          </p:nvPr>
        </p:nvSpPr>
        <p:spPr>
          <a:xfrm>
            <a:off x="2400250" y="575950"/>
            <a:ext cx="6321600" cy="75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sz="2000"/>
              <a:t>The High Cost of Free Parking with Dr. Donald Shoup</a:t>
            </a:r>
            <a:endParaRPr sz="2000"/>
          </a:p>
        </p:txBody>
      </p:sp>
      <p:pic>
        <p:nvPicPr>
          <p:cNvPr descr="LU Logo.JPG" id="215" name="Google Shape;215;g2e8ae1f8a26_1_0"/>
          <p:cNvPicPr preferRelativeResize="0"/>
          <p:nvPr/>
        </p:nvPicPr>
        <p:blipFill rotWithShape="1">
          <a:blip r:embed="rId3">
            <a:alphaModFix/>
          </a:blip>
          <a:srcRect b="0" l="0" r="0" t="0"/>
          <a:stretch/>
        </p:blipFill>
        <p:spPr>
          <a:xfrm>
            <a:off x="395024" y="494176"/>
            <a:ext cx="1339726" cy="1005200"/>
          </a:xfrm>
          <a:prstGeom prst="rect">
            <a:avLst/>
          </a:prstGeom>
          <a:noFill/>
          <a:ln>
            <a:noFill/>
          </a:ln>
        </p:spPr>
      </p:pic>
      <p:pic>
        <p:nvPicPr>
          <p:cNvPr id="216" name="Google Shape;216;g2e8ae1f8a26_1_0"/>
          <p:cNvPicPr preferRelativeResize="0"/>
          <p:nvPr/>
        </p:nvPicPr>
        <p:blipFill rotWithShape="1">
          <a:blip r:embed="rId4">
            <a:alphaModFix/>
          </a:blip>
          <a:srcRect b="0" l="0" r="0" t="0"/>
          <a:stretch/>
        </p:blipFill>
        <p:spPr>
          <a:xfrm>
            <a:off x="172150" y="1727199"/>
            <a:ext cx="1966300" cy="503100"/>
          </a:xfrm>
          <a:prstGeom prst="rect">
            <a:avLst/>
          </a:prstGeom>
          <a:noFill/>
          <a:ln>
            <a:noFill/>
          </a:ln>
        </p:spPr>
      </p:pic>
      <p:pic>
        <p:nvPicPr>
          <p:cNvPr descr="FIRST TIME EVER AVAILABLE TO WATCH ON OUR YOUTUBE CHANNEL!&#10;&#10;During his recent visit to New York, Donald Shoup, professor of Urban Planning at UCLA, sat down with Open Planning Project’s Mark Gorton to discuss parking policy and play with Matchbox cars on a miniature New York City street grid.&#10;&#10;Shoup argues that charging higher fees for curbside parking would free up more parking space, reduce congestion-causing cruising and generate funds for local street improvement projects. And unlike congestion pricing, City Hall doesn’t need permission from Albany to make it happen.&#10;&#10;Check out the animation by StreetFilms’ Elizabeth Press. SHOUP! There it is!!" id="217" name="Google Shape;217;g2e8ae1f8a26_1_0" title="Illustrating Parking Reform: Dr. Donald Shoup Plays with Matchbox Cars (from 2010)">
            <a:hlinkClick r:id="rId5"/>
          </p:cNvPr>
          <p:cNvPicPr preferRelativeResize="0"/>
          <p:nvPr/>
        </p:nvPicPr>
        <p:blipFill>
          <a:blip r:embed="rId6">
            <a:alphaModFix/>
          </a:blip>
          <a:stretch>
            <a:fillRect/>
          </a:stretch>
        </p:blipFill>
        <p:spPr>
          <a:xfrm>
            <a:off x="2272450" y="1278250"/>
            <a:ext cx="6533450" cy="3675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7"/>
          <p:cNvSpPr txBox="1"/>
          <p:nvPr>
            <p:ph type="title"/>
          </p:nvPr>
        </p:nvSpPr>
        <p:spPr>
          <a:xfrm>
            <a:off x="2400250" y="575950"/>
            <a:ext cx="6321600" cy="92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sz="2600"/>
              <a:t>PROCESS over the past year</a:t>
            </a:r>
            <a:endParaRPr sz="2500"/>
          </a:p>
        </p:txBody>
      </p:sp>
      <p:sp>
        <p:nvSpPr>
          <p:cNvPr id="223" name="Google Shape;223;p7"/>
          <p:cNvSpPr txBox="1"/>
          <p:nvPr>
            <p:ph idx="1" type="body"/>
          </p:nvPr>
        </p:nvSpPr>
        <p:spPr>
          <a:xfrm>
            <a:off x="2400262" y="1206001"/>
            <a:ext cx="6321600" cy="3002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4/13/23: Kick-off meeting, feedback form opened</a:t>
            </a:r>
            <a:endParaRPr/>
          </a:p>
          <a:p>
            <a:pPr indent="-342900" lvl="0" marL="457200" rtl="0" algn="l">
              <a:lnSpc>
                <a:spcPct val="115000"/>
              </a:lnSpc>
              <a:spcBef>
                <a:spcPts val="0"/>
              </a:spcBef>
              <a:spcAft>
                <a:spcPts val="0"/>
              </a:spcAft>
              <a:buSzPts val="1800"/>
              <a:buChar char="●"/>
            </a:pPr>
            <a:r>
              <a:rPr lang="en"/>
              <a:t>4/18/23: Open House #1 @ Trace Brewery</a:t>
            </a:r>
            <a:endParaRPr/>
          </a:p>
          <a:p>
            <a:pPr indent="-342900" lvl="0" marL="457200" rtl="0" algn="l">
              <a:lnSpc>
                <a:spcPct val="115000"/>
              </a:lnSpc>
              <a:spcBef>
                <a:spcPts val="0"/>
              </a:spcBef>
              <a:spcAft>
                <a:spcPts val="0"/>
              </a:spcAft>
              <a:buSzPts val="1800"/>
              <a:buChar char="●"/>
            </a:pPr>
            <a:r>
              <a:rPr lang="en"/>
              <a:t>4/29/23: Open House #2 @ Ice House Studios</a:t>
            </a:r>
            <a:endParaRPr/>
          </a:p>
          <a:p>
            <a:pPr indent="-342900" lvl="0" marL="457200" rtl="0" algn="l">
              <a:lnSpc>
                <a:spcPct val="115000"/>
              </a:lnSpc>
              <a:spcBef>
                <a:spcPts val="0"/>
              </a:spcBef>
              <a:spcAft>
                <a:spcPts val="0"/>
              </a:spcAft>
              <a:buSzPts val="1800"/>
              <a:buChar char="●"/>
            </a:pPr>
            <a:r>
              <a:rPr lang="en"/>
              <a:t>5/1/23: Open House #3 @ Boys &amp; Girls Club</a:t>
            </a:r>
            <a:endParaRPr/>
          </a:p>
          <a:p>
            <a:pPr indent="-342900" lvl="0" marL="457200" rtl="0" algn="l">
              <a:lnSpc>
                <a:spcPct val="115000"/>
              </a:lnSpc>
              <a:spcBef>
                <a:spcPts val="0"/>
              </a:spcBef>
              <a:spcAft>
                <a:spcPts val="0"/>
              </a:spcAft>
              <a:buSzPts val="1800"/>
              <a:buChar char="●"/>
            </a:pPr>
            <a:r>
              <a:rPr lang="en"/>
              <a:t>5/4/23: Feedback form closed</a:t>
            </a:r>
            <a:endParaRPr/>
          </a:p>
          <a:p>
            <a:pPr indent="-342900" lvl="0" marL="457200" rtl="0" algn="l">
              <a:lnSpc>
                <a:spcPct val="115000"/>
              </a:lnSpc>
              <a:spcBef>
                <a:spcPts val="0"/>
              </a:spcBef>
              <a:spcAft>
                <a:spcPts val="0"/>
              </a:spcAft>
              <a:buSzPts val="1800"/>
              <a:buChar char="●"/>
            </a:pPr>
            <a:r>
              <a:rPr lang="en"/>
              <a:t>5/11/23: Public Process close out</a:t>
            </a:r>
            <a:endParaRPr/>
          </a:p>
          <a:p>
            <a:pPr indent="-342900" lvl="0" marL="457200" rtl="0" algn="l">
              <a:lnSpc>
                <a:spcPct val="115000"/>
              </a:lnSpc>
              <a:spcBef>
                <a:spcPts val="0"/>
              </a:spcBef>
              <a:spcAft>
                <a:spcPts val="0"/>
              </a:spcAft>
              <a:buSzPts val="1800"/>
              <a:buChar char="●"/>
            </a:pPr>
            <a:r>
              <a:rPr lang="en"/>
              <a:t>10/4/23 and 10/23/23: Council hearings</a:t>
            </a:r>
            <a:endParaRPr/>
          </a:p>
          <a:p>
            <a:pPr indent="-342900" lvl="0" marL="457200" rtl="0" algn="l">
              <a:lnSpc>
                <a:spcPct val="115000"/>
              </a:lnSpc>
              <a:spcBef>
                <a:spcPts val="0"/>
              </a:spcBef>
              <a:spcAft>
                <a:spcPts val="0"/>
              </a:spcAft>
              <a:buSzPts val="1800"/>
              <a:buChar char="●"/>
            </a:pPr>
            <a:r>
              <a:rPr lang="en"/>
              <a:t>10/23/23: Legislation passes</a:t>
            </a:r>
            <a:endParaRPr/>
          </a:p>
          <a:p>
            <a:pPr indent="-342900" lvl="0" marL="457200" rtl="0" algn="l">
              <a:lnSpc>
                <a:spcPct val="115000"/>
              </a:lnSpc>
              <a:spcBef>
                <a:spcPts val="0"/>
              </a:spcBef>
              <a:spcAft>
                <a:spcPts val="0"/>
              </a:spcAft>
              <a:buSzPts val="1800"/>
              <a:buChar char="●"/>
            </a:pPr>
            <a:r>
              <a:rPr b="1" lang="en"/>
              <a:t>11/2023-Present: Implementation Phase</a:t>
            </a:r>
            <a:endParaRPr b="1"/>
          </a:p>
          <a:p>
            <a:pPr indent="0" lvl="0" marL="0" rtl="0" algn="l">
              <a:lnSpc>
                <a:spcPct val="115000"/>
              </a:lnSpc>
              <a:spcBef>
                <a:spcPts val="1600"/>
              </a:spcBef>
              <a:spcAft>
                <a:spcPts val="1600"/>
              </a:spcAft>
              <a:buSzPts val="1800"/>
              <a:buNone/>
            </a:pPr>
            <a:r>
              <a:t/>
            </a:r>
            <a:endParaRPr i="1"/>
          </a:p>
        </p:txBody>
      </p:sp>
      <p:pic>
        <p:nvPicPr>
          <p:cNvPr descr="LU Logo.JPG" id="224" name="Google Shape;224;p7"/>
          <p:cNvPicPr preferRelativeResize="0"/>
          <p:nvPr/>
        </p:nvPicPr>
        <p:blipFill rotWithShape="1">
          <a:blip r:embed="rId3">
            <a:alphaModFix/>
          </a:blip>
          <a:srcRect b="0" l="0" r="0" t="0"/>
          <a:stretch/>
        </p:blipFill>
        <p:spPr>
          <a:xfrm>
            <a:off x="395024" y="494176"/>
            <a:ext cx="1339726" cy="1005200"/>
          </a:xfrm>
          <a:prstGeom prst="rect">
            <a:avLst/>
          </a:prstGeom>
          <a:noFill/>
          <a:ln>
            <a:noFill/>
          </a:ln>
        </p:spPr>
      </p:pic>
      <p:pic>
        <p:nvPicPr>
          <p:cNvPr id="225" name="Google Shape;225;p7"/>
          <p:cNvPicPr preferRelativeResize="0"/>
          <p:nvPr/>
        </p:nvPicPr>
        <p:blipFill rotWithShape="1">
          <a:blip r:embed="rId4">
            <a:alphaModFix/>
          </a:blip>
          <a:srcRect b="0" l="0" r="0" t="0"/>
          <a:stretch/>
        </p:blipFill>
        <p:spPr>
          <a:xfrm>
            <a:off x="172150" y="1727199"/>
            <a:ext cx="1966300" cy="503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8"/>
          <p:cNvSpPr txBox="1"/>
          <p:nvPr>
            <p:ph type="title"/>
          </p:nvPr>
        </p:nvSpPr>
        <p:spPr>
          <a:xfrm>
            <a:off x="2400250" y="575950"/>
            <a:ext cx="6321600" cy="75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Initial questions we asked</a:t>
            </a:r>
            <a:endParaRPr/>
          </a:p>
        </p:txBody>
      </p:sp>
      <p:sp>
        <p:nvSpPr>
          <p:cNvPr id="231" name="Google Shape;231;p8"/>
          <p:cNvSpPr txBox="1"/>
          <p:nvPr>
            <p:ph idx="1" type="body"/>
          </p:nvPr>
        </p:nvSpPr>
        <p:spPr>
          <a:xfrm>
            <a:off x="2400262" y="1326551"/>
            <a:ext cx="6321600" cy="3002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AutoNum type="arabicPeriod"/>
            </a:pPr>
            <a:r>
              <a:rPr lang="en"/>
              <a:t>How can we improve mobility in Lawrenceville?</a:t>
            </a:r>
            <a:endParaRPr/>
          </a:p>
          <a:p>
            <a:pPr indent="-342900" lvl="0" marL="457200" rtl="0" algn="l">
              <a:lnSpc>
                <a:spcPct val="115000"/>
              </a:lnSpc>
              <a:spcBef>
                <a:spcPts val="0"/>
              </a:spcBef>
              <a:spcAft>
                <a:spcPts val="0"/>
              </a:spcAft>
              <a:buSzPts val="1800"/>
              <a:buAutoNum type="arabicPeriod"/>
            </a:pPr>
            <a:r>
              <a:rPr lang="en"/>
              <a:t>How migh</a:t>
            </a:r>
            <a:r>
              <a:rPr lang="en">
                <a:highlight>
                  <a:schemeClr val="lt1"/>
                </a:highlight>
              </a:rPr>
              <a:t>t a Mobility Enhancement District </a:t>
            </a:r>
            <a:r>
              <a:rPr lang="en"/>
              <a:t>support these goals?</a:t>
            </a:r>
            <a:endParaRPr/>
          </a:p>
          <a:p>
            <a:pPr indent="-342900" lvl="0" marL="457200" rtl="0" algn="l">
              <a:lnSpc>
                <a:spcPct val="115000"/>
              </a:lnSpc>
              <a:spcBef>
                <a:spcPts val="0"/>
              </a:spcBef>
              <a:spcAft>
                <a:spcPts val="0"/>
              </a:spcAft>
              <a:buSzPts val="1800"/>
              <a:buAutoNum type="arabicPeriod"/>
            </a:pPr>
            <a:r>
              <a:rPr lang="en"/>
              <a:t>Should we consider new metered parking locations?</a:t>
            </a:r>
            <a:endParaRPr/>
          </a:p>
          <a:p>
            <a:pPr indent="-342900" lvl="0" marL="457200" rtl="0" algn="l">
              <a:lnSpc>
                <a:spcPct val="115000"/>
              </a:lnSpc>
              <a:spcBef>
                <a:spcPts val="0"/>
              </a:spcBef>
              <a:spcAft>
                <a:spcPts val="0"/>
              </a:spcAft>
              <a:buSzPts val="1800"/>
              <a:buAutoNum type="arabicPeriod"/>
            </a:pPr>
            <a:r>
              <a:rPr lang="en"/>
              <a:t>Should we consider changes to existing meter enforcement?</a:t>
            </a:r>
            <a:endParaRPr/>
          </a:p>
          <a:p>
            <a:pPr indent="-342900" lvl="0" marL="457200" rtl="0" algn="l">
              <a:lnSpc>
                <a:spcPct val="115000"/>
              </a:lnSpc>
              <a:spcBef>
                <a:spcPts val="0"/>
              </a:spcBef>
              <a:spcAft>
                <a:spcPts val="0"/>
              </a:spcAft>
              <a:buSzPts val="1800"/>
              <a:buAutoNum type="arabicPeriod"/>
            </a:pPr>
            <a:r>
              <a:rPr lang="en"/>
              <a:t>Should we consider new or amended </a:t>
            </a:r>
            <a:r>
              <a:rPr lang="en">
                <a:highlight>
                  <a:schemeClr val="lt1"/>
                </a:highlight>
              </a:rPr>
              <a:t>Residential Permit Parking?</a:t>
            </a:r>
            <a:endParaRPr>
              <a:highlight>
                <a:schemeClr val="lt1"/>
              </a:highlight>
            </a:endParaRPr>
          </a:p>
          <a:p>
            <a:pPr indent="0" lvl="0" marL="457200" rtl="0" algn="l">
              <a:lnSpc>
                <a:spcPct val="115000"/>
              </a:lnSpc>
              <a:spcBef>
                <a:spcPts val="1600"/>
              </a:spcBef>
              <a:spcAft>
                <a:spcPts val="1600"/>
              </a:spcAft>
              <a:buSzPts val="1800"/>
              <a:buNone/>
            </a:pPr>
            <a:r>
              <a:t/>
            </a:r>
            <a:endParaRPr/>
          </a:p>
        </p:txBody>
      </p:sp>
      <p:pic>
        <p:nvPicPr>
          <p:cNvPr descr="LU Logo.JPG" id="232" name="Google Shape;232;p8"/>
          <p:cNvPicPr preferRelativeResize="0"/>
          <p:nvPr/>
        </p:nvPicPr>
        <p:blipFill rotWithShape="1">
          <a:blip r:embed="rId3">
            <a:alphaModFix/>
          </a:blip>
          <a:srcRect b="0" l="0" r="0" t="0"/>
          <a:stretch/>
        </p:blipFill>
        <p:spPr>
          <a:xfrm>
            <a:off x="395024" y="494176"/>
            <a:ext cx="1339726" cy="1005200"/>
          </a:xfrm>
          <a:prstGeom prst="rect">
            <a:avLst/>
          </a:prstGeom>
          <a:noFill/>
          <a:ln>
            <a:noFill/>
          </a:ln>
        </p:spPr>
      </p:pic>
      <p:pic>
        <p:nvPicPr>
          <p:cNvPr id="233" name="Google Shape;233;p8"/>
          <p:cNvPicPr preferRelativeResize="0"/>
          <p:nvPr/>
        </p:nvPicPr>
        <p:blipFill rotWithShape="1">
          <a:blip r:embed="rId4">
            <a:alphaModFix/>
          </a:blip>
          <a:srcRect b="0" l="0" r="0" t="0"/>
          <a:stretch/>
        </p:blipFill>
        <p:spPr>
          <a:xfrm>
            <a:off x="172150" y="1727199"/>
            <a:ext cx="1966300" cy="503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9"/>
          <p:cNvSpPr txBox="1"/>
          <p:nvPr>
            <p:ph type="title"/>
          </p:nvPr>
        </p:nvSpPr>
        <p:spPr>
          <a:xfrm>
            <a:off x="2400250" y="575950"/>
            <a:ext cx="6321600" cy="75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u="sng"/>
              <a:t>Where are current meters?</a:t>
            </a:r>
            <a:endParaRPr u="sng"/>
          </a:p>
        </p:txBody>
      </p:sp>
      <p:pic>
        <p:nvPicPr>
          <p:cNvPr descr="LU Logo.JPG" id="239" name="Google Shape;239;p9"/>
          <p:cNvPicPr preferRelativeResize="0"/>
          <p:nvPr/>
        </p:nvPicPr>
        <p:blipFill rotWithShape="1">
          <a:blip r:embed="rId3">
            <a:alphaModFix/>
          </a:blip>
          <a:srcRect b="0" l="0" r="0" t="0"/>
          <a:stretch/>
        </p:blipFill>
        <p:spPr>
          <a:xfrm>
            <a:off x="395024" y="494176"/>
            <a:ext cx="1339726" cy="1005200"/>
          </a:xfrm>
          <a:prstGeom prst="rect">
            <a:avLst/>
          </a:prstGeom>
          <a:noFill/>
          <a:ln>
            <a:noFill/>
          </a:ln>
        </p:spPr>
      </p:pic>
      <p:pic>
        <p:nvPicPr>
          <p:cNvPr id="240" name="Google Shape;240;p9"/>
          <p:cNvPicPr preferRelativeResize="0"/>
          <p:nvPr/>
        </p:nvPicPr>
        <p:blipFill rotWithShape="1">
          <a:blip r:embed="rId4">
            <a:alphaModFix/>
          </a:blip>
          <a:srcRect b="0" l="0" r="0" t="0"/>
          <a:stretch/>
        </p:blipFill>
        <p:spPr>
          <a:xfrm>
            <a:off x="172150" y="1727199"/>
            <a:ext cx="1966300" cy="503100"/>
          </a:xfrm>
          <a:prstGeom prst="rect">
            <a:avLst/>
          </a:prstGeom>
          <a:noFill/>
          <a:ln>
            <a:noFill/>
          </a:ln>
        </p:spPr>
      </p:pic>
      <p:pic>
        <p:nvPicPr>
          <p:cNvPr id="241" name="Google Shape;241;p9"/>
          <p:cNvPicPr preferRelativeResize="0"/>
          <p:nvPr/>
        </p:nvPicPr>
        <p:blipFill>
          <a:blip r:embed="rId5">
            <a:alphaModFix/>
          </a:blip>
          <a:stretch>
            <a:fillRect/>
          </a:stretch>
        </p:blipFill>
        <p:spPr>
          <a:xfrm>
            <a:off x="2586250" y="1261750"/>
            <a:ext cx="2401642" cy="3512150"/>
          </a:xfrm>
          <a:prstGeom prst="rect">
            <a:avLst/>
          </a:prstGeom>
          <a:noFill/>
          <a:ln>
            <a:noFill/>
          </a:ln>
        </p:spPr>
      </p:pic>
      <p:sp>
        <p:nvSpPr>
          <p:cNvPr id="242" name="Google Shape;242;p9"/>
          <p:cNvSpPr txBox="1"/>
          <p:nvPr/>
        </p:nvSpPr>
        <p:spPr>
          <a:xfrm>
            <a:off x="5308575" y="1920125"/>
            <a:ext cx="34662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Butler Street from 34th - 46th</a:t>
            </a:r>
            <a:endParaRPr/>
          </a:p>
          <a:p>
            <a:pPr indent="-317500" lvl="0" marL="457200" rtl="0" algn="l">
              <a:spcBef>
                <a:spcPts val="0"/>
              </a:spcBef>
              <a:spcAft>
                <a:spcPts val="0"/>
              </a:spcAft>
              <a:buSzPts val="1400"/>
              <a:buChar char="●"/>
            </a:pPr>
            <a:r>
              <a:rPr lang="en"/>
              <a:t>Enforced 8 AM to 6 PM, Mon-Sat at $2/hr</a:t>
            </a:r>
            <a:endParaRPr/>
          </a:p>
          <a:p>
            <a:pPr indent="-317500" lvl="1" marL="914400" rtl="0" algn="l">
              <a:spcBef>
                <a:spcPts val="0"/>
              </a:spcBef>
              <a:spcAft>
                <a:spcPts val="0"/>
              </a:spcAft>
              <a:buSzPts val="1400"/>
              <a:buChar char="○"/>
            </a:pPr>
            <a:r>
              <a:rPr lang="en"/>
              <a:t>4 hour max in Lower LV</a:t>
            </a:r>
            <a:endParaRPr/>
          </a:p>
          <a:p>
            <a:pPr indent="-317500" lvl="1" marL="914400" rtl="0" algn="l">
              <a:spcBef>
                <a:spcPts val="0"/>
              </a:spcBef>
              <a:spcAft>
                <a:spcPts val="0"/>
              </a:spcAft>
              <a:buSzPts val="1400"/>
              <a:buChar char="○"/>
            </a:pPr>
            <a:r>
              <a:rPr lang="en"/>
              <a:t>2 hour max in Central LV</a:t>
            </a:r>
            <a:endParaRPr/>
          </a:p>
          <a:p>
            <a:pPr indent="-317500" lvl="0" marL="457200" rtl="0" algn="l">
              <a:spcBef>
                <a:spcPts val="0"/>
              </a:spcBef>
              <a:spcAft>
                <a:spcPts val="0"/>
              </a:spcAft>
              <a:buSzPts val="1400"/>
              <a:buChar char="●"/>
            </a:pPr>
            <a:r>
              <a:rPr lang="en"/>
              <a:t>*Additional off-street metered lot between 52nd and McCandless on Butler Street</a:t>
            </a:r>
            <a:endParaRPr/>
          </a:p>
          <a:p>
            <a:pPr indent="0" lvl="0" marL="45720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g2e8bb11dec5_1_11"/>
          <p:cNvPicPr preferRelativeResize="0"/>
          <p:nvPr/>
        </p:nvPicPr>
        <p:blipFill>
          <a:blip r:embed="rId3">
            <a:alphaModFix/>
          </a:blip>
          <a:stretch>
            <a:fillRect/>
          </a:stretch>
        </p:blipFill>
        <p:spPr>
          <a:xfrm>
            <a:off x="1214275" y="0"/>
            <a:ext cx="6715450" cy="4674800"/>
          </a:xfrm>
          <a:prstGeom prst="rect">
            <a:avLst/>
          </a:prstGeom>
          <a:noFill/>
          <a:ln>
            <a:noFill/>
          </a:ln>
        </p:spPr>
      </p:pic>
      <p:sp>
        <p:nvSpPr>
          <p:cNvPr id="248" name="Google Shape;248;g2e8bb11dec5_1_11"/>
          <p:cNvSpPr txBox="1"/>
          <p:nvPr>
            <p:ph type="title"/>
          </p:nvPr>
        </p:nvSpPr>
        <p:spPr>
          <a:xfrm>
            <a:off x="1003725" y="134150"/>
            <a:ext cx="7371900" cy="75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u="sng"/>
              <a:t>Where is there Residential Permit Parking?</a:t>
            </a:r>
            <a:endParaRPr u="sng"/>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0"/>
          <p:cNvSpPr txBox="1"/>
          <p:nvPr>
            <p:ph type="title"/>
          </p:nvPr>
        </p:nvSpPr>
        <p:spPr>
          <a:xfrm>
            <a:off x="2400250" y="575950"/>
            <a:ext cx="6321600" cy="92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sz="2600"/>
              <a:t>ENGAGEMENT by the numbers:</a:t>
            </a:r>
            <a:endParaRPr sz="2500"/>
          </a:p>
        </p:txBody>
      </p:sp>
      <p:sp>
        <p:nvSpPr>
          <p:cNvPr id="254" name="Google Shape;254;p10"/>
          <p:cNvSpPr txBox="1"/>
          <p:nvPr>
            <p:ph idx="1" type="body"/>
          </p:nvPr>
        </p:nvSpPr>
        <p:spPr>
          <a:xfrm>
            <a:off x="2400262" y="1206001"/>
            <a:ext cx="6321600" cy="30024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 sz="2100"/>
              <a:t>Attendance: 110+</a:t>
            </a:r>
            <a:endParaRPr sz="2100"/>
          </a:p>
          <a:p>
            <a:pPr indent="-317500" lvl="0" marL="457200" rtl="0" algn="l">
              <a:lnSpc>
                <a:spcPct val="100000"/>
              </a:lnSpc>
              <a:spcBef>
                <a:spcPts val="0"/>
              </a:spcBef>
              <a:spcAft>
                <a:spcPts val="0"/>
              </a:spcAft>
              <a:buSzPts val="1400"/>
              <a:buChar char="●"/>
            </a:pPr>
            <a:r>
              <a:rPr lang="en" sz="2100"/>
              <a:t>Survey Responses: 189</a:t>
            </a:r>
            <a:endParaRPr sz="2100"/>
          </a:p>
          <a:p>
            <a:pPr indent="-317500" lvl="0" marL="457200" rtl="0" algn="l">
              <a:lnSpc>
                <a:spcPct val="100000"/>
              </a:lnSpc>
              <a:spcBef>
                <a:spcPts val="0"/>
              </a:spcBef>
              <a:spcAft>
                <a:spcPts val="0"/>
              </a:spcAft>
              <a:buSzPts val="1400"/>
              <a:buChar char="●"/>
            </a:pPr>
            <a:r>
              <a:rPr lang="en" sz="2100"/>
              <a:t>Social Media: 17,500</a:t>
            </a:r>
            <a:endParaRPr sz="2100"/>
          </a:p>
          <a:p>
            <a:pPr indent="-317500" lvl="0" marL="457200" rtl="0" algn="l">
              <a:lnSpc>
                <a:spcPct val="100000"/>
              </a:lnSpc>
              <a:spcBef>
                <a:spcPts val="0"/>
              </a:spcBef>
              <a:spcAft>
                <a:spcPts val="0"/>
              </a:spcAft>
              <a:buSzPts val="1400"/>
              <a:buChar char="●"/>
            </a:pPr>
            <a:r>
              <a:rPr lang="en" sz="2100"/>
              <a:t>E-comms: 7,400</a:t>
            </a:r>
            <a:endParaRPr sz="2100"/>
          </a:p>
          <a:p>
            <a:pPr indent="-317500" lvl="0" marL="457200" rtl="0" algn="l">
              <a:lnSpc>
                <a:spcPct val="100000"/>
              </a:lnSpc>
              <a:spcBef>
                <a:spcPts val="0"/>
              </a:spcBef>
              <a:spcAft>
                <a:spcPts val="0"/>
              </a:spcAft>
              <a:buSzPts val="1400"/>
              <a:buChar char="●"/>
            </a:pPr>
            <a:r>
              <a:rPr lang="en" sz="2100"/>
              <a:t>Phone calls &amp; conversations: A LOT</a:t>
            </a:r>
            <a:endParaRPr sz="1400"/>
          </a:p>
        </p:txBody>
      </p:sp>
      <p:pic>
        <p:nvPicPr>
          <p:cNvPr descr="LU Logo.JPG" id="255" name="Google Shape;255;p10"/>
          <p:cNvPicPr preferRelativeResize="0"/>
          <p:nvPr/>
        </p:nvPicPr>
        <p:blipFill rotWithShape="1">
          <a:blip r:embed="rId3">
            <a:alphaModFix/>
          </a:blip>
          <a:srcRect b="0" l="0" r="0" t="0"/>
          <a:stretch/>
        </p:blipFill>
        <p:spPr>
          <a:xfrm>
            <a:off x="395024" y="494176"/>
            <a:ext cx="1339726" cy="1005200"/>
          </a:xfrm>
          <a:prstGeom prst="rect">
            <a:avLst/>
          </a:prstGeom>
          <a:noFill/>
          <a:ln>
            <a:noFill/>
          </a:ln>
        </p:spPr>
      </p:pic>
      <p:pic>
        <p:nvPicPr>
          <p:cNvPr id="256" name="Google Shape;256;p10"/>
          <p:cNvPicPr preferRelativeResize="0"/>
          <p:nvPr/>
        </p:nvPicPr>
        <p:blipFill rotWithShape="1">
          <a:blip r:embed="rId4">
            <a:alphaModFix/>
          </a:blip>
          <a:srcRect b="0" l="0" r="0" t="0"/>
          <a:stretch/>
        </p:blipFill>
        <p:spPr>
          <a:xfrm>
            <a:off x="172150" y="1727199"/>
            <a:ext cx="1966300" cy="503100"/>
          </a:xfrm>
          <a:prstGeom prst="rect">
            <a:avLst/>
          </a:prstGeom>
          <a:noFill/>
          <a:ln>
            <a:noFill/>
          </a:ln>
        </p:spPr>
      </p:pic>
      <p:pic>
        <p:nvPicPr>
          <p:cNvPr id="257" name="Google Shape;257;p10"/>
          <p:cNvPicPr preferRelativeResize="0"/>
          <p:nvPr/>
        </p:nvPicPr>
        <p:blipFill rotWithShape="1">
          <a:blip r:embed="rId5">
            <a:alphaModFix/>
          </a:blip>
          <a:srcRect b="19663" l="0" r="0" t="19590"/>
          <a:stretch/>
        </p:blipFill>
        <p:spPr>
          <a:xfrm>
            <a:off x="269825" y="2961750"/>
            <a:ext cx="4354652" cy="1984074"/>
          </a:xfrm>
          <a:prstGeom prst="rect">
            <a:avLst/>
          </a:prstGeom>
          <a:noFill/>
          <a:ln cap="flat" cmpd="sng" w="9525">
            <a:solidFill>
              <a:schemeClr val="dk2"/>
            </a:solidFill>
            <a:prstDash val="solid"/>
            <a:round/>
            <a:headEnd len="sm" w="sm" type="none"/>
            <a:tailEnd len="sm" w="sm" type="none"/>
          </a:ln>
        </p:spPr>
      </p:pic>
      <p:pic>
        <p:nvPicPr>
          <p:cNvPr id="258" name="Google Shape;258;p10"/>
          <p:cNvPicPr preferRelativeResize="0"/>
          <p:nvPr/>
        </p:nvPicPr>
        <p:blipFill rotWithShape="1">
          <a:blip r:embed="rId6">
            <a:alphaModFix/>
          </a:blip>
          <a:srcRect b="16479" l="0" r="0" t="22396"/>
          <a:stretch/>
        </p:blipFill>
        <p:spPr>
          <a:xfrm>
            <a:off x="4708416" y="2961750"/>
            <a:ext cx="4328033" cy="198407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3"/>
          <p:cNvSpPr txBox="1"/>
          <p:nvPr>
            <p:ph type="title"/>
          </p:nvPr>
        </p:nvSpPr>
        <p:spPr>
          <a:xfrm>
            <a:off x="1402725" y="585550"/>
            <a:ext cx="7290300" cy="92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sz="2600"/>
              <a:t>How would you like to see MED funds used?</a:t>
            </a:r>
            <a:endParaRPr sz="2500"/>
          </a:p>
        </p:txBody>
      </p:sp>
      <p:sp>
        <p:nvSpPr>
          <p:cNvPr id="264" name="Google Shape;264;p13"/>
          <p:cNvSpPr txBox="1"/>
          <p:nvPr/>
        </p:nvSpPr>
        <p:spPr>
          <a:xfrm>
            <a:off x="1472575" y="1124750"/>
            <a:ext cx="6089100" cy="1508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i="0" lang="en" sz="1800" u="none" cap="none" strike="noStrike">
                <a:solidFill>
                  <a:schemeClr val="dk2"/>
                </a:solidFill>
              </a:rPr>
              <a:t>Top 3</a:t>
            </a:r>
            <a:endParaRPr i="0" sz="1800" u="none" cap="none" strike="noStrike">
              <a:solidFill>
                <a:schemeClr val="dk2"/>
              </a:solidFill>
            </a:endParaRPr>
          </a:p>
          <a:p>
            <a:pPr indent="-342900" lvl="0" marL="457200" marR="0" rtl="0" algn="l">
              <a:lnSpc>
                <a:spcPct val="100000"/>
              </a:lnSpc>
              <a:spcBef>
                <a:spcPts val="0"/>
              </a:spcBef>
              <a:spcAft>
                <a:spcPts val="0"/>
              </a:spcAft>
              <a:buClr>
                <a:schemeClr val="dk2"/>
              </a:buClr>
              <a:buSzPts val="1800"/>
              <a:buChar char="●"/>
            </a:pPr>
            <a:r>
              <a:rPr i="0" lang="en" sz="1800" u="none" cap="none" strike="noStrike">
                <a:solidFill>
                  <a:schemeClr val="dk2"/>
                </a:solidFill>
              </a:rPr>
              <a:t>Safety improvements for Pedestrians and Cyclists</a:t>
            </a:r>
            <a:endParaRPr i="0" sz="1800" u="none" cap="none" strike="noStrike">
              <a:solidFill>
                <a:schemeClr val="dk2"/>
              </a:solidFill>
            </a:endParaRPr>
          </a:p>
          <a:p>
            <a:pPr indent="-342900" lvl="0" marL="457200" marR="0" rtl="0" algn="l">
              <a:lnSpc>
                <a:spcPct val="100000"/>
              </a:lnSpc>
              <a:spcBef>
                <a:spcPts val="0"/>
              </a:spcBef>
              <a:spcAft>
                <a:spcPts val="0"/>
              </a:spcAft>
              <a:buClr>
                <a:schemeClr val="dk2"/>
              </a:buClr>
              <a:buSzPts val="1800"/>
              <a:buChar char="●"/>
            </a:pPr>
            <a:r>
              <a:rPr i="0" lang="en" sz="1800" u="none" cap="none" strike="noStrike">
                <a:solidFill>
                  <a:schemeClr val="dk2"/>
                </a:solidFill>
              </a:rPr>
              <a:t>Accessibility Improvements</a:t>
            </a:r>
            <a:endParaRPr i="0" sz="1800" u="none" cap="none" strike="noStrike">
              <a:solidFill>
                <a:schemeClr val="dk2"/>
              </a:solidFill>
            </a:endParaRPr>
          </a:p>
          <a:p>
            <a:pPr indent="-342900" lvl="0" marL="457200" marR="0" rtl="0" algn="l">
              <a:lnSpc>
                <a:spcPct val="100000"/>
              </a:lnSpc>
              <a:spcBef>
                <a:spcPts val="0"/>
              </a:spcBef>
              <a:spcAft>
                <a:spcPts val="0"/>
              </a:spcAft>
              <a:buClr>
                <a:schemeClr val="dk2"/>
              </a:buClr>
              <a:buSzPts val="1800"/>
              <a:buChar char="●"/>
            </a:pPr>
            <a:r>
              <a:rPr i="0" lang="en" sz="1800" u="none" cap="none" strike="noStrike">
                <a:solidFill>
                  <a:schemeClr val="dk2"/>
                </a:solidFill>
              </a:rPr>
              <a:t>Traffic Calming</a:t>
            </a:r>
            <a:endParaRPr i="0" sz="1800" u="none" cap="none" strike="noStrike">
              <a:solidFill>
                <a:schemeClr val="dk2"/>
              </a:solidFill>
            </a:endParaRPr>
          </a:p>
          <a:p>
            <a:pPr indent="0" lvl="0" marL="45720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5" name="Google Shape;265;p13" title="Chart"/>
          <p:cNvPicPr preferRelativeResize="0"/>
          <p:nvPr/>
        </p:nvPicPr>
        <p:blipFill rotWithShape="1">
          <a:blip r:embed="rId3">
            <a:alphaModFix/>
          </a:blip>
          <a:srcRect b="0" l="0" r="0" t="0"/>
          <a:stretch/>
        </p:blipFill>
        <p:spPr>
          <a:xfrm>
            <a:off x="5227225" y="2637150"/>
            <a:ext cx="3343901" cy="2071825"/>
          </a:xfrm>
          <a:prstGeom prst="rect">
            <a:avLst/>
          </a:prstGeom>
          <a:noFill/>
          <a:ln>
            <a:noFill/>
          </a:ln>
        </p:spPr>
      </p:pic>
      <p:sp>
        <p:nvSpPr>
          <p:cNvPr id="266" name="Google Shape;266;p13"/>
          <p:cNvSpPr txBox="1"/>
          <p:nvPr>
            <p:ph type="title"/>
          </p:nvPr>
        </p:nvSpPr>
        <p:spPr>
          <a:xfrm>
            <a:off x="871050" y="3343425"/>
            <a:ext cx="4645500" cy="100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0" lang="en" sz="1800"/>
              <a:t>Some interest in shuttle among business owners</a:t>
            </a:r>
            <a:endParaRPr b="0" sz="1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descr="Forms response chart. Question title: Do you support the proposed Mobility Enhancement District?. Number of responses: 187 responses." id="271" name="Google Shape;271;p14"/>
          <p:cNvPicPr preferRelativeResize="0"/>
          <p:nvPr/>
        </p:nvPicPr>
        <p:blipFill rotWithShape="1">
          <a:blip r:embed="rId3">
            <a:alphaModFix/>
          </a:blip>
          <a:srcRect b="0" l="0" r="0" t="0"/>
          <a:stretch/>
        </p:blipFill>
        <p:spPr>
          <a:xfrm>
            <a:off x="152400" y="631625"/>
            <a:ext cx="8839200" cy="371983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descr="LU Logo.JPG" id="276" name="Google Shape;276;p15"/>
          <p:cNvPicPr preferRelativeResize="0"/>
          <p:nvPr/>
        </p:nvPicPr>
        <p:blipFill rotWithShape="1">
          <a:blip r:embed="rId3">
            <a:alphaModFix/>
          </a:blip>
          <a:srcRect b="0" l="0" r="0" t="0"/>
          <a:stretch/>
        </p:blipFill>
        <p:spPr>
          <a:xfrm>
            <a:off x="395024" y="494176"/>
            <a:ext cx="1339726" cy="1005200"/>
          </a:xfrm>
          <a:prstGeom prst="rect">
            <a:avLst/>
          </a:prstGeom>
          <a:noFill/>
          <a:ln>
            <a:noFill/>
          </a:ln>
        </p:spPr>
      </p:pic>
      <p:pic>
        <p:nvPicPr>
          <p:cNvPr id="277" name="Google Shape;277;p15"/>
          <p:cNvPicPr preferRelativeResize="0"/>
          <p:nvPr/>
        </p:nvPicPr>
        <p:blipFill rotWithShape="1">
          <a:blip r:embed="rId4">
            <a:alphaModFix/>
          </a:blip>
          <a:srcRect b="0" l="0" r="0" t="0"/>
          <a:stretch/>
        </p:blipFill>
        <p:spPr>
          <a:xfrm>
            <a:off x="172150" y="1727199"/>
            <a:ext cx="1966300" cy="503100"/>
          </a:xfrm>
          <a:prstGeom prst="rect">
            <a:avLst/>
          </a:prstGeom>
          <a:noFill/>
          <a:ln>
            <a:noFill/>
          </a:ln>
        </p:spPr>
      </p:pic>
      <p:graphicFrame>
        <p:nvGraphicFramePr>
          <p:cNvPr id="278" name="Google Shape;278;p15"/>
          <p:cNvGraphicFramePr/>
          <p:nvPr/>
        </p:nvGraphicFramePr>
        <p:xfrm>
          <a:off x="2502750" y="353675"/>
          <a:ext cx="3000000" cy="3000000"/>
        </p:xfrm>
        <a:graphic>
          <a:graphicData uri="http://schemas.openxmlformats.org/drawingml/2006/table">
            <a:tbl>
              <a:tblPr>
                <a:noFill/>
                <a:tableStyleId>{A50B194D-45A8-422E-A3B1-C02379B1E8D1}</a:tableStyleId>
              </a:tblPr>
              <a:tblGrid>
                <a:gridCol w="2974550"/>
                <a:gridCol w="3535325"/>
              </a:tblGrid>
              <a:tr h="501450">
                <a:tc>
                  <a:txBody>
                    <a:bodyPr/>
                    <a:lstStyle/>
                    <a:p>
                      <a:pPr indent="0" lvl="0" marL="57150" marR="0" rtl="0" algn="l">
                        <a:lnSpc>
                          <a:spcPct val="115000"/>
                        </a:lnSpc>
                        <a:spcBef>
                          <a:spcPts val="0"/>
                        </a:spcBef>
                        <a:spcAft>
                          <a:spcPts val="0"/>
                        </a:spcAft>
                        <a:buClr>
                          <a:srgbClr val="000000"/>
                        </a:buClr>
                        <a:buSzPts val="2000"/>
                        <a:buFont typeface="Arial"/>
                        <a:buNone/>
                      </a:pPr>
                      <a:r>
                        <a:rPr b="1" lang="en" sz="2000" u="none" cap="none" strike="noStrike"/>
                        <a:t>Questions We Heard</a:t>
                      </a:r>
                      <a:endParaRPr b="1" sz="2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000"/>
                        <a:buFont typeface="Arial"/>
                        <a:buNone/>
                      </a:pPr>
                      <a:r>
                        <a:rPr b="1" lang="en" sz="2000" u="none" cap="none" strike="noStrike"/>
                        <a:t>Implementation Solutions </a:t>
                      </a:r>
                      <a:endParaRPr b="1" sz="2000" u="none" cap="none" strike="noStrike"/>
                    </a:p>
                  </a:txBody>
                  <a:tcPr marT="91425" marB="91425" marR="91425" marL="91425"/>
                </a:tc>
              </a:tr>
              <a:tr h="794950">
                <a:tc>
                  <a:txBody>
                    <a:bodyPr/>
                    <a:lstStyle/>
                    <a:p>
                      <a:pPr indent="-171450" lvl="0" marL="171450" marR="0" rtl="0" algn="l">
                        <a:lnSpc>
                          <a:spcPct val="115000"/>
                        </a:lnSpc>
                        <a:spcBef>
                          <a:spcPts val="0"/>
                        </a:spcBef>
                        <a:spcAft>
                          <a:spcPts val="0"/>
                        </a:spcAft>
                        <a:buClr>
                          <a:schemeClr val="dk2"/>
                        </a:buClr>
                        <a:buSzPts val="1400"/>
                        <a:buFont typeface="Lato"/>
                        <a:buChar char="●"/>
                      </a:pPr>
                      <a:r>
                        <a:rPr lang="en" sz="1400" u="none" cap="none" strike="noStrike">
                          <a:solidFill>
                            <a:schemeClr val="dk2"/>
                          </a:solidFill>
                          <a:latin typeface="Lato"/>
                          <a:ea typeface="Lato"/>
                          <a:cs typeface="Lato"/>
                          <a:sym typeface="Lato"/>
                        </a:rPr>
                        <a:t>Meters will hurt foot traffic to business or affect momentum in district</a:t>
                      </a:r>
                      <a:endParaRPr sz="1400" u="none" cap="none" strike="noStrike">
                        <a:solidFill>
                          <a:schemeClr val="dk2"/>
                        </a:solidFill>
                        <a:latin typeface="Lato"/>
                        <a:ea typeface="Lato"/>
                        <a:cs typeface="Lato"/>
                        <a:sym typeface="Lato"/>
                      </a:endParaRPr>
                    </a:p>
                  </a:txBody>
                  <a:tcPr marT="91425" marB="91425" marR="91425" marL="91425"/>
                </a:tc>
                <a:tc>
                  <a:txBody>
                    <a:bodyPr/>
                    <a:lstStyle/>
                    <a:p>
                      <a:pPr indent="-260350" lvl="0" marL="285750" marR="0" rtl="0" algn="l">
                        <a:lnSpc>
                          <a:spcPct val="100000"/>
                        </a:lnSpc>
                        <a:spcBef>
                          <a:spcPts val="0"/>
                        </a:spcBef>
                        <a:spcAft>
                          <a:spcPts val="0"/>
                        </a:spcAft>
                        <a:buClr>
                          <a:schemeClr val="dk2"/>
                        </a:buClr>
                        <a:buSzPts val="1400"/>
                        <a:buFont typeface="Lato"/>
                        <a:buChar char="➔"/>
                      </a:pPr>
                      <a:r>
                        <a:rPr lang="en" sz="1400" u="none" cap="none" strike="noStrike">
                          <a:solidFill>
                            <a:schemeClr val="dk2"/>
                          </a:solidFill>
                          <a:latin typeface="Lato"/>
                          <a:ea typeface="Lato"/>
                          <a:cs typeface="Lato"/>
                          <a:sym typeface="Lato"/>
                        </a:rPr>
                        <a:t>Meters encourage turnover and don’t allow cars to park all day long - parking can be managed more effectively</a:t>
                      </a:r>
                      <a:endParaRPr sz="1400" u="none" cap="none" strike="noStrike">
                        <a:latin typeface="Lato"/>
                        <a:ea typeface="Lato"/>
                        <a:cs typeface="Lato"/>
                        <a:sym typeface="Lato"/>
                      </a:endParaRPr>
                    </a:p>
                  </a:txBody>
                  <a:tcPr marT="91425" marB="91425" marR="91425" marL="91425"/>
                </a:tc>
              </a:tr>
              <a:tr h="517575">
                <a:tc>
                  <a:txBody>
                    <a:bodyPr/>
                    <a:lstStyle/>
                    <a:p>
                      <a:pPr indent="-171450" lvl="0" marL="171450" marR="0" rtl="0" algn="l">
                        <a:lnSpc>
                          <a:spcPct val="100000"/>
                        </a:lnSpc>
                        <a:spcBef>
                          <a:spcPts val="0"/>
                        </a:spcBef>
                        <a:spcAft>
                          <a:spcPts val="0"/>
                        </a:spcAft>
                        <a:buClr>
                          <a:srgbClr val="000000"/>
                        </a:buClr>
                        <a:buSzPts val="1400"/>
                        <a:buFont typeface="Lato"/>
                        <a:buChar char="●"/>
                      </a:pPr>
                      <a:r>
                        <a:rPr lang="en" sz="1400" u="none" cap="none" strike="noStrike">
                          <a:latin typeface="Lato"/>
                          <a:ea typeface="Lato"/>
                          <a:cs typeface="Lato"/>
                          <a:sym typeface="Lato"/>
                        </a:rPr>
                        <a:t>Where will employees park</a:t>
                      </a:r>
                      <a:endParaRPr sz="1400" u="none" cap="none" strike="noStrike">
                        <a:latin typeface="Lato"/>
                        <a:ea typeface="Lato"/>
                        <a:cs typeface="Lato"/>
                        <a:sym typeface="Lato"/>
                      </a:endParaRPr>
                    </a:p>
                  </a:txBody>
                  <a:tcPr marT="91425" marB="91425" marR="91425" marL="91425"/>
                </a:tc>
                <a:tc>
                  <a:txBody>
                    <a:bodyPr/>
                    <a:lstStyle/>
                    <a:p>
                      <a:pPr indent="-260350" lvl="0" marL="285750" marR="0" rtl="0" algn="l">
                        <a:lnSpc>
                          <a:spcPct val="100000"/>
                        </a:lnSpc>
                        <a:spcBef>
                          <a:spcPts val="0"/>
                        </a:spcBef>
                        <a:spcAft>
                          <a:spcPts val="0"/>
                        </a:spcAft>
                        <a:buClr>
                          <a:srgbClr val="000000"/>
                        </a:buClr>
                        <a:buSzPts val="1400"/>
                        <a:buFont typeface="Lato"/>
                        <a:buChar char="➔"/>
                      </a:pPr>
                      <a:r>
                        <a:rPr lang="en" sz="1400" u="none" cap="none" strike="noStrike">
                          <a:latin typeface="Lato"/>
                          <a:ea typeface="Lato"/>
                          <a:cs typeface="Lato"/>
                          <a:sym typeface="Lato"/>
                        </a:rPr>
                        <a:t>Not implementing new RPP zones or changing existing zones,</a:t>
                      </a:r>
                      <a:endParaRPr sz="1400" u="none" cap="none" strike="noStrike">
                        <a:latin typeface="Lato"/>
                        <a:ea typeface="Lato"/>
                        <a:cs typeface="Lato"/>
                        <a:sym typeface="Lato"/>
                      </a:endParaRPr>
                    </a:p>
                  </a:txBody>
                  <a:tcPr marT="91425" marB="91425" marR="91425" marL="91425"/>
                </a:tc>
              </a:tr>
              <a:tr h="576000">
                <a:tc>
                  <a:txBody>
                    <a:bodyPr/>
                    <a:lstStyle/>
                    <a:p>
                      <a:pPr indent="-171450" lvl="0" marL="171450" marR="0" rtl="0" algn="l">
                        <a:lnSpc>
                          <a:spcPct val="100000"/>
                        </a:lnSpc>
                        <a:spcBef>
                          <a:spcPts val="0"/>
                        </a:spcBef>
                        <a:spcAft>
                          <a:spcPts val="0"/>
                        </a:spcAft>
                        <a:buClr>
                          <a:srgbClr val="000000"/>
                        </a:buClr>
                        <a:buSzPts val="1400"/>
                        <a:buFont typeface="Lato"/>
                        <a:buChar char="●"/>
                      </a:pPr>
                      <a:r>
                        <a:rPr lang="en" sz="1400" u="none" cap="none" strike="noStrike">
                          <a:latin typeface="Lato"/>
                          <a:ea typeface="Lato"/>
                          <a:cs typeface="Lato"/>
                          <a:sym typeface="Lato"/>
                        </a:rPr>
                        <a:t>Want transparent process for use of funds</a:t>
                      </a:r>
                      <a:endParaRPr sz="1400" u="none" cap="none" strike="noStrike">
                        <a:latin typeface="Lato"/>
                        <a:ea typeface="Lato"/>
                        <a:cs typeface="Lato"/>
                        <a:sym typeface="Lato"/>
                      </a:endParaRPr>
                    </a:p>
                  </a:txBody>
                  <a:tcPr marT="91425" marB="91425" marR="91425" marL="91425"/>
                </a:tc>
                <a:tc>
                  <a:txBody>
                    <a:bodyPr/>
                    <a:lstStyle/>
                    <a:p>
                      <a:pPr indent="-260350" lvl="0" marL="285750" marR="0" rtl="0" algn="l">
                        <a:lnSpc>
                          <a:spcPct val="100000"/>
                        </a:lnSpc>
                        <a:spcBef>
                          <a:spcPts val="0"/>
                        </a:spcBef>
                        <a:spcAft>
                          <a:spcPts val="0"/>
                        </a:spcAft>
                        <a:buClr>
                          <a:srgbClr val="000000"/>
                        </a:buClr>
                        <a:buSzPts val="1400"/>
                        <a:buFont typeface="Lato"/>
                        <a:buChar char="➔"/>
                      </a:pPr>
                      <a:r>
                        <a:rPr lang="en" sz="1400" u="none" cap="none" strike="noStrike">
                          <a:latin typeface="Lato"/>
                          <a:ea typeface="Lato"/>
                          <a:cs typeface="Lato"/>
                          <a:sym typeface="Lato"/>
                        </a:rPr>
                        <a:t>Legislation includes community process</a:t>
                      </a:r>
                      <a:endParaRPr sz="1400" u="none" cap="none" strike="noStrike">
                        <a:latin typeface="Lato"/>
                        <a:ea typeface="Lato"/>
                        <a:cs typeface="Lato"/>
                        <a:sym typeface="Lato"/>
                      </a:endParaRPr>
                    </a:p>
                  </a:txBody>
                  <a:tcPr marT="91425" marB="91425" marR="91425" marL="91425"/>
                </a:tc>
              </a:tr>
              <a:tr h="576000">
                <a:tc>
                  <a:txBody>
                    <a:bodyPr/>
                    <a:lstStyle/>
                    <a:p>
                      <a:pPr indent="-171450" lvl="0" marL="171450" marR="0" rtl="0" algn="l">
                        <a:lnSpc>
                          <a:spcPct val="100000"/>
                        </a:lnSpc>
                        <a:spcBef>
                          <a:spcPts val="0"/>
                        </a:spcBef>
                        <a:spcAft>
                          <a:spcPts val="0"/>
                        </a:spcAft>
                        <a:buClr>
                          <a:srgbClr val="000000"/>
                        </a:buClr>
                        <a:buSzPts val="1400"/>
                        <a:buFont typeface="Lato"/>
                        <a:buChar char="●"/>
                      </a:pPr>
                      <a:r>
                        <a:rPr lang="en" sz="1400" u="none" cap="none" strike="noStrike">
                          <a:latin typeface="Lato"/>
                          <a:ea typeface="Lato"/>
                          <a:cs typeface="Lato"/>
                          <a:sym typeface="Lato"/>
                        </a:rPr>
                        <a:t>Capital Budget should be used for improvements</a:t>
                      </a:r>
                      <a:endParaRPr sz="1400" u="none" cap="none" strike="noStrike">
                        <a:latin typeface="Lato"/>
                        <a:ea typeface="Lato"/>
                        <a:cs typeface="Lato"/>
                        <a:sym typeface="Lato"/>
                      </a:endParaRPr>
                    </a:p>
                  </a:txBody>
                  <a:tcPr marT="91425" marB="91425" marR="91425" marL="91425"/>
                </a:tc>
                <a:tc>
                  <a:txBody>
                    <a:bodyPr/>
                    <a:lstStyle/>
                    <a:p>
                      <a:pPr indent="-260350" lvl="0" marL="285750" marR="0" rtl="0" algn="l">
                        <a:lnSpc>
                          <a:spcPct val="100000"/>
                        </a:lnSpc>
                        <a:spcBef>
                          <a:spcPts val="0"/>
                        </a:spcBef>
                        <a:spcAft>
                          <a:spcPts val="0"/>
                        </a:spcAft>
                        <a:buClr>
                          <a:srgbClr val="000000"/>
                        </a:buClr>
                        <a:buSzPts val="1400"/>
                        <a:buFont typeface="Lato"/>
                        <a:buChar char="➔"/>
                      </a:pPr>
                      <a:r>
                        <a:rPr lang="en" sz="1400" u="none" cap="none" strike="noStrike">
                          <a:latin typeface="Lato"/>
                          <a:ea typeface="Lato"/>
                          <a:cs typeface="Lato"/>
                          <a:sym typeface="Lato"/>
                        </a:rPr>
                        <a:t>Not enough funds available. </a:t>
                      </a:r>
                      <a:r>
                        <a:rPr lang="en" sz="1400" u="none" cap="none" strike="noStrike">
                          <a:latin typeface="Lato"/>
                          <a:ea typeface="Lato"/>
                          <a:cs typeface="Lato"/>
                          <a:sym typeface="Lato"/>
                        </a:rPr>
                        <a:t>Dedicated funding source will stay in Lawrenceville</a:t>
                      </a:r>
                      <a:endParaRPr sz="1400" u="none" cap="none" strike="noStrike">
                        <a:latin typeface="Lato"/>
                        <a:ea typeface="Lato"/>
                        <a:cs typeface="Lato"/>
                        <a:sym typeface="Lato"/>
                      </a:endParaRPr>
                    </a:p>
                  </a:txBody>
                  <a:tcPr marT="91425" marB="91425" marR="91425" marL="91425"/>
                </a:tc>
              </a:tr>
              <a:tr h="576000">
                <a:tc>
                  <a:txBody>
                    <a:bodyPr/>
                    <a:lstStyle/>
                    <a:p>
                      <a:pPr indent="-171450" lvl="0" marL="171450" marR="0" rtl="0" algn="l">
                        <a:lnSpc>
                          <a:spcPct val="100000"/>
                        </a:lnSpc>
                        <a:spcBef>
                          <a:spcPts val="0"/>
                        </a:spcBef>
                        <a:spcAft>
                          <a:spcPts val="0"/>
                        </a:spcAft>
                        <a:buClr>
                          <a:srgbClr val="000000"/>
                        </a:buClr>
                        <a:buSzPts val="1400"/>
                        <a:buFont typeface="Lato"/>
                        <a:buChar char="●"/>
                      </a:pPr>
                      <a:r>
                        <a:rPr lang="en" sz="1400" u="none" cap="none" strike="noStrike">
                          <a:latin typeface="Lato"/>
                          <a:ea typeface="Lato"/>
                          <a:cs typeface="Lato"/>
                          <a:sym typeface="Lato"/>
                        </a:rPr>
                        <a:t>Need to monitor and collect data before making a change</a:t>
                      </a:r>
                      <a:endParaRPr sz="1400" u="none" cap="none" strike="noStrike">
                        <a:latin typeface="Lato"/>
                        <a:ea typeface="Lato"/>
                        <a:cs typeface="Lato"/>
                        <a:sym typeface="Lato"/>
                      </a:endParaRPr>
                    </a:p>
                  </a:txBody>
                  <a:tcPr marT="91425" marB="91425" marR="91425" marL="91425"/>
                </a:tc>
                <a:tc>
                  <a:txBody>
                    <a:bodyPr/>
                    <a:lstStyle/>
                    <a:p>
                      <a:pPr indent="-260350" lvl="0" marL="285750" marR="0" rtl="0" algn="l">
                        <a:lnSpc>
                          <a:spcPct val="100000"/>
                        </a:lnSpc>
                        <a:spcBef>
                          <a:spcPts val="0"/>
                        </a:spcBef>
                        <a:spcAft>
                          <a:spcPts val="0"/>
                        </a:spcAft>
                        <a:buClr>
                          <a:srgbClr val="000000"/>
                        </a:buClr>
                        <a:buSzPts val="1400"/>
                        <a:buFont typeface="Lato"/>
                        <a:buChar char="➔"/>
                      </a:pPr>
                      <a:r>
                        <a:rPr lang="en" sz="1400" u="none" cap="none" strike="noStrike">
                          <a:latin typeface="Lato"/>
                          <a:ea typeface="Lato"/>
                          <a:cs typeface="Lato"/>
                          <a:sym typeface="Lato"/>
                        </a:rPr>
                        <a:t>Parking analysis of current utilization has been completed</a:t>
                      </a:r>
                      <a:endParaRPr sz="1400" u="none" cap="none" strike="noStrike">
                        <a:latin typeface="Lato"/>
                        <a:ea typeface="Lato"/>
                        <a:cs typeface="Lato"/>
                        <a:sym typeface="Lato"/>
                      </a:endParaRPr>
                    </a:p>
                  </a:txBody>
                  <a:tcPr marT="91425" marB="91425" marR="91425" marL="91425"/>
                </a:tc>
              </a:tr>
              <a:tr h="374400">
                <a:tc>
                  <a:txBody>
                    <a:bodyPr/>
                    <a:lstStyle/>
                    <a:p>
                      <a:pPr indent="-171450" lvl="0" marL="171450" marR="0" rtl="0" algn="l">
                        <a:lnSpc>
                          <a:spcPct val="100000"/>
                        </a:lnSpc>
                        <a:spcBef>
                          <a:spcPts val="0"/>
                        </a:spcBef>
                        <a:spcAft>
                          <a:spcPts val="0"/>
                        </a:spcAft>
                        <a:buClr>
                          <a:srgbClr val="000000"/>
                        </a:buClr>
                        <a:buSzPts val="1400"/>
                        <a:buFont typeface="Lato"/>
                        <a:buChar char="●"/>
                      </a:pPr>
                      <a:r>
                        <a:rPr lang="en" sz="1400" u="none" cap="none" strike="noStrike">
                          <a:latin typeface="Lato"/>
                          <a:ea typeface="Lato"/>
                          <a:cs typeface="Lato"/>
                          <a:sym typeface="Lato"/>
                        </a:rPr>
                        <a:t>Enforcement matters</a:t>
                      </a:r>
                      <a:endParaRPr sz="1400" u="none" cap="none" strike="noStrike">
                        <a:latin typeface="Lato"/>
                        <a:ea typeface="Lato"/>
                        <a:cs typeface="Lato"/>
                        <a:sym typeface="Lato"/>
                      </a:endParaRPr>
                    </a:p>
                  </a:txBody>
                  <a:tcPr marT="91425" marB="91425" marR="91425" marL="91425"/>
                </a:tc>
                <a:tc>
                  <a:txBody>
                    <a:bodyPr/>
                    <a:lstStyle/>
                    <a:p>
                      <a:pPr indent="-260350" lvl="0" marL="285750" marR="0" rtl="0" algn="l">
                        <a:lnSpc>
                          <a:spcPct val="100000"/>
                        </a:lnSpc>
                        <a:spcBef>
                          <a:spcPts val="0"/>
                        </a:spcBef>
                        <a:spcAft>
                          <a:spcPts val="0"/>
                        </a:spcAft>
                        <a:buClr>
                          <a:srgbClr val="000000"/>
                        </a:buClr>
                        <a:buSzPts val="1400"/>
                        <a:buFont typeface="Lato"/>
                        <a:buChar char="➔"/>
                      </a:pPr>
                      <a:r>
                        <a:rPr lang="en" sz="1400" u="none" cap="none" strike="noStrike">
                          <a:latin typeface="Lato"/>
                          <a:ea typeface="Lato"/>
                          <a:cs typeface="Lato"/>
                          <a:sym typeface="Lato"/>
                        </a:rPr>
                        <a:t>Ticket by mail option</a:t>
                      </a:r>
                      <a:endParaRPr sz="1400" u="none" cap="none" strike="noStrike">
                        <a:latin typeface="Lato"/>
                        <a:ea typeface="Lato"/>
                        <a:cs typeface="Lato"/>
                        <a:sym typeface="Lato"/>
                      </a:endParaRPr>
                    </a:p>
                  </a:txBody>
                  <a:tcPr marT="91425" marB="91425" marR="91425" marL="91425"/>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
          <p:cNvSpPr txBox="1"/>
          <p:nvPr>
            <p:ph type="title"/>
          </p:nvPr>
        </p:nvSpPr>
        <p:spPr>
          <a:xfrm>
            <a:off x="311700" y="2912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Agenda</a:t>
            </a:r>
            <a:endParaRPr/>
          </a:p>
        </p:txBody>
      </p:sp>
      <p:sp>
        <p:nvSpPr>
          <p:cNvPr id="141" name="Google Shape;141;p2"/>
          <p:cNvSpPr txBox="1"/>
          <p:nvPr>
            <p:ph idx="1" type="body"/>
          </p:nvPr>
        </p:nvSpPr>
        <p:spPr>
          <a:xfrm>
            <a:off x="2400250" y="1326550"/>
            <a:ext cx="6321600" cy="25362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AutoNum type="arabicPeriod"/>
            </a:pPr>
            <a:r>
              <a:rPr lang="en"/>
              <a:t>Welcome &amp; introductions</a:t>
            </a:r>
            <a:endParaRPr/>
          </a:p>
          <a:p>
            <a:pPr indent="-342900" lvl="0" marL="457200" rtl="0" algn="l">
              <a:lnSpc>
                <a:spcPct val="115000"/>
              </a:lnSpc>
              <a:spcBef>
                <a:spcPts val="0"/>
              </a:spcBef>
              <a:spcAft>
                <a:spcPts val="0"/>
              </a:spcAft>
              <a:buSzPts val="1800"/>
              <a:buAutoNum type="arabicPeriod"/>
            </a:pPr>
            <a:r>
              <a:rPr lang="en"/>
              <a:t>Community Process Overview and Agreements</a:t>
            </a:r>
            <a:endParaRPr/>
          </a:p>
          <a:p>
            <a:pPr indent="-342900" lvl="0" marL="457200" rtl="0" algn="l">
              <a:lnSpc>
                <a:spcPct val="115000"/>
              </a:lnSpc>
              <a:spcBef>
                <a:spcPts val="0"/>
              </a:spcBef>
              <a:spcAft>
                <a:spcPts val="0"/>
              </a:spcAft>
              <a:buSzPts val="1800"/>
              <a:buAutoNum type="arabicPeriod"/>
            </a:pPr>
            <a:r>
              <a:rPr lang="en"/>
              <a:t>About this process </a:t>
            </a:r>
            <a:endParaRPr/>
          </a:p>
          <a:p>
            <a:pPr indent="-342900" lvl="0" marL="457200" rtl="0" algn="l">
              <a:lnSpc>
                <a:spcPct val="115000"/>
              </a:lnSpc>
              <a:spcBef>
                <a:spcPts val="0"/>
              </a:spcBef>
              <a:spcAft>
                <a:spcPts val="0"/>
              </a:spcAft>
              <a:buSzPts val="1800"/>
              <a:buAutoNum type="arabicPeriod"/>
            </a:pPr>
            <a:r>
              <a:rPr lang="en"/>
              <a:t>Implementation steps</a:t>
            </a:r>
            <a:endParaRPr/>
          </a:p>
          <a:p>
            <a:pPr indent="-342900" lvl="0" marL="457200" rtl="0" algn="l">
              <a:lnSpc>
                <a:spcPct val="115000"/>
              </a:lnSpc>
              <a:spcBef>
                <a:spcPts val="0"/>
              </a:spcBef>
              <a:spcAft>
                <a:spcPts val="0"/>
              </a:spcAft>
              <a:buSzPts val="1800"/>
              <a:buAutoNum type="arabicPeriod"/>
            </a:pPr>
            <a:r>
              <a:rPr lang="en"/>
              <a:t>DOMI’s Parking Analysis Findings</a:t>
            </a:r>
            <a:endParaRPr/>
          </a:p>
          <a:p>
            <a:pPr indent="-342900" lvl="0" marL="457200" rtl="0" algn="l">
              <a:lnSpc>
                <a:spcPct val="115000"/>
              </a:lnSpc>
              <a:spcBef>
                <a:spcPts val="0"/>
              </a:spcBef>
              <a:spcAft>
                <a:spcPts val="0"/>
              </a:spcAft>
              <a:buSzPts val="1800"/>
              <a:buAutoNum type="arabicPeriod"/>
            </a:pPr>
            <a:r>
              <a:rPr lang="en"/>
              <a:t>Next steps</a:t>
            </a:r>
            <a:endParaRPr/>
          </a:p>
          <a:p>
            <a:pPr indent="-342900" lvl="0" marL="457200" rtl="0" algn="l">
              <a:lnSpc>
                <a:spcPct val="115000"/>
              </a:lnSpc>
              <a:spcBef>
                <a:spcPts val="0"/>
              </a:spcBef>
              <a:spcAft>
                <a:spcPts val="0"/>
              </a:spcAft>
              <a:buSzPts val="1800"/>
              <a:buAutoNum type="arabicPeriod"/>
            </a:pPr>
            <a:r>
              <a:rPr lang="en"/>
              <a:t>Q&amp;A</a:t>
            </a:r>
            <a:endParaRPr/>
          </a:p>
        </p:txBody>
      </p:sp>
      <p:pic>
        <p:nvPicPr>
          <p:cNvPr descr="LU Logo.JPG" id="142" name="Google Shape;142;p2"/>
          <p:cNvPicPr preferRelativeResize="0"/>
          <p:nvPr/>
        </p:nvPicPr>
        <p:blipFill rotWithShape="1">
          <a:blip r:embed="rId3">
            <a:alphaModFix/>
          </a:blip>
          <a:srcRect b="0" l="0" r="0" t="0"/>
          <a:stretch/>
        </p:blipFill>
        <p:spPr>
          <a:xfrm>
            <a:off x="395025" y="863975"/>
            <a:ext cx="846857" cy="635400"/>
          </a:xfrm>
          <a:prstGeom prst="rect">
            <a:avLst/>
          </a:prstGeom>
          <a:noFill/>
          <a:ln>
            <a:noFill/>
          </a:ln>
        </p:spPr>
      </p:pic>
      <p:pic>
        <p:nvPicPr>
          <p:cNvPr id="143" name="Google Shape;143;p2"/>
          <p:cNvPicPr preferRelativeResize="0"/>
          <p:nvPr/>
        </p:nvPicPr>
        <p:blipFill rotWithShape="1">
          <a:blip r:embed="rId4">
            <a:alphaModFix/>
          </a:blip>
          <a:srcRect b="0" l="0" r="0" t="0"/>
          <a:stretch/>
        </p:blipFill>
        <p:spPr>
          <a:xfrm>
            <a:off x="172150" y="1727199"/>
            <a:ext cx="1966300" cy="503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6"/>
          <p:cNvSpPr txBox="1"/>
          <p:nvPr>
            <p:ph type="title"/>
          </p:nvPr>
        </p:nvSpPr>
        <p:spPr>
          <a:xfrm>
            <a:off x="2400250" y="575950"/>
            <a:ext cx="6321600" cy="92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sz="2600"/>
              <a:t>Implementation Process</a:t>
            </a:r>
            <a:endParaRPr sz="2500"/>
          </a:p>
        </p:txBody>
      </p:sp>
      <p:sp>
        <p:nvSpPr>
          <p:cNvPr id="284" name="Google Shape;284;p16"/>
          <p:cNvSpPr txBox="1"/>
          <p:nvPr>
            <p:ph idx="1" type="body"/>
          </p:nvPr>
        </p:nvSpPr>
        <p:spPr>
          <a:xfrm>
            <a:off x="2400262" y="1215251"/>
            <a:ext cx="6321600" cy="3002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Convened working group with LU, LC, DOMI, PPA, Dist 7  Implementation Plan</a:t>
            </a:r>
            <a:endParaRPr/>
          </a:p>
          <a:p>
            <a:pPr indent="-342900" lvl="0" marL="457200" rtl="0" algn="l">
              <a:lnSpc>
                <a:spcPct val="115000"/>
              </a:lnSpc>
              <a:spcBef>
                <a:spcPts val="0"/>
              </a:spcBef>
              <a:spcAft>
                <a:spcPts val="0"/>
              </a:spcAft>
              <a:buSzPts val="1800"/>
              <a:buChar char="●"/>
            </a:pPr>
            <a:r>
              <a:rPr lang="en"/>
              <a:t>Establish Fund criteria</a:t>
            </a:r>
            <a:endParaRPr/>
          </a:p>
          <a:p>
            <a:pPr indent="-342900" lvl="0" marL="457200" rtl="0" algn="l">
              <a:lnSpc>
                <a:spcPct val="115000"/>
              </a:lnSpc>
              <a:spcBef>
                <a:spcPts val="0"/>
              </a:spcBef>
              <a:spcAft>
                <a:spcPts val="0"/>
              </a:spcAft>
              <a:buSzPts val="1800"/>
              <a:buChar char="●"/>
            </a:pPr>
            <a:r>
              <a:rPr lang="en"/>
              <a:t>Determine Specifics of MED</a:t>
            </a:r>
            <a:endParaRPr/>
          </a:p>
          <a:p>
            <a:pPr indent="-317500" lvl="1" marL="914400" rtl="0" algn="l">
              <a:lnSpc>
                <a:spcPct val="115000"/>
              </a:lnSpc>
              <a:spcBef>
                <a:spcPts val="0"/>
              </a:spcBef>
              <a:spcAft>
                <a:spcPts val="0"/>
              </a:spcAft>
              <a:buSzPts val="1400"/>
              <a:buChar char="○"/>
            </a:pPr>
            <a:r>
              <a:rPr lang="en"/>
              <a:t>Times</a:t>
            </a:r>
            <a:endParaRPr/>
          </a:p>
          <a:p>
            <a:pPr indent="-317500" lvl="1" marL="914400" rtl="0" algn="l">
              <a:lnSpc>
                <a:spcPct val="115000"/>
              </a:lnSpc>
              <a:spcBef>
                <a:spcPts val="0"/>
              </a:spcBef>
              <a:spcAft>
                <a:spcPts val="0"/>
              </a:spcAft>
              <a:buSzPts val="1400"/>
              <a:buChar char="○"/>
            </a:pPr>
            <a:r>
              <a:rPr lang="en"/>
              <a:t>Rates</a:t>
            </a:r>
            <a:endParaRPr/>
          </a:p>
          <a:p>
            <a:pPr indent="-317500" lvl="1" marL="914400" rtl="0" algn="l">
              <a:lnSpc>
                <a:spcPct val="115000"/>
              </a:lnSpc>
              <a:spcBef>
                <a:spcPts val="0"/>
              </a:spcBef>
              <a:spcAft>
                <a:spcPts val="0"/>
              </a:spcAft>
              <a:buSzPts val="1400"/>
              <a:buChar char="○"/>
            </a:pPr>
            <a:r>
              <a:rPr lang="en"/>
              <a:t>Locations</a:t>
            </a:r>
            <a:endParaRPr/>
          </a:p>
          <a:p>
            <a:pPr indent="-342900" lvl="0" marL="457200" rtl="0" algn="l">
              <a:lnSpc>
                <a:spcPct val="115000"/>
              </a:lnSpc>
              <a:spcBef>
                <a:spcPts val="0"/>
              </a:spcBef>
              <a:spcAft>
                <a:spcPts val="0"/>
              </a:spcAft>
              <a:buSzPts val="1800"/>
              <a:buChar char="●"/>
            </a:pPr>
            <a:r>
              <a:rPr lang="en"/>
              <a:t>Complete Parking analysis</a:t>
            </a:r>
            <a:endParaRPr/>
          </a:p>
          <a:p>
            <a:pPr indent="-342900" lvl="0" marL="457200" rtl="0" algn="l">
              <a:lnSpc>
                <a:spcPct val="115000"/>
              </a:lnSpc>
              <a:spcBef>
                <a:spcPts val="0"/>
              </a:spcBef>
              <a:spcAft>
                <a:spcPts val="0"/>
              </a:spcAft>
              <a:buSzPts val="1800"/>
              <a:buChar char="●"/>
            </a:pPr>
            <a:r>
              <a:rPr lang="en"/>
              <a:t>Investigate Enforcement Options with Parking Authority</a:t>
            </a:r>
            <a:endParaRPr/>
          </a:p>
          <a:p>
            <a:pPr indent="0" lvl="0" marL="0" rtl="0" algn="l">
              <a:lnSpc>
                <a:spcPct val="115000"/>
              </a:lnSpc>
              <a:spcBef>
                <a:spcPts val="1600"/>
              </a:spcBef>
              <a:spcAft>
                <a:spcPts val="1600"/>
              </a:spcAft>
              <a:buSzPts val="1800"/>
              <a:buNone/>
            </a:pPr>
            <a:r>
              <a:t/>
            </a:r>
            <a:endParaRPr i="1"/>
          </a:p>
        </p:txBody>
      </p:sp>
      <p:pic>
        <p:nvPicPr>
          <p:cNvPr descr="LU Logo.JPG" id="285" name="Google Shape;285;p16"/>
          <p:cNvPicPr preferRelativeResize="0"/>
          <p:nvPr/>
        </p:nvPicPr>
        <p:blipFill rotWithShape="1">
          <a:blip r:embed="rId3">
            <a:alphaModFix/>
          </a:blip>
          <a:srcRect b="0" l="0" r="0" t="0"/>
          <a:stretch/>
        </p:blipFill>
        <p:spPr>
          <a:xfrm>
            <a:off x="395024" y="494176"/>
            <a:ext cx="1339726" cy="1005200"/>
          </a:xfrm>
          <a:prstGeom prst="rect">
            <a:avLst/>
          </a:prstGeom>
          <a:noFill/>
          <a:ln>
            <a:noFill/>
          </a:ln>
        </p:spPr>
      </p:pic>
      <p:pic>
        <p:nvPicPr>
          <p:cNvPr id="286" name="Google Shape;286;p16"/>
          <p:cNvPicPr preferRelativeResize="0"/>
          <p:nvPr/>
        </p:nvPicPr>
        <p:blipFill rotWithShape="1">
          <a:blip r:embed="rId4">
            <a:alphaModFix/>
          </a:blip>
          <a:srcRect b="0" l="0" r="0" t="0"/>
          <a:stretch/>
        </p:blipFill>
        <p:spPr>
          <a:xfrm>
            <a:off x="172150" y="1727199"/>
            <a:ext cx="1966300" cy="503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0" name="Shape 290"/>
        <p:cNvGrpSpPr/>
        <p:nvPr/>
      </p:nvGrpSpPr>
      <p:grpSpPr>
        <a:xfrm>
          <a:off x="0" y="0"/>
          <a:ext cx="0" cy="0"/>
          <a:chOff x="0" y="0"/>
          <a:chExt cx="0" cy="0"/>
        </a:xfrm>
      </p:grpSpPr>
      <p:sp>
        <p:nvSpPr>
          <p:cNvPr id="291" name="Google Shape;291;p28"/>
          <p:cNvSpPr txBox="1"/>
          <p:nvPr>
            <p:ph type="title"/>
          </p:nvPr>
        </p:nvSpPr>
        <p:spPr>
          <a:xfrm>
            <a:off x="2400250" y="575950"/>
            <a:ext cx="6321600" cy="92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sz="2600">
                <a:extLst>
                  <a:ext uri="http://customooxmlschemas.google.com/">
                    <go:slidesCustomData xmlns:go="http://customooxmlschemas.google.com/" textRoundtripDataId="1"/>
                  </a:ext>
                </a:extLst>
              </a:rPr>
              <a:t>NEXT STEPS: </a:t>
            </a:r>
            <a:endParaRPr sz="2600">
              <a:extLst>
                <a:ext uri="http://customooxmlschemas.google.com/">
                  <go:slidesCustomData xmlns:go="http://customooxmlschemas.google.com/" textRoundtripDataId="2"/>
                </a:ext>
              </a:extLst>
            </a:endParaRPr>
          </a:p>
          <a:p>
            <a:pPr indent="0" lvl="0" marL="0" rtl="0" algn="l">
              <a:lnSpc>
                <a:spcPct val="100000"/>
              </a:lnSpc>
              <a:spcBef>
                <a:spcPts val="0"/>
              </a:spcBef>
              <a:spcAft>
                <a:spcPts val="0"/>
              </a:spcAft>
              <a:buSzPts val="3000"/>
              <a:buNone/>
            </a:pPr>
            <a:r>
              <a:rPr lang="en" sz="2600">
                <a:extLst>
                  <a:ext uri="http://customooxmlschemas.google.com/">
                    <go:slidesCustomData xmlns:go="http://customooxmlschemas.google.com/" textRoundtripDataId="3"/>
                  </a:ext>
                </a:extLst>
              </a:rPr>
              <a:t>Mobility Enhancement District</a:t>
            </a:r>
            <a:endParaRPr sz="2500"/>
          </a:p>
        </p:txBody>
      </p:sp>
      <p:pic>
        <p:nvPicPr>
          <p:cNvPr descr="LU Logo.JPG" id="292" name="Google Shape;292;p28"/>
          <p:cNvPicPr preferRelativeResize="0"/>
          <p:nvPr/>
        </p:nvPicPr>
        <p:blipFill rotWithShape="1">
          <a:blip r:embed="rId4">
            <a:alphaModFix/>
          </a:blip>
          <a:srcRect b="0" l="0" r="0" t="0"/>
          <a:stretch/>
        </p:blipFill>
        <p:spPr>
          <a:xfrm>
            <a:off x="395024" y="494176"/>
            <a:ext cx="1339726" cy="1005200"/>
          </a:xfrm>
          <a:prstGeom prst="rect">
            <a:avLst/>
          </a:prstGeom>
          <a:noFill/>
          <a:ln>
            <a:noFill/>
          </a:ln>
        </p:spPr>
      </p:pic>
      <p:pic>
        <p:nvPicPr>
          <p:cNvPr id="293" name="Google Shape;293;p28"/>
          <p:cNvPicPr preferRelativeResize="0"/>
          <p:nvPr/>
        </p:nvPicPr>
        <p:blipFill rotWithShape="1">
          <a:blip r:embed="rId5">
            <a:alphaModFix/>
          </a:blip>
          <a:srcRect b="0" l="0" r="0" t="0"/>
          <a:stretch/>
        </p:blipFill>
        <p:spPr>
          <a:xfrm>
            <a:off x="172150" y="1727199"/>
            <a:ext cx="1966300" cy="503100"/>
          </a:xfrm>
          <a:prstGeom prst="rect">
            <a:avLst/>
          </a:prstGeom>
          <a:noFill/>
          <a:ln>
            <a:noFill/>
          </a:ln>
        </p:spPr>
      </p:pic>
      <p:sp>
        <p:nvSpPr>
          <p:cNvPr id="294" name="Google Shape;294;p28"/>
          <p:cNvSpPr txBox="1"/>
          <p:nvPr>
            <p:ph idx="1" type="body"/>
          </p:nvPr>
        </p:nvSpPr>
        <p:spPr>
          <a:xfrm>
            <a:off x="2400250" y="1585650"/>
            <a:ext cx="6321600" cy="3053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Finalize Meter Locations</a:t>
            </a:r>
            <a:endParaRPr/>
          </a:p>
          <a:p>
            <a:pPr indent="-342900" lvl="0" marL="457200" rtl="0" algn="l">
              <a:lnSpc>
                <a:spcPct val="115000"/>
              </a:lnSpc>
              <a:spcBef>
                <a:spcPts val="0"/>
              </a:spcBef>
              <a:spcAft>
                <a:spcPts val="0"/>
              </a:spcAft>
              <a:buSzPts val="1800"/>
              <a:buChar char="●"/>
            </a:pPr>
            <a:r>
              <a:rPr lang="en"/>
              <a:t>Coordinate with Parking Authority on Enforcement</a:t>
            </a:r>
            <a:endParaRPr/>
          </a:p>
          <a:p>
            <a:pPr indent="-342900" lvl="0" marL="457200" rtl="0" algn="l">
              <a:lnSpc>
                <a:spcPct val="115000"/>
              </a:lnSpc>
              <a:spcBef>
                <a:spcPts val="0"/>
              </a:spcBef>
              <a:spcAft>
                <a:spcPts val="0"/>
              </a:spcAft>
              <a:buSzPts val="1800"/>
              <a:buChar char="●"/>
            </a:pPr>
            <a:r>
              <a:rPr lang="en"/>
              <a:t>Install Signage and Meters</a:t>
            </a:r>
            <a:endParaRPr/>
          </a:p>
          <a:p>
            <a:pPr indent="-342900" lvl="0" marL="457200" rtl="0" algn="l">
              <a:lnSpc>
                <a:spcPct val="115000"/>
              </a:lnSpc>
              <a:spcBef>
                <a:spcPts val="0"/>
              </a:spcBef>
              <a:spcAft>
                <a:spcPts val="0"/>
              </a:spcAft>
              <a:buSzPts val="1800"/>
              <a:buChar char="●"/>
            </a:pPr>
            <a:r>
              <a:rPr lang="en"/>
              <a:t>If there are RPP changes - process takes 6-9 months - 2025</a:t>
            </a:r>
            <a:endParaRPr/>
          </a:p>
          <a:p>
            <a:pPr indent="-342900" lvl="0" marL="457200" rtl="0" algn="l">
              <a:lnSpc>
                <a:spcPct val="115000"/>
              </a:lnSpc>
              <a:spcBef>
                <a:spcPts val="0"/>
              </a:spcBef>
              <a:spcAft>
                <a:spcPts val="0"/>
              </a:spcAft>
              <a:buSzPts val="1800"/>
              <a:buChar char="●"/>
            </a:pPr>
            <a:r>
              <a:rPr lang="en"/>
              <a:t>Continue to evaluate and look at other potential options and tools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8" name="Shape 298"/>
        <p:cNvGrpSpPr/>
        <p:nvPr/>
      </p:nvGrpSpPr>
      <p:grpSpPr>
        <a:xfrm>
          <a:off x="0" y="0"/>
          <a:ext cx="0" cy="0"/>
          <a:chOff x="0" y="0"/>
          <a:chExt cx="0" cy="0"/>
        </a:xfrm>
      </p:grpSpPr>
      <p:sp>
        <p:nvSpPr>
          <p:cNvPr id="299" name="Google Shape;299;g2e8b479a57e_1_75"/>
          <p:cNvSpPr/>
          <p:nvPr/>
        </p:nvSpPr>
        <p:spPr>
          <a:xfrm>
            <a:off x="627172" y="-10813"/>
            <a:ext cx="603063" cy="5161085"/>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00" name="Google Shape;300;g2e8b479a57e_1_75"/>
          <p:cNvSpPr/>
          <p:nvPr/>
        </p:nvSpPr>
        <p:spPr>
          <a:xfrm>
            <a:off x="1456033" y="-5996"/>
            <a:ext cx="603063" cy="5143499"/>
          </a:xfrm>
          <a:prstGeom prst="rect">
            <a:avLst/>
          </a:prstGeom>
          <a:solidFill>
            <a:srgbClr val="2F5496"/>
          </a:solidFill>
          <a:ln cap="flat" cmpd="sng" w="12700">
            <a:solidFill>
              <a:srgbClr val="4472C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01" name="Google Shape;301;g2e8b479a57e_1_75"/>
          <p:cNvSpPr/>
          <p:nvPr/>
        </p:nvSpPr>
        <p:spPr>
          <a:xfrm>
            <a:off x="2284897" y="-6961"/>
            <a:ext cx="603063" cy="5151222"/>
          </a:xfrm>
          <a:prstGeom prst="rect">
            <a:avLst/>
          </a:prstGeom>
          <a:solidFill>
            <a:schemeClr val="dk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02" name="Google Shape;302;g2e8b479a57e_1_75"/>
          <p:cNvSpPr txBox="1"/>
          <p:nvPr>
            <p:ph idx="1" type="subTitle"/>
          </p:nvPr>
        </p:nvSpPr>
        <p:spPr>
          <a:xfrm>
            <a:off x="3496735" y="2636177"/>
            <a:ext cx="5216856" cy="358117"/>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chemeClr val="dk1"/>
              </a:buClr>
              <a:buSzPts val="2100"/>
              <a:buNone/>
            </a:pPr>
            <a:r>
              <a:t/>
            </a:r>
            <a:endParaRPr b="1" sz="2100">
              <a:solidFill>
                <a:srgbClr val="2F5496"/>
              </a:solidFill>
              <a:latin typeface="Quattrocento Sans"/>
              <a:ea typeface="Quattrocento Sans"/>
              <a:cs typeface="Quattrocento Sans"/>
              <a:sym typeface="Quattrocento Sans"/>
            </a:endParaRPr>
          </a:p>
          <a:p>
            <a:pPr indent="0" lvl="0" marL="0" rtl="0" algn="ctr">
              <a:lnSpc>
                <a:spcPct val="90000"/>
              </a:lnSpc>
              <a:spcBef>
                <a:spcPts val="800"/>
              </a:spcBef>
              <a:spcAft>
                <a:spcPts val="0"/>
              </a:spcAft>
              <a:buClr>
                <a:schemeClr val="dk1"/>
              </a:buClr>
              <a:buSzPts val="2100"/>
              <a:buNone/>
            </a:pPr>
            <a:r>
              <a:t/>
            </a:r>
            <a:endParaRPr b="1" sz="2100">
              <a:solidFill>
                <a:srgbClr val="2F5496"/>
              </a:solidFill>
              <a:latin typeface="Quattrocento Sans"/>
              <a:ea typeface="Quattrocento Sans"/>
              <a:cs typeface="Quattrocento Sans"/>
              <a:sym typeface="Quattrocento Sans"/>
            </a:endParaRPr>
          </a:p>
          <a:p>
            <a:pPr indent="0" lvl="0" marL="0" rtl="0" algn="ctr">
              <a:lnSpc>
                <a:spcPct val="90000"/>
              </a:lnSpc>
              <a:spcBef>
                <a:spcPts val="800"/>
              </a:spcBef>
              <a:spcAft>
                <a:spcPts val="0"/>
              </a:spcAft>
              <a:buClr>
                <a:schemeClr val="dk1"/>
              </a:buClr>
              <a:buSzPts val="2100"/>
              <a:buNone/>
            </a:pPr>
            <a:r>
              <a:t/>
            </a:r>
            <a:endParaRPr b="1" sz="2100">
              <a:solidFill>
                <a:srgbClr val="2F5496"/>
              </a:solidFill>
              <a:latin typeface="Quattrocento Sans"/>
              <a:ea typeface="Quattrocento Sans"/>
              <a:cs typeface="Quattrocento Sans"/>
              <a:sym typeface="Quattrocento Sans"/>
            </a:endParaRPr>
          </a:p>
          <a:p>
            <a:pPr indent="0" lvl="0" marL="0" rtl="0" algn="ctr">
              <a:lnSpc>
                <a:spcPct val="90000"/>
              </a:lnSpc>
              <a:spcBef>
                <a:spcPts val="800"/>
              </a:spcBef>
              <a:spcAft>
                <a:spcPts val="0"/>
              </a:spcAft>
              <a:buClr>
                <a:schemeClr val="dk1"/>
              </a:buClr>
              <a:buSzPts val="2100"/>
              <a:buNone/>
            </a:pPr>
            <a:r>
              <a:t/>
            </a:r>
            <a:endParaRPr b="1" sz="2100">
              <a:solidFill>
                <a:srgbClr val="2F5496"/>
              </a:solidFill>
              <a:latin typeface="Quattrocento Sans"/>
              <a:ea typeface="Quattrocento Sans"/>
              <a:cs typeface="Quattrocento Sans"/>
              <a:sym typeface="Quattrocento Sans"/>
            </a:endParaRPr>
          </a:p>
        </p:txBody>
      </p:sp>
      <p:pic>
        <p:nvPicPr>
          <p:cNvPr id="303" name="Google Shape;303;g2e8b479a57e_1_75"/>
          <p:cNvPicPr preferRelativeResize="0"/>
          <p:nvPr/>
        </p:nvPicPr>
        <p:blipFill rotWithShape="1">
          <a:blip r:embed="rId3">
            <a:alphaModFix/>
          </a:blip>
          <a:srcRect b="0" l="0" r="0" t="0"/>
          <a:stretch/>
        </p:blipFill>
        <p:spPr>
          <a:xfrm>
            <a:off x="132660" y="1017454"/>
            <a:ext cx="3245757" cy="3245757"/>
          </a:xfrm>
          <a:prstGeom prst="rect">
            <a:avLst/>
          </a:prstGeom>
          <a:noFill/>
          <a:ln>
            <a:noFill/>
          </a:ln>
        </p:spPr>
      </p:pic>
      <p:sp>
        <p:nvSpPr>
          <p:cNvPr id="304" name="Google Shape;304;g2e8b479a57e_1_75"/>
          <p:cNvSpPr txBox="1"/>
          <p:nvPr/>
        </p:nvSpPr>
        <p:spPr>
          <a:xfrm>
            <a:off x="3390887" y="1758043"/>
            <a:ext cx="5233202" cy="106182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3200" u="none" cap="none" strike="noStrike">
                <a:solidFill>
                  <a:srgbClr val="2F5496"/>
                </a:solidFill>
                <a:latin typeface="Quattrocento Sans"/>
                <a:ea typeface="Quattrocento Sans"/>
                <a:cs typeface="Quattrocento Sans"/>
                <a:sym typeface="Quattrocento Sans"/>
              </a:rPr>
              <a:t>DOMI Evaluation of MED Recommendations</a:t>
            </a:r>
            <a:endParaRPr sz="1400">
              <a:solidFill>
                <a:srgbClr val="2F5496"/>
              </a:solidFill>
              <a:latin typeface="Calibri"/>
              <a:ea typeface="Calibri"/>
              <a:cs typeface="Calibri"/>
              <a:sym typeface="Calibri"/>
            </a:endParaRPr>
          </a:p>
        </p:txBody>
      </p:sp>
      <p:sp>
        <p:nvSpPr>
          <p:cNvPr id="305" name="Google Shape;305;g2e8b479a57e_1_75"/>
          <p:cNvSpPr txBox="1"/>
          <p:nvPr/>
        </p:nvSpPr>
        <p:spPr>
          <a:xfrm>
            <a:off x="3489385" y="2811680"/>
            <a:ext cx="4437788" cy="43858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June 27, 2024</a:t>
            </a:r>
            <a:endParaRPr sz="11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g2e8b479a57e_1_86"/>
          <p:cNvSpPr/>
          <p:nvPr/>
        </p:nvSpPr>
        <p:spPr>
          <a:xfrm>
            <a:off x="1520" y="-11651"/>
            <a:ext cx="183360" cy="5237545"/>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12" name="Google Shape;312;g2e8b479a57e_1_86"/>
          <p:cNvSpPr/>
          <p:nvPr/>
        </p:nvSpPr>
        <p:spPr>
          <a:xfrm>
            <a:off x="515044" y="-3367"/>
            <a:ext cx="187585" cy="5229263"/>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13" name="Google Shape;313;g2e8b479a57e_1_86"/>
          <p:cNvSpPr/>
          <p:nvPr/>
        </p:nvSpPr>
        <p:spPr>
          <a:xfrm>
            <a:off x="259650" y="-3366"/>
            <a:ext cx="183525" cy="5229262"/>
          </a:xfrm>
          <a:prstGeom prst="rect">
            <a:avLst/>
          </a:prstGeom>
          <a:solidFill>
            <a:srgbClr val="2F549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14" name="Google Shape;314;g2e8b479a57e_1_86"/>
          <p:cNvSpPr txBox="1"/>
          <p:nvPr>
            <p:ph type="title"/>
          </p:nvPr>
        </p:nvSpPr>
        <p:spPr>
          <a:xfrm>
            <a:off x="645968"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n"/>
              <a:t>Principles of</a:t>
            </a:r>
            <a:r>
              <a:rPr b="1" lang="en">
                <a:latin typeface="Calibri"/>
                <a:ea typeface="Calibri"/>
                <a:cs typeface="Calibri"/>
                <a:sym typeface="Calibri"/>
              </a:rPr>
              <a:t> Curbside Management </a:t>
            </a:r>
            <a:r>
              <a:rPr lang="en" sz="800">
                <a:latin typeface="Calibri"/>
                <a:ea typeface="Calibri"/>
                <a:cs typeface="Calibri"/>
                <a:sym typeface="Calibri"/>
              </a:rPr>
              <a:t>.  </a:t>
            </a:r>
            <a:endParaRPr b="1"/>
          </a:p>
        </p:txBody>
      </p:sp>
      <p:sp>
        <p:nvSpPr>
          <p:cNvPr id="315" name="Google Shape;315;g2e8b479a57e_1_86"/>
          <p:cNvSpPr txBox="1"/>
          <p:nvPr>
            <p:ph idx="1" type="body"/>
          </p:nvPr>
        </p:nvSpPr>
        <p:spPr>
          <a:xfrm>
            <a:off x="701675" y="988219"/>
            <a:ext cx="7924800" cy="3263504"/>
          </a:xfrm>
          <a:prstGeom prst="rect">
            <a:avLst/>
          </a:prstGeom>
          <a:noFill/>
          <a:ln>
            <a:noFill/>
          </a:ln>
        </p:spPr>
        <p:txBody>
          <a:bodyPr anchorCtr="0" anchor="t" bIns="34275" lIns="68575" spcFirstLastPara="1" rIns="68575" wrap="square" tIns="34275">
            <a:normAutofit/>
          </a:bodyPr>
          <a:lstStyle/>
          <a:p>
            <a:pPr indent="-336550" lvl="0" marL="342900" rtl="0" algn="l">
              <a:lnSpc>
                <a:spcPct val="90000"/>
              </a:lnSpc>
              <a:spcBef>
                <a:spcPts val="0"/>
              </a:spcBef>
              <a:spcAft>
                <a:spcPts val="0"/>
              </a:spcAft>
              <a:buClr>
                <a:schemeClr val="dk1"/>
              </a:buClr>
              <a:buSzPts val="2100"/>
              <a:buChar char="•"/>
            </a:pPr>
            <a:r>
              <a:rPr lang="en">
                <a:latin typeface="Calibri"/>
                <a:ea typeface="Calibri"/>
                <a:cs typeface="Calibri"/>
                <a:sym typeface="Calibri"/>
              </a:rPr>
              <a:t>There is a limit to the amount of available curb space and many competing needs &amp; demands. Setti</a:t>
            </a:r>
            <a:r>
              <a:rPr lang="en" sz="2200">
                <a:latin typeface="Calibri"/>
                <a:ea typeface="Calibri"/>
                <a:cs typeface="Calibri"/>
                <a:sym typeface="Calibri"/>
              </a:rPr>
              <a:t>ng curbside regulations allow us to balance needs between users. </a:t>
            </a:r>
            <a:endParaRPr/>
          </a:p>
          <a:p>
            <a:pPr indent="-342900" lvl="0" marL="342900" rtl="0" algn="l">
              <a:lnSpc>
                <a:spcPct val="90000"/>
              </a:lnSpc>
              <a:spcBef>
                <a:spcPts val="800"/>
              </a:spcBef>
              <a:spcAft>
                <a:spcPts val="0"/>
              </a:spcAft>
              <a:buClr>
                <a:schemeClr val="dk1"/>
              </a:buClr>
              <a:buSzPts val="2200"/>
              <a:buChar char="•"/>
            </a:pPr>
            <a:r>
              <a:rPr lang="en" sz="2200"/>
              <a:t>Paid o</a:t>
            </a:r>
            <a:r>
              <a:rPr lang="en" sz="2200">
                <a:latin typeface="Calibri"/>
                <a:ea typeface="Calibri"/>
                <a:cs typeface="Calibri"/>
                <a:sym typeface="Calibri"/>
              </a:rPr>
              <a:t>n-street public parking is an expected and essential piece of vibrant commercial districts</a:t>
            </a:r>
            <a:r>
              <a:rPr lang="en" sz="2200"/>
              <a:t>.</a:t>
            </a:r>
            <a:endParaRPr/>
          </a:p>
          <a:p>
            <a:pPr indent="-342900" lvl="0" marL="342900" rtl="0" algn="l">
              <a:lnSpc>
                <a:spcPct val="90000"/>
              </a:lnSpc>
              <a:spcBef>
                <a:spcPts val="800"/>
              </a:spcBef>
              <a:spcAft>
                <a:spcPts val="0"/>
              </a:spcAft>
              <a:buClr>
                <a:schemeClr val="dk1"/>
              </a:buClr>
              <a:buSzPts val="2200"/>
              <a:buChar char="•"/>
            </a:pPr>
            <a:r>
              <a:rPr lang="en" sz="2200">
                <a:latin typeface="Calibri"/>
                <a:ea typeface="Calibri"/>
                <a:cs typeface="Calibri"/>
                <a:sym typeface="Calibri"/>
              </a:rPr>
              <a:t>Pricing of this limited and valuable curb space ensures turnover in areas with high demand</a:t>
            </a:r>
            <a:r>
              <a:rPr lang="en" sz="2200"/>
              <a:t>.</a:t>
            </a:r>
            <a:endParaRPr>
              <a:latin typeface="Calibri"/>
              <a:ea typeface="Calibri"/>
              <a:cs typeface="Calibri"/>
              <a:sym typeface="Calibri"/>
            </a:endParaRPr>
          </a:p>
        </p:txBody>
      </p:sp>
      <p:pic>
        <p:nvPicPr>
          <p:cNvPr descr="Curbside Management Toolkit | The Oakland Plan | Engage Pittsburgh" id="316" name="Google Shape;316;g2e8b479a57e_1_86"/>
          <p:cNvPicPr preferRelativeResize="0"/>
          <p:nvPr/>
        </p:nvPicPr>
        <p:blipFill rotWithShape="1">
          <a:blip r:embed="rId3">
            <a:alphaModFix/>
          </a:blip>
          <a:srcRect b="0" l="0" r="0" t="32383"/>
          <a:stretch/>
        </p:blipFill>
        <p:spPr>
          <a:xfrm>
            <a:off x="2497875" y="3647225"/>
            <a:ext cx="4444126" cy="1400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g2e8b479a57e_1_96"/>
          <p:cNvSpPr/>
          <p:nvPr/>
        </p:nvSpPr>
        <p:spPr>
          <a:xfrm>
            <a:off x="1520" y="-11651"/>
            <a:ext cx="183360" cy="5237545"/>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22" name="Google Shape;322;g2e8b479a57e_1_96"/>
          <p:cNvSpPr/>
          <p:nvPr/>
        </p:nvSpPr>
        <p:spPr>
          <a:xfrm>
            <a:off x="515044" y="-3367"/>
            <a:ext cx="187585" cy="5229263"/>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23" name="Google Shape;323;g2e8b479a57e_1_96"/>
          <p:cNvSpPr/>
          <p:nvPr/>
        </p:nvSpPr>
        <p:spPr>
          <a:xfrm>
            <a:off x="259650" y="-3366"/>
            <a:ext cx="183525" cy="5229262"/>
          </a:xfrm>
          <a:prstGeom prst="rect">
            <a:avLst/>
          </a:prstGeom>
          <a:solidFill>
            <a:srgbClr val="2F549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24" name="Google Shape;324;g2e8b479a57e_1_96"/>
          <p:cNvSpPr txBox="1"/>
          <p:nvPr>
            <p:ph type="title"/>
          </p:nvPr>
        </p:nvSpPr>
        <p:spPr>
          <a:xfrm>
            <a:off x="645968"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n"/>
              <a:t>Curbside Responsibilities</a:t>
            </a:r>
            <a:endParaRPr b="1"/>
          </a:p>
        </p:txBody>
      </p:sp>
      <p:sp>
        <p:nvSpPr>
          <p:cNvPr id="325" name="Google Shape;325;g2e8b479a57e_1_96"/>
          <p:cNvSpPr txBox="1"/>
          <p:nvPr>
            <p:ph idx="1" type="body"/>
          </p:nvPr>
        </p:nvSpPr>
        <p:spPr>
          <a:xfrm>
            <a:off x="692150" y="1369219"/>
            <a:ext cx="7886700" cy="3263504"/>
          </a:xfrm>
          <a:prstGeom prst="rect">
            <a:avLst/>
          </a:prstGeom>
          <a:noFill/>
          <a:ln>
            <a:noFill/>
          </a:ln>
        </p:spPr>
        <p:txBody>
          <a:bodyPr anchorCtr="0" anchor="t" bIns="34275" lIns="68575" spcFirstLastPara="1" rIns="68575" wrap="square" tIns="34275">
            <a:normAutofit/>
          </a:bodyPr>
          <a:lstStyle/>
          <a:p>
            <a:pPr indent="-342900" lvl="0" marL="342900" rtl="0" algn="l">
              <a:lnSpc>
                <a:spcPct val="100000"/>
              </a:lnSpc>
              <a:spcBef>
                <a:spcPts val="0"/>
              </a:spcBef>
              <a:spcAft>
                <a:spcPts val="0"/>
              </a:spcAft>
              <a:buClr>
                <a:schemeClr val="dk1"/>
              </a:buClr>
              <a:buSzPts val="2200"/>
              <a:buChar char="•"/>
            </a:pPr>
            <a:r>
              <a:rPr lang="en" sz="2200">
                <a:latin typeface="Calibri"/>
                <a:ea typeface="Calibri"/>
                <a:cs typeface="Calibri"/>
                <a:sym typeface="Calibri"/>
              </a:rPr>
              <a:t>Responsibility for on-street parking is a joint effort between PPA and DOMI. </a:t>
            </a:r>
            <a:endParaRPr>
              <a:latin typeface="Calibri"/>
              <a:ea typeface="Calibri"/>
              <a:cs typeface="Calibri"/>
              <a:sym typeface="Calibri"/>
            </a:endParaRPr>
          </a:p>
          <a:p>
            <a:pPr indent="-171450" lvl="1" marL="685800" rtl="0" algn="l">
              <a:lnSpc>
                <a:spcPct val="100000"/>
              </a:lnSpc>
              <a:spcBef>
                <a:spcPts val="400"/>
              </a:spcBef>
              <a:spcAft>
                <a:spcPts val="0"/>
              </a:spcAft>
              <a:buClr>
                <a:schemeClr val="dk1"/>
              </a:buClr>
              <a:buSzPts val="1900"/>
              <a:buFont typeface="Courier New"/>
              <a:buChar char="o"/>
            </a:pPr>
            <a:r>
              <a:rPr lang="en" sz="1900">
                <a:latin typeface="Calibri"/>
                <a:ea typeface="Calibri"/>
                <a:cs typeface="Calibri"/>
                <a:sym typeface="Calibri"/>
              </a:rPr>
              <a:t>DOMI designates the curb (for example: free parking, paid parking, loading, etc.)</a:t>
            </a:r>
            <a:endParaRPr>
              <a:latin typeface="Calibri"/>
              <a:ea typeface="Calibri"/>
              <a:cs typeface="Calibri"/>
              <a:sym typeface="Calibri"/>
            </a:endParaRPr>
          </a:p>
          <a:p>
            <a:pPr indent="-171450" lvl="1" marL="685800" rtl="0" algn="l">
              <a:lnSpc>
                <a:spcPct val="90000"/>
              </a:lnSpc>
              <a:spcBef>
                <a:spcPts val="400"/>
              </a:spcBef>
              <a:spcAft>
                <a:spcPts val="0"/>
              </a:spcAft>
              <a:buClr>
                <a:schemeClr val="dk1"/>
              </a:buClr>
              <a:buSzPts val="1900"/>
              <a:buFont typeface="Courier New"/>
              <a:buChar char="o"/>
            </a:pPr>
            <a:r>
              <a:rPr lang="en" sz="1900">
                <a:latin typeface="Calibri"/>
                <a:ea typeface="Calibri"/>
                <a:cs typeface="Calibri"/>
                <a:sym typeface="Calibri"/>
              </a:rPr>
              <a:t>PPA is the enforcer of the curb regulation DOMI sets.  </a:t>
            </a:r>
            <a:endParaRPr/>
          </a:p>
          <a:p>
            <a:pPr indent="-342900" lvl="0" marL="342900" rtl="0" algn="l">
              <a:lnSpc>
                <a:spcPct val="90000"/>
              </a:lnSpc>
              <a:spcBef>
                <a:spcPts val="800"/>
              </a:spcBef>
              <a:spcAft>
                <a:spcPts val="0"/>
              </a:spcAft>
              <a:buClr>
                <a:schemeClr val="dk1"/>
              </a:buClr>
              <a:buSzPts val="2200"/>
              <a:buChar char="•"/>
            </a:pPr>
            <a:r>
              <a:rPr lang="en" sz="2200">
                <a:latin typeface="Calibri"/>
                <a:ea typeface="Calibri"/>
                <a:cs typeface="Calibri"/>
                <a:sym typeface="Calibri"/>
              </a:rPr>
              <a:t>If Council legislates an area to be dynamic hours, DOMI and PPA can jointly advise on extended hours for meters to be enforced. </a:t>
            </a:r>
            <a:endParaRPr/>
          </a:p>
          <a:p>
            <a:pPr indent="-342900" lvl="0" marL="342900" rtl="0" algn="l">
              <a:lnSpc>
                <a:spcPct val="90000"/>
              </a:lnSpc>
              <a:spcBef>
                <a:spcPts val="800"/>
              </a:spcBef>
              <a:spcAft>
                <a:spcPts val="0"/>
              </a:spcAft>
              <a:buClr>
                <a:schemeClr val="dk1"/>
              </a:buClr>
              <a:buSzPts val="2200"/>
              <a:buChar char="•"/>
            </a:pPr>
            <a:r>
              <a:rPr lang="en" sz="2200">
                <a:latin typeface="Calibri"/>
                <a:ea typeface="Calibri"/>
                <a:cs typeface="Calibri"/>
                <a:sym typeface="Calibri"/>
              </a:rPr>
              <a:t>While DOMI and PPA recommend pricing, dynamic pricing of meters is approved by the Department of Finance.</a:t>
            </a:r>
            <a:endParaRPr/>
          </a:p>
          <a:p>
            <a:pPr indent="0" lvl="0" marL="0" rtl="0" algn="l">
              <a:lnSpc>
                <a:spcPct val="90000"/>
              </a:lnSpc>
              <a:spcBef>
                <a:spcPts val="800"/>
              </a:spcBef>
              <a:spcAft>
                <a:spcPts val="0"/>
              </a:spcAft>
              <a:buClr>
                <a:schemeClr val="dk1"/>
              </a:buClr>
              <a:buSzPts val="2200"/>
              <a:buNone/>
            </a:pPr>
            <a:r>
              <a:t/>
            </a:r>
            <a:endParaRPr sz="2200">
              <a:latin typeface="Calibri"/>
              <a:ea typeface="Calibri"/>
              <a:cs typeface="Calibri"/>
              <a:sym typeface="Calibri"/>
            </a:endParaRPr>
          </a:p>
          <a:p>
            <a:pPr indent="-38100" lvl="0" marL="177800" rtl="0" algn="l">
              <a:lnSpc>
                <a:spcPct val="90000"/>
              </a:lnSpc>
              <a:spcBef>
                <a:spcPts val="800"/>
              </a:spcBef>
              <a:spcAft>
                <a:spcPts val="0"/>
              </a:spcAft>
              <a:buClr>
                <a:schemeClr val="dk1"/>
              </a:buClr>
              <a:buSzPts val="2100"/>
              <a:buNone/>
            </a:pPr>
            <a:r>
              <a:t/>
            </a:r>
            <a:endParaRPr>
              <a:latin typeface="Quattrocento Sans"/>
              <a:ea typeface="Quattrocento Sans"/>
              <a:cs typeface="Quattrocento Sans"/>
              <a:sym typeface="Quattrocento Sans"/>
            </a:endParaRPr>
          </a:p>
          <a:p>
            <a:pPr indent="-38100" lvl="0" marL="177800" rtl="0" algn="l">
              <a:lnSpc>
                <a:spcPct val="90000"/>
              </a:lnSpc>
              <a:spcBef>
                <a:spcPts val="800"/>
              </a:spcBef>
              <a:spcAft>
                <a:spcPts val="0"/>
              </a:spcAft>
              <a:buClr>
                <a:schemeClr val="dk1"/>
              </a:buClr>
              <a:buSzPts val="2100"/>
              <a:buNone/>
            </a:pPr>
            <a:r>
              <a:t/>
            </a:r>
            <a:endParaRPr>
              <a:latin typeface="Quattrocento Sans"/>
              <a:ea typeface="Quattrocento Sans"/>
              <a:cs typeface="Quattrocento Sans"/>
              <a:sym typeface="Quattrocento Sans"/>
            </a:endParaRPr>
          </a:p>
          <a:p>
            <a:pPr indent="0" lvl="0" marL="0" rtl="0" algn="l">
              <a:lnSpc>
                <a:spcPct val="90000"/>
              </a:lnSpc>
              <a:spcBef>
                <a:spcPts val="800"/>
              </a:spcBef>
              <a:spcAft>
                <a:spcPts val="0"/>
              </a:spcAft>
              <a:buClr>
                <a:schemeClr val="dk1"/>
              </a:buClr>
              <a:buSzPts val="2100"/>
              <a:buNone/>
            </a:pPr>
            <a:r>
              <a:t/>
            </a:r>
            <a:endParaRPr>
              <a:latin typeface="Quattrocento Sans"/>
              <a:ea typeface="Quattrocento Sans"/>
              <a:cs typeface="Quattrocento Sans"/>
              <a:sym typeface="Quattrocento Sans"/>
            </a:endParaRPr>
          </a:p>
          <a:p>
            <a:pPr indent="0" lvl="0" marL="0" rtl="0" algn="l">
              <a:lnSpc>
                <a:spcPct val="90000"/>
              </a:lnSpc>
              <a:spcBef>
                <a:spcPts val="800"/>
              </a:spcBef>
              <a:spcAft>
                <a:spcPts val="0"/>
              </a:spcAft>
              <a:buClr>
                <a:schemeClr val="dk1"/>
              </a:buClr>
              <a:buSzPts val="2100"/>
              <a:buNone/>
            </a:pPr>
            <a:r>
              <a:t/>
            </a:r>
            <a:endParaRPr>
              <a:latin typeface="Quattrocento Sans"/>
              <a:ea typeface="Quattrocento Sans"/>
              <a:cs typeface="Quattrocento Sans"/>
              <a:sym typeface="Quattrocento Sans"/>
            </a:endParaRPr>
          </a:p>
          <a:p>
            <a:pPr indent="-38100" lvl="0" marL="177800" rtl="0" algn="l">
              <a:lnSpc>
                <a:spcPct val="90000"/>
              </a:lnSpc>
              <a:spcBef>
                <a:spcPts val="800"/>
              </a:spcBef>
              <a:spcAft>
                <a:spcPts val="0"/>
              </a:spcAft>
              <a:buClr>
                <a:schemeClr val="dk1"/>
              </a:buClr>
              <a:buSzPts val="2100"/>
              <a:buNone/>
            </a:pPr>
            <a:r>
              <a:t/>
            </a:r>
            <a:endParaRPr>
              <a:latin typeface="Calibri"/>
              <a:ea typeface="Calibri"/>
              <a:cs typeface="Calibri"/>
              <a:sym typeface="Calibri"/>
            </a:endParaRPr>
          </a:p>
          <a:p>
            <a:pPr indent="-38100" lvl="0" marL="177800" rtl="0" algn="l">
              <a:lnSpc>
                <a:spcPct val="90000"/>
              </a:lnSpc>
              <a:spcBef>
                <a:spcPts val="800"/>
              </a:spcBef>
              <a:spcAft>
                <a:spcPts val="0"/>
              </a:spcAft>
              <a:buClr>
                <a:schemeClr val="dk1"/>
              </a:buClr>
              <a:buSzPts val="2100"/>
              <a:buNone/>
            </a:pPr>
            <a:r>
              <a:t/>
            </a: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g2e8b479a57e_1_104"/>
          <p:cNvSpPr/>
          <p:nvPr/>
        </p:nvSpPr>
        <p:spPr>
          <a:xfrm>
            <a:off x="1520" y="-11651"/>
            <a:ext cx="183360" cy="5237545"/>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32" name="Google Shape;332;g2e8b479a57e_1_104"/>
          <p:cNvSpPr/>
          <p:nvPr/>
        </p:nvSpPr>
        <p:spPr>
          <a:xfrm>
            <a:off x="515044" y="-3367"/>
            <a:ext cx="187585" cy="5229263"/>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33" name="Google Shape;333;g2e8b479a57e_1_104"/>
          <p:cNvSpPr/>
          <p:nvPr/>
        </p:nvSpPr>
        <p:spPr>
          <a:xfrm>
            <a:off x="259650" y="-3366"/>
            <a:ext cx="183525" cy="5229262"/>
          </a:xfrm>
          <a:prstGeom prst="rect">
            <a:avLst/>
          </a:prstGeom>
          <a:solidFill>
            <a:srgbClr val="2F549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34" name="Google Shape;334;g2e8b479a57e_1_104"/>
          <p:cNvSpPr txBox="1"/>
          <p:nvPr>
            <p:ph type="title"/>
          </p:nvPr>
        </p:nvSpPr>
        <p:spPr>
          <a:xfrm>
            <a:off x="645968"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n"/>
              <a:t>MED - What DOMI was asked to Evaluate</a:t>
            </a:r>
            <a:endParaRPr/>
          </a:p>
        </p:txBody>
      </p:sp>
      <p:sp>
        <p:nvSpPr>
          <p:cNvPr id="335" name="Google Shape;335;g2e8b479a57e_1_104"/>
          <p:cNvSpPr txBox="1"/>
          <p:nvPr>
            <p:ph idx="1" type="body"/>
          </p:nvPr>
        </p:nvSpPr>
        <p:spPr>
          <a:xfrm>
            <a:off x="692150" y="1369219"/>
            <a:ext cx="7886700" cy="3263504"/>
          </a:xfrm>
          <a:prstGeom prst="rect">
            <a:avLst/>
          </a:prstGeom>
          <a:noFill/>
          <a:ln>
            <a:noFill/>
          </a:ln>
        </p:spPr>
        <p:txBody>
          <a:bodyPr anchorCtr="0" anchor="t" bIns="34275" lIns="68575" spcFirstLastPara="1" rIns="68575" wrap="square" tIns="34275">
            <a:normAutofit/>
          </a:bodyPr>
          <a:lstStyle/>
          <a:p>
            <a:pPr indent="-203200" lvl="0" marL="342900" rtl="0" algn="l">
              <a:lnSpc>
                <a:spcPct val="100000"/>
              </a:lnSpc>
              <a:spcBef>
                <a:spcPts val="0"/>
              </a:spcBef>
              <a:spcAft>
                <a:spcPts val="0"/>
              </a:spcAft>
              <a:buClr>
                <a:schemeClr val="dk1"/>
              </a:buClr>
              <a:buSzPts val="2200"/>
              <a:buNone/>
            </a:pPr>
            <a:r>
              <a:t/>
            </a:r>
            <a:endParaRPr sz="2200">
              <a:latin typeface="Calibri"/>
              <a:ea typeface="Calibri"/>
              <a:cs typeface="Calibri"/>
              <a:sym typeface="Calibri"/>
            </a:endParaRPr>
          </a:p>
          <a:p>
            <a:pPr indent="-38100" lvl="0" marL="177800" rtl="0" algn="l">
              <a:lnSpc>
                <a:spcPct val="90000"/>
              </a:lnSpc>
              <a:spcBef>
                <a:spcPts val="800"/>
              </a:spcBef>
              <a:spcAft>
                <a:spcPts val="0"/>
              </a:spcAft>
              <a:buClr>
                <a:schemeClr val="dk1"/>
              </a:buClr>
              <a:buSzPts val="2100"/>
              <a:buNone/>
            </a:pPr>
            <a:r>
              <a:t/>
            </a:r>
            <a:endParaRPr>
              <a:latin typeface="Quattrocento Sans"/>
              <a:ea typeface="Quattrocento Sans"/>
              <a:cs typeface="Quattrocento Sans"/>
              <a:sym typeface="Quattrocento Sans"/>
            </a:endParaRPr>
          </a:p>
          <a:p>
            <a:pPr indent="-38100" lvl="0" marL="177800" rtl="0" algn="l">
              <a:lnSpc>
                <a:spcPct val="90000"/>
              </a:lnSpc>
              <a:spcBef>
                <a:spcPts val="800"/>
              </a:spcBef>
              <a:spcAft>
                <a:spcPts val="0"/>
              </a:spcAft>
              <a:buClr>
                <a:schemeClr val="dk1"/>
              </a:buClr>
              <a:buSzPts val="2100"/>
              <a:buNone/>
            </a:pPr>
            <a:r>
              <a:t/>
            </a:r>
            <a:endParaRPr>
              <a:latin typeface="Quattrocento Sans"/>
              <a:ea typeface="Quattrocento Sans"/>
              <a:cs typeface="Quattrocento Sans"/>
              <a:sym typeface="Quattrocento Sans"/>
            </a:endParaRPr>
          </a:p>
          <a:p>
            <a:pPr indent="0" lvl="0" marL="0" rtl="0" algn="l">
              <a:lnSpc>
                <a:spcPct val="90000"/>
              </a:lnSpc>
              <a:spcBef>
                <a:spcPts val="800"/>
              </a:spcBef>
              <a:spcAft>
                <a:spcPts val="0"/>
              </a:spcAft>
              <a:buClr>
                <a:schemeClr val="dk1"/>
              </a:buClr>
              <a:buSzPts val="2100"/>
              <a:buNone/>
            </a:pPr>
            <a:r>
              <a:t/>
            </a:r>
            <a:endParaRPr>
              <a:latin typeface="Quattrocento Sans"/>
              <a:ea typeface="Quattrocento Sans"/>
              <a:cs typeface="Quattrocento Sans"/>
              <a:sym typeface="Quattrocento Sans"/>
            </a:endParaRPr>
          </a:p>
          <a:p>
            <a:pPr indent="0" lvl="0" marL="0" rtl="0" algn="l">
              <a:lnSpc>
                <a:spcPct val="90000"/>
              </a:lnSpc>
              <a:spcBef>
                <a:spcPts val="800"/>
              </a:spcBef>
              <a:spcAft>
                <a:spcPts val="0"/>
              </a:spcAft>
              <a:buClr>
                <a:schemeClr val="dk1"/>
              </a:buClr>
              <a:buSzPts val="2100"/>
              <a:buNone/>
            </a:pPr>
            <a:r>
              <a:t/>
            </a:r>
            <a:endParaRPr>
              <a:latin typeface="Quattrocento Sans"/>
              <a:ea typeface="Quattrocento Sans"/>
              <a:cs typeface="Quattrocento Sans"/>
              <a:sym typeface="Quattrocento Sans"/>
            </a:endParaRPr>
          </a:p>
          <a:p>
            <a:pPr indent="-38100" lvl="0" marL="177800" rtl="0" algn="l">
              <a:lnSpc>
                <a:spcPct val="90000"/>
              </a:lnSpc>
              <a:spcBef>
                <a:spcPts val="800"/>
              </a:spcBef>
              <a:spcAft>
                <a:spcPts val="0"/>
              </a:spcAft>
              <a:buClr>
                <a:schemeClr val="dk1"/>
              </a:buClr>
              <a:buSzPts val="2100"/>
              <a:buNone/>
            </a:pPr>
            <a:r>
              <a:t/>
            </a:r>
            <a:endParaRPr>
              <a:latin typeface="Calibri"/>
              <a:ea typeface="Calibri"/>
              <a:cs typeface="Calibri"/>
              <a:sym typeface="Calibri"/>
            </a:endParaRPr>
          </a:p>
          <a:p>
            <a:pPr indent="-38100" lvl="0" marL="177800" rtl="0" algn="l">
              <a:lnSpc>
                <a:spcPct val="90000"/>
              </a:lnSpc>
              <a:spcBef>
                <a:spcPts val="800"/>
              </a:spcBef>
              <a:spcAft>
                <a:spcPts val="0"/>
              </a:spcAft>
              <a:buClr>
                <a:schemeClr val="dk1"/>
              </a:buClr>
              <a:buSzPts val="2100"/>
              <a:buNone/>
            </a:pPr>
            <a:r>
              <a:t/>
            </a:r>
            <a:endParaRPr>
              <a:latin typeface="Calibri"/>
              <a:ea typeface="Calibri"/>
              <a:cs typeface="Calibri"/>
              <a:sym typeface="Calibri"/>
            </a:endParaRPr>
          </a:p>
        </p:txBody>
      </p:sp>
      <p:sp>
        <p:nvSpPr>
          <p:cNvPr id="336" name="Google Shape;336;g2e8b479a57e_1_104"/>
          <p:cNvSpPr txBox="1"/>
          <p:nvPr/>
        </p:nvSpPr>
        <p:spPr>
          <a:xfrm>
            <a:off x="806450" y="1483519"/>
            <a:ext cx="7886700" cy="3263504"/>
          </a:xfrm>
          <a:prstGeom prst="rect">
            <a:avLst/>
          </a:prstGeom>
          <a:noFill/>
          <a:ln>
            <a:noFill/>
          </a:ln>
        </p:spPr>
        <p:txBody>
          <a:bodyPr anchorCtr="0" anchor="t" bIns="34275" lIns="68575" spcFirstLastPara="1" rIns="68575" wrap="square" tIns="34275">
            <a:normAutofit lnSpcReduction="20000"/>
          </a:bodyPr>
          <a:lstStyle/>
          <a:p>
            <a:pPr indent="-317500" lvl="0" marL="457200" marR="0" rtl="0" algn="l">
              <a:lnSpc>
                <a:spcPct val="100000"/>
              </a:lnSpc>
              <a:spcBef>
                <a:spcPts val="0"/>
              </a:spcBef>
              <a:spcAft>
                <a:spcPts val="0"/>
              </a:spcAft>
              <a:buClr>
                <a:schemeClr val="dk1"/>
              </a:buClr>
              <a:buSzPts val="1400"/>
              <a:buFont typeface="Calibri"/>
              <a:buChar char="●"/>
            </a:pPr>
            <a:r>
              <a:rPr lang="en" sz="2500">
                <a:solidFill>
                  <a:schemeClr val="dk1"/>
                </a:solidFill>
                <a:latin typeface="Calibri"/>
                <a:ea typeface="Calibri"/>
                <a:cs typeface="Calibri"/>
                <a:sym typeface="Calibri"/>
              </a:rPr>
              <a:t>New Meter Zones: Butler Street, 46</a:t>
            </a:r>
            <a:r>
              <a:rPr baseline="30000" lang="en" sz="2500">
                <a:solidFill>
                  <a:schemeClr val="dk1"/>
                </a:solidFill>
                <a:latin typeface="Calibri"/>
                <a:ea typeface="Calibri"/>
                <a:cs typeface="Calibri"/>
                <a:sym typeface="Calibri"/>
              </a:rPr>
              <a:t>th</a:t>
            </a:r>
            <a:r>
              <a:rPr lang="en" sz="2500">
                <a:solidFill>
                  <a:schemeClr val="dk1"/>
                </a:solidFill>
                <a:latin typeface="Calibri"/>
                <a:ea typeface="Calibri"/>
                <a:cs typeface="Calibri"/>
                <a:sym typeface="Calibri"/>
              </a:rPr>
              <a:t> Street to 57</a:t>
            </a:r>
            <a:r>
              <a:rPr baseline="30000" lang="en" sz="2500">
                <a:solidFill>
                  <a:schemeClr val="dk1"/>
                </a:solidFill>
                <a:latin typeface="Calibri"/>
                <a:ea typeface="Calibri"/>
                <a:cs typeface="Calibri"/>
                <a:sym typeface="Calibri"/>
              </a:rPr>
              <a:t>th</a:t>
            </a:r>
            <a:r>
              <a:rPr lang="en" sz="2500">
                <a:solidFill>
                  <a:schemeClr val="dk1"/>
                </a:solidFill>
                <a:latin typeface="Calibri"/>
                <a:ea typeface="Calibri"/>
                <a:cs typeface="Calibri"/>
                <a:sym typeface="Calibri"/>
              </a:rPr>
              <a:t> Street</a:t>
            </a:r>
            <a:endParaRPr sz="2500"/>
          </a:p>
          <a:p>
            <a:pPr indent="-317500" lvl="0" marL="457200" marR="0" rtl="0" algn="l">
              <a:lnSpc>
                <a:spcPct val="100000"/>
              </a:lnSpc>
              <a:spcBef>
                <a:spcPts val="0"/>
              </a:spcBef>
              <a:spcAft>
                <a:spcPts val="0"/>
              </a:spcAft>
              <a:buClr>
                <a:schemeClr val="dk1"/>
              </a:buClr>
              <a:buSzPts val="1400"/>
              <a:buFont typeface="Calibri"/>
              <a:buChar char="●"/>
            </a:pPr>
            <a:r>
              <a:rPr lang="en" sz="2500">
                <a:solidFill>
                  <a:schemeClr val="dk1"/>
                </a:solidFill>
                <a:latin typeface="Calibri"/>
                <a:ea typeface="Calibri"/>
                <a:cs typeface="Calibri"/>
                <a:sym typeface="Calibri"/>
              </a:rPr>
              <a:t>New Hybrid RPP Zone: Main Street, Penn Avenue to Liberty Avenue</a:t>
            </a:r>
            <a:endParaRPr sz="2500"/>
          </a:p>
          <a:p>
            <a:pPr indent="-317500" lvl="1" marL="914400" marR="0" rtl="0" algn="l">
              <a:lnSpc>
                <a:spcPct val="100000"/>
              </a:lnSpc>
              <a:spcBef>
                <a:spcPts val="0"/>
              </a:spcBef>
              <a:spcAft>
                <a:spcPts val="0"/>
              </a:spcAft>
              <a:buClr>
                <a:schemeClr val="dk1"/>
              </a:buClr>
              <a:buSzPts val="1400"/>
              <a:buFont typeface="Calibri"/>
              <a:buChar char="○"/>
            </a:pPr>
            <a:r>
              <a:rPr b="0" i="0" lang="en" sz="1400" u="none" cap="none" strike="noStrike">
                <a:solidFill>
                  <a:schemeClr val="dk1"/>
                </a:solidFill>
                <a:latin typeface="Calibri"/>
                <a:ea typeface="Calibri"/>
                <a:cs typeface="Calibri"/>
                <a:sym typeface="Calibri"/>
              </a:rPr>
              <a:t>Not included in today's presentation</a:t>
            </a:r>
            <a:endParaRPr>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lang="en" sz="2500">
                <a:solidFill>
                  <a:schemeClr val="dk1"/>
                </a:solidFill>
                <a:latin typeface="Calibri"/>
                <a:ea typeface="Calibri"/>
                <a:cs typeface="Calibri"/>
                <a:sym typeface="Calibri"/>
              </a:rPr>
              <a:t>Expanded Hours of Enforcement for Existing Zones</a:t>
            </a:r>
            <a:endParaRPr sz="1100"/>
          </a:p>
          <a:p>
            <a:pPr indent="-317500" lvl="1" marL="914400" marR="0" rtl="0" algn="l">
              <a:lnSpc>
                <a:spcPct val="100000"/>
              </a:lnSpc>
              <a:spcBef>
                <a:spcPts val="0"/>
              </a:spcBef>
              <a:spcAft>
                <a:spcPts val="0"/>
              </a:spcAft>
              <a:buClr>
                <a:schemeClr val="dk1"/>
              </a:buClr>
              <a:buSzPts val="1400"/>
              <a:buFont typeface="Calibri"/>
              <a:buChar char="○"/>
            </a:pPr>
            <a:r>
              <a:rPr b="0" i="0" lang="en" sz="1400" u="none" cap="none" strike="noStrike">
                <a:solidFill>
                  <a:schemeClr val="dk1"/>
                </a:solidFill>
                <a:latin typeface="Calibri"/>
                <a:ea typeface="Calibri"/>
                <a:cs typeface="Calibri"/>
                <a:sym typeface="Calibri"/>
              </a:rPr>
              <a:t>Not included in today's presentation</a:t>
            </a:r>
            <a:endParaRPr sz="1100"/>
          </a:p>
          <a:p>
            <a:pPr indent="0" lvl="0" marL="0" marR="0" rtl="0" algn="l">
              <a:lnSpc>
                <a:spcPct val="90000"/>
              </a:lnSpc>
              <a:spcBef>
                <a:spcPts val="800"/>
              </a:spcBef>
              <a:spcAft>
                <a:spcPts val="0"/>
              </a:spcAft>
              <a:buClr>
                <a:schemeClr val="dk1"/>
              </a:buClr>
              <a:buSzPts val="2100"/>
              <a:buFont typeface="Arial"/>
              <a:buNone/>
            </a:pPr>
            <a:r>
              <a:t/>
            </a:r>
            <a:endParaRPr sz="2100">
              <a:solidFill>
                <a:schemeClr val="dk1"/>
              </a:solidFill>
              <a:latin typeface="Quattrocento Sans"/>
              <a:ea typeface="Quattrocento Sans"/>
              <a:cs typeface="Quattrocento Sans"/>
              <a:sym typeface="Quattrocento Sans"/>
            </a:endParaRPr>
          </a:p>
          <a:p>
            <a:pPr indent="0" lvl="0" marL="0" marR="0" rtl="0" algn="l">
              <a:lnSpc>
                <a:spcPct val="90000"/>
              </a:lnSpc>
              <a:spcBef>
                <a:spcPts val="800"/>
              </a:spcBef>
              <a:spcAft>
                <a:spcPts val="0"/>
              </a:spcAft>
              <a:buClr>
                <a:schemeClr val="dk1"/>
              </a:buClr>
              <a:buSzPts val="2100"/>
              <a:buFont typeface="Arial"/>
              <a:buNone/>
            </a:pPr>
            <a:r>
              <a:t/>
            </a:r>
            <a:endParaRPr sz="2100">
              <a:solidFill>
                <a:schemeClr val="dk1"/>
              </a:solidFill>
              <a:latin typeface="Quattrocento Sans"/>
              <a:ea typeface="Quattrocento Sans"/>
              <a:cs typeface="Quattrocento Sans"/>
              <a:sym typeface="Quattrocento Sans"/>
            </a:endParaRPr>
          </a:p>
          <a:p>
            <a:pPr indent="-38100" lvl="0" marL="177800" marR="0" rtl="0" algn="l">
              <a:lnSpc>
                <a:spcPct val="90000"/>
              </a:lnSpc>
              <a:spcBef>
                <a:spcPts val="800"/>
              </a:spcBef>
              <a:spcAft>
                <a:spcPts val="0"/>
              </a:spcAft>
              <a:buClr>
                <a:schemeClr val="dk1"/>
              </a:buClr>
              <a:buSzPts val="2100"/>
              <a:buFont typeface="Arial"/>
              <a:buNone/>
            </a:pPr>
            <a:r>
              <a:t/>
            </a:r>
            <a:endParaRPr sz="2100">
              <a:solidFill>
                <a:schemeClr val="dk1"/>
              </a:solidFill>
              <a:latin typeface="Calibri"/>
              <a:ea typeface="Calibri"/>
              <a:cs typeface="Calibri"/>
              <a:sym typeface="Calibri"/>
            </a:endParaRPr>
          </a:p>
          <a:p>
            <a:pPr indent="-38100" lvl="0" marL="177800" marR="0" rtl="0" algn="l">
              <a:lnSpc>
                <a:spcPct val="90000"/>
              </a:lnSpc>
              <a:spcBef>
                <a:spcPts val="800"/>
              </a:spcBef>
              <a:spcAft>
                <a:spcPts val="0"/>
              </a:spcAft>
              <a:buClr>
                <a:schemeClr val="dk1"/>
              </a:buClr>
              <a:buSzPts val="2100"/>
              <a:buFont typeface="Arial"/>
              <a:buNone/>
            </a:pPr>
            <a:r>
              <a:t/>
            </a:r>
            <a:endParaRPr sz="21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g2e8b479a57e_1_114"/>
          <p:cNvSpPr/>
          <p:nvPr/>
        </p:nvSpPr>
        <p:spPr>
          <a:xfrm>
            <a:off x="1520" y="-11651"/>
            <a:ext cx="183360" cy="5237545"/>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43" name="Google Shape;343;g2e8b479a57e_1_114"/>
          <p:cNvSpPr/>
          <p:nvPr/>
        </p:nvSpPr>
        <p:spPr>
          <a:xfrm>
            <a:off x="515044" y="-3367"/>
            <a:ext cx="187585" cy="5229263"/>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44" name="Google Shape;344;g2e8b479a57e_1_114"/>
          <p:cNvSpPr/>
          <p:nvPr/>
        </p:nvSpPr>
        <p:spPr>
          <a:xfrm>
            <a:off x="259650" y="-3366"/>
            <a:ext cx="183525" cy="5229262"/>
          </a:xfrm>
          <a:prstGeom prst="rect">
            <a:avLst/>
          </a:prstGeom>
          <a:solidFill>
            <a:srgbClr val="2F549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45" name="Google Shape;345;g2e8b479a57e_1_114"/>
          <p:cNvSpPr txBox="1"/>
          <p:nvPr>
            <p:ph type="title"/>
          </p:nvPr>
        </p:nvSpPr>
        <p:spPr>
          <a:xfrm>
            <a:off x="645968"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n"/>
              <a:t>MED - What is the process from here?</a:t>
            </a:r>
            <a:endParaRPr/>
          </a:p>
        </p:txBody>
      </p:sp>
      <p:sp>
        <p:nvSpPr>
          <p:cNvPr id="346" name="Google Shape;346;g2e8b479a57e_1_114"/>
          <p:cNvSpPr txBox="1"/>
          <p:nvPr>
            <p:ph idx="1" type="body"/>
          </p:nvPr>
        </p:nvSpPr>
        <p:spPr>
          <a:xfrm>
            <a:off x="692150" y="1369219"/>
            <a:ext cx="7886700" cy="3263504"/>
          </a:xfrm>
          <a:prstGeom prst="rect">
            <a:avLst/>
          </a:prstGeom>
          <a:noFill/>
          <a:ln>
            <a:noFill/>
          </a:ln>
        </p:spPr>
        <p:txBody>
          <a:bodyPr anchorCtr="0" anchor="t" bIns="34275" lIns="68575" spcFirstLastPara="1" rIns="68575" wrap="square" tIns="34275">
            <a:normAutofit/>
          </a:bodyPr>
          <a:lstStyle/>
          <a:p>
            <a:pPr indent="-203200" lvl="0" marL="342900" rtl="0" algn="l">
              <a:lnSpc>
                <a:spcPct val="100000"/>
              </a:lnSpc>
              <a:spcBef>
                <a:spcPts val="0"/>
              </a:spcBef>
              <a:spcAft>
                <a:spcPts val="0"/>
              </a:spcAft>
              <a:buClr>
                <a:schemeClr val="dk1"/>
              </a:buClr>
              <a:buSzPts val="2200"/>
              <a:buNone/>
            </a:pPr>
            <a:r>
              <a:t/>
            </a:r>
            <a:endParaRPr sz="2200">
              <a:latin typeface="Calibri"/>
              <a:ea typeface="Calibri"/>
              <a:cs typeface="Calibri"/>
              <a:sym typeface="Calibri"/>
            </a:endParaRPr>
          </a:p>
          <a:p>
            <a:pPr indent="-38100" lvl="0" marL="177800" rtl="0" algn="l">
              <a:lnSpc>
                <a:spcPct val="90000"/>
              </a:lnSpc>
              <a:spcBef>
                <a:spcPts val="800"/>
              </a:spcBef>
              <a:spcAft>
                <a:spcPts val="0"/>
              </a:spcAft>
              <a:buClr>
                <a:schemeClr val="dk1"/>
              </a:buClr>
              <a:buSzPts val="2100"/>
              <a:buNone/>
            </a:pPr>
            <a:r>
              <a:t/>
            </a:r>
            <a:endParaRPr>
              <a:latin typeface="Quattrocento Sans"/>
              <a:ea typeface="Quattrocento Sans"/>
              <a:cs typeface="Quattrocento Sans"/>
              <a:sym typeface="Quattrocento Sans"/>
            </a:endParaRPr>
          </a:p>
          <a:p>
            <a:pPr indent="-38100" lvl="0" marL="177800" rtl="0" algn="l">
              <a:lnSpc>
                <a:spcPct val="90000"/>
              </a:lnSpc>
              <a:spcBef>
                <a:spcPts val="800"/>
              </a:spcBef>
              <a:spcAft>
                <a:spcPts val="0"/>
              </a:spcAft>
              <a:buClr>
                <a:schemeClr val="dk1"/>
              </a:buClr>
              <a:buSzPts val="2100"/>
              <a:buNone/>
            </a:pPr>
            <a:r>
              <a:t/>
            </a:r>
            <a:endParaRPr>
              <a:latin typeface="Quattrocento Sans"/>
              <a:ea typeface="Quattrocento Sans"/>
              <a:cs typeface="Quattrocento Sans"/>
              <a:sym typeface="Quattrocento Sans"/>
            </a:endParaRPr>
          </a:p>
          <a:p>
            <a:pPr indent="0" lvl="0" marL="0" rtl="0" algn="l">
              <a:lnSpc>
                <a:spcPct val="90000"/>
              </a:lnSpc>
              <a:spcBef>
                <a:spcPts val="800"/>
              </a:spcBef>
              <a:spcAft>
                <a:spcPts val="0"/>
              </a:spcAft>
              <a:buClr>
                <a:schemeClr val="dk1"/>
              </a:buClr>
              <a:buSzPts val="2100"/>
              <a:buNone/>
            </a:pPr>
            <a:r>
              <a:t/>
            </a:r>
            <a:endParaRPr>
              <a:latin typeface="Quattrocento Sans"/>
              <a:ea typeface="Quattrocento Sans"/>
              <a:cs typeface="Quattrocento Sans"/>
              <a:sym typeface="Quattrocento Sans"/>
            </a:endParaRPr>
          </a:p>
          <a:p>
            <a:pPr indent="0" lvl="0" marL="0" rtl="0" algn="l">
              <a:lnSpc>
                <a:spcPct val="90000"/>
              </a:lnSpc>
              <a:spcBef>
                <a:spcPts val="800"/>
              </a:spcBef>
              <a:spcAft>
                <a:spcPts val="0"/>
              </a:spcAft>
              <a:buClr>
                <a:schemeClr val="dk1"/>
              </a:buClr>
              <a:buSzPts val="2100"/>
              <a:buNone/>
            </a:pPr>
            <a:r>
              <a:t/>
            </a:r>
            <a:endParaRPr>
              <a:latin typeface="Quattrocento Sans"/>
              <a:ea typeface="Quattrocento Sans"/>
              <a:cs typeface="Quattrocento Sans"/>
              <a:sym typeface="Quattrocento Sans"/>
            </a:endParaRPr>
          </a:p>
          <a:p>
            <a:pPr indent="-38100" lvl="0" marL="177800" rtl="0" algn="l">
              <a:lnSpc>
                <a:spcPct val="90000"/>
              </a:lnSpc>
              <a:spcBef>
                <a:spcPts val="800"/>
              </a:spcBef>
              <a:spcAft>
                <a:spcPts val="0"/>
              </a:spcAft>
              <a:buClr>
                <a:schemeClr val="dk1"/>
              </a:buClr>
              <a:buSzPts val="2100"/>
              <a:buNone/>
            </a:pPr>
            <a:r>
              <a:t/>
            </a:r>
            <a:endParaRPr>
              <a:latin typeface="Calibri"/>
              <a:ea typeface="Calibri"/>
              <a:cs typeface="Calibri"/>
              <a:sym typeface="Calibri"/>
            </a:endParaRPr>
          </a:p>
          <a:p>
            <a:pPr indent="-38100" lvl="0" marL="177800" rtl="0" algn="l">
              <a:lnSpc>
                <a:spcPct val="90000"/>
              </a:lnSpc>
              <a:spcBef>
                <a:spcPts val="800"/>
              </a:spcBef>
              <a:spcAft>
                <a:spcPts val="0"/>
              </a:spcAft>
              <a:buClr>
                <a:schemeClr val="dk1"/>
              </a:buClr>
              <a:buSzPts val="2100"/>
              <a:buNone/>
            </a:pPr>
            <a:r>
              <a:t/>
            </a:r>
            <a:endParaRPr>
              <a:latin typeface="Calibri"/>
              <a:ea typeface="Calibri"/>
              <a:cs typeface="Calibri"/>
              <a:sym typeface="Calibri"/>
            </a:endParaRPr>
          </a:p>
        </p:txBody>
      </p:sp>
      <p:grpSp>
        <p:nvGrpSpPr>
          <p:cNvPr id="347" name="Google Shape;347;g2e8b479a57e_1_114"/>
          <p:cNvGrpSpPr/>
          <p:nvPr/>
        </p:nvGrpSpPr>
        <p:grpSpPr>
          <a:xfrm>
            <a:off x="2989697" y="1414934"/>
            <a:ext cx="4853118" cy="3320555"/>
            <a:chOff x="5697" y="168329"/>
            <a:chExt cx="6470824" cy="4427406"/>
          </a:xfrm>
        </p:grpSpPr>
        <p:sp>
          <p:nvSpPr>
            <p:cNvPr id="348" name="Google Shape;348;g2e8b479a57e_1_114"/>
            <p:cNvSpPr/>
            <p:nvPr/>
          </p:nvSpPr>
          <p:spPr>
            <a:xfrm>
              <a:off x="5697" y="168329"/>
              <a:ext cx="1702848" cy="1021709"/>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49" name="Google Shape;349;g2e8b479a57e_1_114"/>
            <p:cNvSpPr txBox="1"/>
            <p:nvPr/>
          </p:nvSpPr>
          <p:spPr>
            <a:xfrm>
              <a:off x="35622" y="198254"/>
              <a:ext cx="1642998" cy="961859"/>
            </a:xfrm>
            <a:prstGeom prst="rect">
              <a:avLst/>
            </a:prstGeom>
            <a:noFill/>
            <a:ln>
              <a:noFill/>
            </a:ln>
          </p:spPr>
          <p:txBody>
            <a:bodyPr anchorCtr="0" anchor="ctr" bIns="42875" lIns="42875" spcFirstLastPara="1" rIns="42875" wrap="square" tIns="42875">
              <a:noAutofit/>
            </a:bodyPr>
            <a:lstStyle/>
            <a:p>
              <a:pPr indent="0" lvl="0" marL="0" marR="0" rtl="0" algn="ctr">
                <a:lnSpc>
                  <a:spcPct val="90000"/>
                </a:lnSpc>
                <a:spcBef>
                  <a:spcPts val="0"/>
                </a:spcBef>
                <a:spcAft>
                  <a:spcPts val="0"/>
                </a:spcAft>
                <a:buClr>
                  <a:schemeClr val="lt1"/>
                </a:buClr>
                <a:buSzPts val="1100"/>
                <a:buFont typeface="Calibri"/>
                <a:buNone/>
              </a:pPr>
              <a:r>
                <a:rPr lang="en" sz="1100">
                  <a:solidFill>
                    <a:schemeClr val="lt1"/>
                  </a:solidFill>
                  <a:latin typeface="Calibri"/>
                  <a:ea typeface="Calibri"/>
                  <a:cs typeface="Calibri"/>
                  <a:sym typeface="Calibri"/>
                </a:rPr>
                <a:t>Determine Paid Parking Locations</a:t>
              </a:r>
              <a:endParaRPr sz="1100">
                <a:solidFill>
                  <a:schemeClr val="lt1"/>
                </a:solidFill>
                <a:latin typeface="Calibri"/>
                <a:ea typeface="Calibri"/>
                <a:cs typeface="Calibri"/>
                <a:sym typeface="Calibri"/>
              </a:endParaRPr>
            </a:p>
          </p:txBody>
        </p:sp>
        <p:sp>
          <p:nvSpPr>
            <p:cNvPr id="350" name="Google Shape;350;g2e8b479a57e_1_114"/>
            <p:cNvSpPr/>
            <p:nvPr/>
          </p:nvSpPr>
          <p:spPr>
            <a:xfrm>
              <a:off x="1858396" y="468030"/>
              <a:ext cx="361003" cy="422306"/>
            </a:xfrm>
            <a:prstGeom prst="rightArrow">
              <a:avLst>
                <a:gd fmla="val 60000" name="adj1"/>
                <a:gd fmla="val 50000" name="adj2"/>
              </a:avLst>
            </a:prstGeom>
            <a:solidFill>
              <a:srgbClr val="599BD5"/>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51" name="Google Shape;351;g2e8b479a57e_1_114"/>
            <p:cNvSpPr txBox="1"/>
            <p:nvPr/>
          </p:nvSpPr>
          <p:spPr>
            <a:xfrm>
              <a:off x="1858396" y="552491"/>
              <a:ext cx="252702" cy="25338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900"/>
                <a:buFont typeface="Calibri"/>
                <a:buNone/>
              </a:pPr>
              <a:r>
                <a:t/>
              </a:r>
              <a:endParaRPr sz="900">
                <a:solidFill>
                  <a:schemeClr val="lt1"/>
                </a:solidFill>
                <a:latin typeface="Calibri"/>
                <a:ea typeface="Calibri"/>
                <a:cs typeface="Calibri"/>
                <a:sym typeface="Calibri"/>
              </a:endParaRPr>
            </a:p>
          </p:txBody>
        </p:sp>
        <p:sp>
          <p:nvSpPr>
            <p:cNvPr id="352" name="Google Shape;352;g2e8b479a57e_1_114"/>
            <p:cNvSpPr/>
            <p:nvPr/>
          </p:nvSpPr>
          <p:spPr>
            <a:xfrm>
              <a:off x="2389685" y="168329"/>
              <a:ext cx="1702848" cy="1021709"/>
            </a:xfrm>
            <a:prstGeom prst="roundRect">
              <a:avLst>
                <a:gd fmla="val 10000" name="adj"/>
              </a:avLst>
            </a:prstGeom>
            <a:solidFill>
              <a:srgbClr val="56B2D0"/>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53" name="Google Shape;353;g2e8b479a57e_1_114"/>
            <p:cNvSpPr txBox="1"/>
            <p:nvPr/>
          </p:nvSpPr>
          <p:spPr>
            <a:xfrm>
              <a:off x="2419610" y="198254"/>
              <a:ext cx="1642998" cy="961859"/>
            </a:xfrm>
            <a:prstGeom prst="rect">
              <a:avLst/>
            </a:prstGeom>
            <a:noFill/>
            <a:ln>
              <a:noFill/>
            </a:ln>
          </p:spPr>
          <p:txBody>
            <a:bodyPr anchorCtr="0" anchor="ctr" bIns="42875" lIns="42875" spcFirstLastPara="1" rIns="42875" wrap="square" tIns="42875">
              <a:noAutofit/>
            </a:bodyPr>
            <a:lstStyle/>
            <a:p>
              <a:pPr indent="0" lvl="0" marL="0" marR="0" rtl="0" algn="ctr">
                <a:lnSpc>
                  <a:spcPct val="90000"/>
                </a:lnSpc>
                <a:spcBef>
                  <a:spcPts val="0"/>
                </a:spcBef>
                <a:spcAft>
                  <a:spcPts val="0"/>
                </a:spcAft>
                <a:buClr>
                  <a:schemeClr val="lt1"/>
                </a:buClr>
                <a:buSzPts val="1100"/>
                <a:buFont typeface="Calibri"/>
                <a:buNone/>
              </a:pPr>
              <a:r>
                <a:rPr lang="en" sz="1100">
                  <a:solidFill>
                    <a:schemeClr val="lt1"/>
                  </a:solidFill>
                  <a:latin typeface="Calibri"/>
                  <a:ea typeface="Calibri"/>
                  <a:cs typeface="Calibri"/>
                  <a:sym typeface="Calibri"/>
                </a:rPr>
                <a:t>Determine Hours of Enforcement and Pricing</a:t>
              </a:r>
              <a:endParaRPr sz="1100">
                <a:solidFill>
                  <a:schemeClr val="lt1"/>
                </a:solidFill>
                <a:latin typeface="Calibri"/>
                <a:ea typeface="Calibri"/>
                <a:cs typeface="Calibri"/>
                <a:sym typeface="Calibri"/>
              </a:endParaRPr>
            </a:p>
          </p:txBody>
        </p:sp>
        <p:sp>
          <p:nvSpPr>
            <p:cNvPr id="354" name="Google Shape;354;g2e8b479a57e_1_114"/>
            <p:cNvSpPr/>
            <p:nvPr/>
          </p:nvSpPr>
          <p:spPr>
            <a:xfrm>
              <a:off x="4242384" y="468030"/>
              <a:ext cx="361003" cy="422306"/>
            </a:xfrm>
            <a:prstGeom prst="rightArrow">
              <a:avLst>
                <a:gd fmla="val 60000" name="adj1"/>
                <a:gd fmla="val 50000" name="adj2"/>
              </a:avLst>
            </a:prstGeom>
            <a:solidFill>
              <a:srgbClr val="55B6D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55" name="Google Shape;355;g2e8b479a57e_1_114"/>
            <p:cNvSpPr txBox="1"/>
            <p:nvPr/>
          </p:nvSpPr>
          <p:spPr>
            <a:xfrm>
              <a:off x="4242384" y="552491"/>
              <a:ext cx="252702" cy="25338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900"/>
                <a:buFont typeface="Calibri"/>
                <a:buNone/>
              </a:pPr>
              <a:r>
                <a:t/>
              </a:r>
              <a:endParaRPr sz="900">
                <a:solidFill>
                  <a:schemeClr val="lt1"/>
                </a:solidFill>
                <a:latin typeface="Calibri"/>
                <a:ea typeface="Calibri"/>
                <a:cs typeface="Calibri"/>
                <a:sym typeface="Calibri"/>
              </a:endParaRPr>
            </a:p>
          </p:txBody>
        </p:sp>
        <p:sp>
          <p:nvSpPr>
            <p:cNvPr id="356" name="Google Shape;356;g2e8b479a57e_1_114"/>
            <p:cNvSpPr/>
            <p:nvPr/>
          </p:nvSpPr>
          <p:spPr>
            <a:xfrm>
              <a:off x="4773673" y="168329"/>
              <a:ext cx="1702848" cy="1021709"/>
            </a:xfrm>
            <a:prstGeom prst="roundRect">
              <a:avLst>
                <a:gd fmla="val 10000" name="adj"/>
              </a:avLst>
            </a:prstGeom>
            <a:solidFill>
              <a:srgbClr val="52CBCC"/>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57" name="Google Shape;357;g2e8b479a57e_1_114"/>
            <p:cNvSpPr txBox="1"/>
            <p:nvPr/>
          </p:nvSpPr>
          <p:spPr>
            <a:xfrm>
              <a:off x="4803598" y="198254"/>
              <a:ext cx="1642998" cy="961859"/>
            </a:xfrm>
            <a:prstGeom prst="rect">
              <a:avLst/>
            </a:prstGeom>
            <a:noFill/>
            <a:ln>
              <a:noFill/>
            </a:ln>
          </p:spPr>
          <p:txBody>
            <a:bodyPr anchorCtr="0" anchor="ctr" bIns="42875" lIns="42875" spcFirstLastPara="1" rIns="42875" wrap="square" tIns="42875">
              <a:noAutofit/>
            </a:bodyPr>
            <a:lstStyle/>
            <a:p>
              <a:pPr indent="0" lvl="0" marL="0" marR="0" rtl="0" algn="ctr">
                <a:lnSpc>
                  <a:spcPct val="90000"/>
                </a:lnSpc>
                <a:spcBef>
                  <a:spcPts val="0"/>
                </a:spcBef>
                <a:spcAft>
                  <a:spcPts val="0"/>
                </a:spcAft>
                <a:buClr>
                  <a:schemeClr val="lt1"/>
                </a:buClr>
                <a:buSzPts val="1100"/>
                <a:buFont typeface="Calibri"/>
                <a:buNone/>
              </a:pPr>
              <a:r>
                <a:rPr lang="en" sz="1100">
                  <a:solidFill>
                    <a:schemeClr val="lt1"/>
                  </a:solidFill>
                  <a:latin typeface="Calibri"/>
                  <a:ea typeface="Calibri"/>
                  <a:cs typeface="Calibri"/>
                  <a:sym typeface="Calibri"/>
                </a:rPr>
                <a:t>Identify kiosk locations and signage plan</a:t>
              </a:r>
              <a:endParaRPr sz="1100">
                <a:solidFill>
                  <a:schemeClr val="lt1"/>
                </a:solidFill>
                <a:latin typeface="Calibri"/>
                <a:ea typeface="Calibri"/>
                <a:cs typeface="Calibri"/>
                <a:sym typeface="Calibri"/>
              </a:endParaRPr>
            </a:p>
          </p:txBody>
        </p:sp>
        <p:sp>
          <p:nvSpPr>
            <p:cNvPr id="358" name="Google Shape;358;g2e8b479a57e_1_114"/>
            <p:cNvSpPr/>
            <p:nvPr/>
          </p:nvSpPr>
          <p:spPr>
            <a:xfrm rot="5400000">
              <a:off x="5444595" y="1309237"/>
              <a:ext cx="361003" cy="422306"/>
            </a:xfrm>
            <a:prstGeom prst="rightArrow">
              <a:avLst>
                <a:gd fmla="val 60000" name="adj1"/>
                <a:gd fmla="val 50000" name="adj2"/>
              </a:avLst>
            </a:prstGeom>
            <a:solidFill>
              <a:srgbClr val="51CBC3"/>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59" name="Google Shape;359;g2e8b479a57e_1_114"/>
            <p:cNvSpPr txBox="1"/>
            <p:nvPr/>
          </p:nvSpPr>
          <p:spPr>
            <a:xfrm>
              <a:off x="5498405" y="1339889"/>
              <a:ext cx="253384" cy="25270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900"/>
                <a:buFont typeface="Calibri"/>
                <a:buNone/>
              </a:pPr>
              <a:r>
                <a:t/>
              </a:r>
              <a:endParaRPr sz="900">
                <a:solidFill>
                  <a:schemeClr val="lt1"/>
                </a:solidFill>
                <a:latin typeface="Calibri"/>
                <a:ea typeface="Calibri"/>
                <a:cs typeface="Calibri"/>
                <a:sym typeface="Calibri"/>
              </a:endParaRPr>
            </a:p>
          </p:txBody>
        </p:sp>
        <p:sp>
          <p:nvSpPr>
            <p:cNvPr id="360" name="Google Shape;360;g2e8b479a57e_1_114"/>
            <p:cNvSpPr/>
            <p:nvPr/>
          </p:nvSpPr>
          <p:spPr>
            <a:xfrm>
              <a:off x="4773673" y="1871177"/>
              <a:ext cx="1702848" cy="1021709"/>
            </a:xfrm>
            <a:prstGeom prst="roundRect">
              <a:avLst>
                <a:gd fmla="val 10000" name="adj"/>
              </a:avLst>
            </a:prstGeom>
            <a:solidFill>
              <a:srgbClr val="4EC8AC"/>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61" name="Google Shape;361;g2e8b479a57e_1_114"/>
            <p:cNvSpPr txBox="1"/>
            <p:nvPr/>
          </p:nvSpPr>
          <p:spPr>
            <a:xfrm>
              <a:off x="4803598" y="1901102"/>
              <a:ext cx="1642998" cy="961859"/>
            </a:xfrm>
            <a:prstGeom prst="rect">
              <a:avLst/>
            </a:prstGeom>
            <a:noFill/>
            <a:ln>
              <a:noFill/>
            </a:ln>
          </p:spPr>
          <p:txBody>
            <a:bodyPr anchorCtr="0" anchor="ctr" bIns="42875" lIns="42875" spcFirstLastPara="1" rIns="42875" wrap="square" tIns="42875">
              <a:noAutofit/>
            </a:bodyPr>
            <a:lstStyle/>
            <a:p>
              <a:pPr indent="0" lvl="0" marL="0" marR="0" rtl="0" algn="ctr">
                <a:lnSpc>
                  <a:spcPct val="90000"/>
                </a:lnSpc>
                <a:spcBef>
                  <a:spcPts val="0"/>
                </a:spcBef>
                <a:spcAft>
                  <a:spcPts val="0"/>
                </a:spcAft>
                <a:buClr>
                  <a:schemeClr val="lt1"/>
                </a:buClr>
                <a:buSzPts val="1100"/>
                <a:buFont typeface="Calibri"/>
                <a:buNone/>
              </a:pPr>
              <a:r>
                <a:rPr lang="en" sz="1100">
                  <a:solidFill>
                    <a:schemeClr val="lt1"/>
                  </a:solidFill>
                  <a:latin typeface="Calibri"/>
                  <a:ea typeface="Calibri"/>
                  <a:cs typeface="Calibri"/>
                  <a:sym typeface="Calibri"/>
                </a:rPr>
                <a:t>Revenue projections inform spending plan</a:t>
              </a:r>
              <a:endParaRPr sz="1100"/>
            </a:p>
          </p:txBody>
        </p:sp>
        <p:sp>
          <p:nvSpPr>
            <p:cNvPr id="362" name="Google Shape;362;g2e8b479a57e_1_114"/>
            <p:cNvSpPr/>
            <p:nvPr/>
          </p:nvSpPr>
          <p:spPr>
            <a:xfrm rot="10800000">
              <a:off x="4262818" y="2170879"/>
              <a:ext cx="361003" cy="422306"/>
            </a:xfrm>
            <a:prstGeom prst="rightArrow">
              <a:avLst>
                <a:gd fmla="val 60000" name="adj1"/>
                <a:gd fmla="val 50000" name="adj2"/>
              </a:avLst>
            </a:prstGeom>
            <a:solidFill>
              <a:srgbClr val="4DC69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63" name="Google Shape;363;g2e8b479a57e_1_114"/>
            <p:cNvSpPr txBox="1"/>
            <p:nvPr/>
          </p:nvSpPr>
          <p:spPr>
            <a:xfrm>
              <a:off x="4371119" y="2255340"/>
              <a:ext cx="252702" cy="25338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900"/>
                <a:buFont typeface="Calibri"/>
                <a:buNone/>
              </a:pPr>
              <a:r>
                <a:t/>
              </a:r>
              <a:endParaRPr sz="900">
                <a:solidFill>
                  <a:schemeClr val="lt1"/>
                </a:solidFill>
                <a:latin typeface="Calibri"/>
                <a:ea typeface="Calibri"/>
                <a:cs typeface="Calibri"/>
                <a:sym typeface="Calibri"/>
              </a:endParaRPr>
            </a:p>
          </p:txBody>
        </p:sp>
        <p:sp>
          <p:nvSpPr>
            <p:cNvPr id="364" name="Google Shape;364;g2e8b479a57e_1_114"/>
            <p:cNvSpPr/>
            <p:nvPr/>
          </p:nvSpPr>
          <p:spPr>
            <a:xfrm>
              <a:off x="2389685" y="1871177"/>
              <a:ext cx="1702848" cy="1021709"/>
            </a:xfrm>
            <a:prstGeom prst="roundRect">
              <a:avLst>
                <a:gd fmla="val 10000" name="adj"/>
              </a:avLst>
            </a:prstGeom>
            <a:solidFill>
              <a:srgbClr val="4CC38C"/>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65" name="Google Shape;365;g2e8b479a57e_1_114"/>
            <p:cNvSpPr txBox="1"/>
            <p:nvPr/>
          </p:nvSpPr>
          <p:spPr>
            <a:xfrm>
              <a:off x="2419610" y="1901102"/>
              <a:ext cx="1642998" cy="961859"/>
            </a:xfrm>
            <a:prstGeom prst="rect">
              <a:avLst/>
            </a:prstGeom>
            <a:noFill/>
            <a:ln>
              <a:noFill/>
            </a:ln>
          </p:spPr>
          <p:txBody>
            <a:bodyPr anchorCtr="0" anchor="ctr" bIns="42875" lIns="42875" spcFirstLastPara="1" rIns="42875" wrap="square" tIns="42875">
              <a:noAutofit/>
            </a:bodyPr>
            <a:lstStyle/>
            <a:p>
              <a:pPr indent="0" lvl="0" marL="0" marR="0" rtl="0" algn="ctr">
                <a:lnSpc>
                  <a:spcPct val="90000"/>
                </a:lnSpc>
                <a:spcBef>
                  <a:spcPts val="0"/>
                </a:spcBef>
                <a:spcAft>
                  <a:spcPts val="0"/>
                </a:spcAft>
                <a:buClr>
                  <a:schemeClr val="lt1"/>
                </a:buClr>
                <a:buSzPts val="1100"/>
                <a:buFont typeface="Calibri"/>
                <a:buNone/>
              </a:pPr>
              <a:r>
                <a:rPr lang="en" sz="1100">
                  <a:solidFill>
                    <a:schemeClr val="lt1"/>
                  </a:solidFill>
                  <a:latin typeface="Calibri"/>
                  <a:ea typeface="Calibri"/>
                  <a:cs typeface="Calibri"/>
                  <a:sym typeface="Calibri"/>
                </a:rPr>
                <a:t>Confirm dynamic hours and pricing w/ Finance Dept</a:t>
              </a:r>
              <a:endParaRPr sz="1100">
                <a:solidFill>
                  <a:schemeClr val="lt1"/>
                </a:solidFill>
                <a:latin typeface="Calibri"/>
                <a:ea typeface="Calibri"/>
                <a:cs typeface="Calibri"/>
                <a:sym typeface="Calibri"/>
              </a:endParaRPr>
            </a:p>
          </p:txBody>
        </p:sp>
        <p:sp>
          <p:nvSpPr>
            <p:cNvPr id="366" name="Google Shape;366;g2e8b479a57e_1_114"/>
            <p:cNvSpPr/>
            <p:nvPr/>
          </p:nvSpPr>
          <p:spPr>
            <a:xfrm rot="10800000">
              <a:off x="1878830" y="2170879"/>
              <a:ext cx="361003" cy="422306"/>
            </a:xfrm>
            <a:prstGeom prst="rightArrow">
              <a:avLst>
                <a:gd fmla="val 60000" name="adj1"/>
                <a:gd fmla="val 50000" name="adj2"/>
              </a:avLst>
            </a:prstGeom>
            <a:solidFill>
              <a:srgbClr val="4AC17A"/>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67" name="Google Shape;367;g2e8b479a57e_1_114"/>
            <p:cNvSpPr txBox="1"/>
            <p:nvPr/>
          </p:nvSpPr>
          <p:spPr>
            <a:xfrm>
              <a:off x="1987131" y="2255340"/>
              <a:ext cx="252702" cy="25338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900"/>
                <a:buFont typeface="Calibri"/>
                <a:buNone/>
              </a:pPr>
              <a:r>
                <a:t/>
              </a:r>
              <a:endParaRPr sz="900">
                <a:solidFill>
                  <a:schemeClr val="lt1"/>
                </a:solidFill>
                <a:latin typeface="Calibri"/>
                <a:ea typeface="Calibri"/>
                <a:cs typeface="Calibri"/>
                <a:sym typeface="Calibri"/>
              </a:endParaRPr>
            </a:p>
          </p:txBody>
        </p:sp>
        <p:sp>
          <p:nvSpPr>
            <p:cNvPr id="368" name="Google Shape;368;g2e8b479a57e_1_114"/>
            <p:cNvSpPr/>
            <p:nvPr/>
          </p:nvSpPr>
          <p:spPr>
            <a:xfrm>
              <a:off x="5697" y="1871177"/>
              <a:ext cx="1702848" cy="1021709"/>
            </a:xfrm>
            <a:prstGeom prst="roundRect">
              <a:avLst>
                <a:gd fmla="val 10000" name="adj"/>
              </a:avLst>
            </a:prstGeom>
            <a:solidFill>
              <a:srgbClr val="49BF6C"/>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69" name="Google Shape;369;g2e8b479a57e_1_114"/>
            <p:cNvSpPr txBox="1"/>
            <p:nvPr/>
          </p:nvSpPr>
          <p:spPr>
            <a:xfrm>
              <a:off x="35622" y="1901102"/>
              <a:ext cx="1642998" cy="961859"/>
            </a:xfrm>
            <a:prstGeom prst="rect">
              <a:avLst/>
            </a:prstGeom>
            <a:noFill/>
            <a:ln>
              <a:noFill/>
            </a:ln>
          </p:spPr>
          <p:txBody>
            <a:bodyPr anchorCtr="0" anchor="ctr" bIns="42875" lIns="42875" spcFirstLastPara="1" rIns="42875" wrap="square" tIns="42875">
              <a:noAutofit/>
            </a:bodyPr>
            <a:lstStyle/>
            <a:p>
              <a:pPr indent="0" lvl="0" marL="0" marR="0" rtl="0" algn="ctr">
                <a:lnSpc>
                  <a:spcPct val="90000"/>
                </a:lnSpc>
                <a:spcBef>
                  <a:spcPts val="0"/>
                </a:spcBef>
                <a:spcAft>
                  <a:spcPts val="0"/>
                </a:spcAft>
                <a:buClr>
                  <a:schemeClr val="lt1"/>
                </a:buClr>
                <a:buSzPts val="1100"/>
                <a:buFont typeface="Calibri"/>
                <a:buNone/>
              </a:pPr>
              <a:r>
                <a:rPr lang="en" sz="1100">
                  <a:solidFill>
                    <a:schemeClr val="lt1"/>
                  </a:solidFill>
                  <a:latin typeface="Calibri"/>
                  <a:ea typeface="Calibri"/>
                  <a:cs typeface="Calibri"/>
                  <a:sym typeface="Calibri"/>
                </a:rPr>
                <a:t>Notify stakeholders of upcoming curb changes</a:t>
              </a:r>
              <a:endParaRPr sz="1100"/>
            </a:p>
          </p:txBody>
        </p:sp>
        <p:sp>
          <p:nvSpPr>
            <p:cNvPr id="370" name="Google Shape;370;g2e8b479a57e_1_114"/>
            <p:cNvSpPr/>
            <p:nvPr/>
          </p:nvSpPr>
          <p:spPr>
            <a:xfrm rot="5400000">
              <a:off x="676619" y="3012086"/>
              <a:ext cx="361003" cy="422306"/>
            </a:xfrm>
            <a:prstGeom prst="rightArrow">
              <a:avLst>
                <a:gd fmla="val 60000" name="adj1"/>
                <a:gd fmla="val 50000" name="adj2"/>
              </a:avLst>
            </a:prstGeom>
            <a:solidFill>
              <a:srgbClr val="46BC57"/>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71" name="Google Shape;371;g2e8b479a57e_1_114"/>
            <p:cNvSpPr txBox="1"/>
            <p:nvPr/>
          </p:nvSpPr>
          <p:spPr>
            <a:xfrm>
              <a:off x="730429" y="3042738"/>
              <a:ext cx="253384" cy="25270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900"/>
                <a:buFont typeface="Calibri"/>
                <a:buNone/>
              </a:pPr>
              <a:r>
                <a:t/>
              </a:r>
              <a:endParaRPr sz="900">
                <a:solidFill>
                  <a:schemeClr val="lt1"/>
                </a:solidFill>
                <a:latin typeface="Calibri"/>
                <a:ea typeface="Calibri"/>
                <a:cs typeface="Calibri"/>
                <a:sym typeface="Calibri"/>
              </a:endParaRPr>
            </a:p>
          </p:txBody>
        </p:sp>
        <p:sp>
          <p:nvSpPr>
            <p:cNvPr id="372" name="Google Shape;372;g2e8b479a57e_1_114"/>
            <p:cNvSpPr/>
            <p:nvPr/>
          </p:nvSpPr>
          <p:spPr>
            <a:xfrm>
              <a:off x="5697" y="3574026"/>
              <a:ext cx="1702848" cy="1021709"/>
            </a:xfrm>
            <a:prstGeom prst="roundRect">
              <a:avLst>
                <a:gd fmla="val 10000" name="adj"/>
              </a:avLst>
            </a:prstGeom>
            <a:solidFill>
              <a:srgbClr val="46BA4E"/>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73" name="Google Shape;373;g2e8b479a57e_1_114"/>
            <p:cNvSpPr txBox="1"/>
            <p:nvPr/>
          </p:nvSpPr>
          <p:spPr>
            <a:xfrm>
              <a:off x="35622" y="3603951"/>
              <a:ext cx="1642998" cy="961859"/>
            </a:xfrm>
            <a:prstGeom prst="rect">
              <a:avLst/>
            </a:prstGeom>
            <a:noFill/>
            <a:ln>
              <a:noFill/>
            </a:ln>
          </p:spPr>
          <p:txBody>
            <a:bodyPr anchorCtr="0" anchor="ctr" bIns="42875" lIns="42875" spcFirstLastPara="1" rIns="42875" wrap="square" tIns="42875">
              <a:noAutofit/>
            </a:bodyPr>
            <a:lstStyle/>
            <a:p>
              <a:pPr indent="0" lvl="0" marL="0" marR="0" rtl="0" algn="ctr">
                <a:lnSpc>
                  <a:spcPct val="90000"/>
                </a:lnSpc>
                <a:spcBef>
                  <a:spcPts val="0"/>
                </a:spcBef>
                <a:spcAft>
                  <a:spcPts val="0"/>
                </a:spcAft>
                <a:buClr>
                  <a:schemeClr val="lt1"/>
                </a:buClr>
                <a:buSzPts val="1100"/>
                <a:buFont typeface="Calibri"/>
                <a:buNone/>
              </a:pPr>
              <a:r>
                <a:rPr lang="en" sz="1100">
                  <a:solidFill>
                    <a:schemeClr val="lt1"/>
                  </a:solidFill>
                  <a:latin typeface="Calibri"/>
                  <a:ea typeface="Calibri"/>
                  <a:cs typeface="Calibri"/>
                  <a:sym typeface="Calibri"/>
                </a:rPr>
                <a:t>Install Signage and Kiosks</a:t>
              </a:r>
              <a:endParaRPr sz="1100">
                <a:solidFill>
                  <a:schemeClr val="lt1"/>
                </a:solidFill>
                <a:latin typeface="Calibri"/>
                <a:ea typeface="Calibri"/>
                <a:cs typeface="Calibri"/>
                <a:sym typeface="Calibri"/>
              </a:endParaRPr>
            </a:p>
          </p:txBody>
        </p:sp>
        <p:sp>
          <p:nvSpPr>
            <p:cNvPr id="374" name="Google Shape;374;g2e8b479a57e_1_114"/>
            <p:cNvSpPr/>
            <p:nvPr/>
          </p:nvSpPr>
          <p:spPr>
            <a:xfrm>
              <a:off x="1858396" y="3873727"/>
              <a:ext cx="361003" cy="422306"/>
            </a:xfrm>
            <a:prstGeom prst="rightArrow">
              <a:avLst>
                <a:gd fmla="val 60000" name="adj1"/>
                <a:gd fmla="val 50000" name="adj2"/>
              </a:avLst>
            </a:prstGeom>
            <a:solidFill>
              <a:srgbClr val="55B445"/>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75" name="Google Shape;375;g2e8b479a57e_1_114"/>
            <p:cNvSpPr txBox="1"/>
            <p:nvPr/>
          </p:nvSpPr>
          <p:spPr>
            <a:xfrm>
              <a:off x="1858396" y="3958188"/>
              <a:ext cx="252702" cy="25338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900"/>
                <a:buFont typeface="Calibri"/>
                <a:buNone/>
              </a:pPr>
              <a:r>
                <a:t/>
              </a:r>
              <a:endParaRPr sz="900">
                <a:solidFill>
                  <a:schemeClr val="lt1"/>
                </a:solidFill>
                <a:latin typeface="Calibri"/>
                <a:ea typeface="Calibri"/>
                <a:cs typeface="Calibri"/>
                <a:sym typeface="Calibri"/>
              </a:endParaRPr>
            </a:p>
          </p:txBody>
        </p:sp>
        <p:sp>
          <p:nvSpPr>
            <p:cNvPr id="376" name="Google Shape;376;g2e8b479a57e_1_114"/>
            <p:cNvSpPr/>
            <p:nvPr/>
          </p:nvSpPr>
          <p:spPr>
            <a:xfrm>
              <a:off x="2389685" y="3574026"/>
              <a:ext cx="1702848" cy="1021709"/>
            </a:xfrm>
            <a:prstGeom prst="roundRect">
              <a:avLst>
                <a:gd fmla="val 10000" name="adj"/>
              </a:avLst>
            </a:prstGeom>
            <a:solidFill>
              <a:srgbClr val="58B345"/>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77" name="Google Shape;377;g2e8b479a57e_1_114"/>
            <p:cNvSpPr txBox="1"/>
            <p:nvPr/>
          </p:nvSpPr>
          <p:spPr>
            <a:xfrm>
              <a:off x="2419610" y="3603951"/>
              <a:ext cx="1642998" cy="961859"/>
            </a:xfrm>
            <a:prstGeom prst="rect">
              <a:avLst/>
            </a:prstGeom>
            <a:noFill/>
            <a:ln>
              <a:noFill/>
            </a:ln>
          </p:spPr>
          <p:txBody>
            <a:bodyPr anchorCtr="0" anchor="ctr" bIns="42875" lIns="42875" spcFirstLastPara="1" rIns="42875" wrap="square" tIns="42875">
              <a:noAutofit/>
            </a:bodyPr>
            <a:lstStyle/>
            <a:p>
              <a:pPr indent="0" lvl="0" marL="0" marR="0" rtl="0" algn="ctr">
                <a:lnSpc>
                  <a:spcPct val="90000"/>
                </a:lnSpc>
                <a:spcBef>
                  <a:spcPts val="0"/>
                </a:spcBef>
                <a:spcAft>
                  <a:spcPts val="0"/>
                </a:spcAft>
                <a:buClr>
                  <a:schemeClr val="lt1"/>
                </a:buClr>
                <a:buSzPts val="1100"/>
                <a:buFont typeface="Calibri"/>
                <a:buNone/>
              </a:pPr>
              <a:r>
                <a:rPr lang="en" sz="1100">
                  <a:solidFill>
                    <a:schemeClr val="lt1"/>
                  </a:solidFill>
                  <a:latin typeface="Calibri"/>
                  <a:ea typeface="Calibri"/>
                  <a:cs typeface="Calibri"/>
                  <a:sym typeface="Calibri"/>
                </a:rPr>
                <a:t>New paid parking areas go live</a:t>
              </a:r>
              <a:endParaRPr sz="1100"/>
            </a:p>
          </p:txBody>
        </p:sp>
        <p:sp>
          <p:nvSpPr>
            <p:cNvPr id="378" name="Google Shape;378;g2e8b479a57e_1_114"/>
            <p:cNvSpPr/>
            <p:nvPr/>
          </p:nvSpPr>
          <p:spPr>
            <a:xfrm>
              <a:off x="4242384" y="3873727"/>
              <a:ext cx="361003" cy="422306"/>
            </a:xfrm>
            <a:prstGeom prst="rightArrow">
              <a:avLst>
                <a:gd fmla="val 60000" name="adj1"/>
                <a:gd fmla="val 50000" name="adj2"/>
              </a:avLst>
            </a:prstGeom>
            <a:solidFill>
              <a:srgbClr val="6FAB46"/>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79" name="Google Shape;379;g2e8b479a57e_1_114"/>
            <p:cNvSpPr txBox="1"/>
            <p:nvPr/>
          </p:nvSpPr>
          <p:spPr>
            <a:xfrm>
              <a:off x="4242384" y="3958188"/>
              <a:ext cx="252702" cy="25338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900"/>
                <a:buFont typeface="Calibri"/>
                <a:buNone/>
              </a:pPr>
              <a:r>
                <a:t/>
              </a:r>
              <a:endParaRPr sz="900">
                <a:solidFill>
                  <a:schemeClr val="lt1"/>
                </a:solidFill>
                <a:latin typeface="Calibri"/>
                <a:ea typeface="Calibri"/>
                <a:cs typeface="Calibri"/>
                <a:sym typeface="Calibri"/>
              </a:endParaRPr>
            </a:p>
          </p:txBody>
        </p:sp>
        <p:sp>
          <p:nvSpPr>
            <p:cNvPr id="380" name="Google Shape;380;g2e8b479a57e_1_114"/>
            <p:cNvSpPr/>
            <p:nvPr/>
          </p:nvSpPr>
          <p:spPr>
            <a:xfrm>
              <a:off x="4773673" y="3574026"/>
              <a:ext cx="1702848" cy="1021709"/>
            </a:xfrm>
            <a:prstGeom prst="roundRect">
              <a:avLst>
                <a:gd fmla="val 10000" name="adj"/>
              </a:avLst>
            </a:prstGeom>
            <a:solidFill>
              <a:srgbClr val="6FAB46"/>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1" name="Google Shape;381;g2e8b479a57e_1_114"/>
            <p:cNvSpPr txBox="1"/>
            <p:nvPr/>
          </p:nvSpPr>
          <p:spPr>
            <a:xfrm>
              <a:off x="4803598" y="3603951"/>
              <a:ext cx="1642998" cy="961859"/>
            </a:xfrm>
            <a:prstGeom prst="rect">
              <a:avLst/>
            </a:prstGeom>
            <a:noFill/>
            <a:ln>
              <a:noFill/>
            </a:ln>
          </p:spPr>
          <p:txBody>
            <a:bodyPr anchorCtr="0" anchor="ctr" bIns="42875" lIns="42875" spcFirstLastPara="1" rIns="42875" wrap="square" tIns="42875">
              <a:noAutofit/>
            </a:bodyPr>
            <a:lstStyle/>
            <a:p>
              <a:pPr indent="0" lvl="0" marL="0" marR="0" rtl="0" algn="ctr">
                <a:lnSpc>
                  <a:spcPct val="90000"/>
                </a:lnSpc>
                <a:spcBef>
                  <a:spcPts val="0"/>
                </a:spcBef>
                <a:spcAft>
                  <a:spcPts val="0"/>
                </a:spcAft>
                <a:buClr>
                  <a:schemeClr val="lt1"/>
                </a:buClr>
                <a:buSzPts val="1100"/>
                <a:buFont typeface="Calibri"/>
                <a:buNone/>
              </a:pPr>
              <a:r>
                <a:rPr lang="en" sz="1100">
                  <a:solidFill>
                    <a:schemeClr val="lt1"/>
                  </a:solidFill>
                  <a:latin typeface="Calibri"/>
                  <a:ea typeface="Calibri"/>
                  <a:cs typeface="Calibri"/>
                  <a:sym typeface="Calibri"/>
                </a:rPr>
                <a:t>Community process to determine spending plan</a:t>
              </a:r>
              <a:endParaRPr sz="1100"/>
            </a:p>
          </p:txBody>
        </p:sp>
      </p:grpSp>
      <p:sp>
        <p:nvSpPr>
          <p:cNvPr id="382" name="Google Shape;382;g2e8b479a57e_1_114"/>
          <p:cNvSpPr txBox="1"/>
          <p:nvPr/>
        </p:nvSpPr>
        <p:spPr>
          <a:xfrm>
            <a:off x="712901" y="1632015"/>
            <a:ext cx="1472938" cy="346249"/>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800">
                <a:solidFill>
                  <a:schemeClr val="dk1"/>
                </a:solidFill>
                <a:latin typeface="Calibri"/>
                <a:ea typeface="Calibri"/>
                <a:cs typeface="Calibri"/>
                <a:sym typeface="Calibri"/>
              </a:rPr>
              <a:t>We are here!</a:t>
            </a:r>
            <a:endParaRPr sz="1100"/>
          </a:p>
        </p:txBody>
      </p:sp>
      <p:cxnSp>
        <p:nvCxnSpPr>
          <p:cNvPr id="383" name="Google Shape;383;g2e8b479a57e_1_114"/>
          <p:cNvCxnSpPr/>
          <p:nvPr/>
        </p:nvCxnSpPr>
        <p:spPr>
          <a:xfrm flipH="1" rot="10800000">
            <a:off x="2086711" y="1797427"/>
            <a:ext cx="797742" cy="15319"/>
          </a:xfrm>
          <a:prstGeom prst="straightConnector1">
            <a:avLst/>
          </a:prstGeom>
          <a:noFill/>
          <a:ln cap="flat" cmpd="sng" w="28575">
            <a:solidFill>
              <a:schemeClr val="dk1"/>
            </a:solidFill>
            <a:prstDash val="solid"/>
            <a:miter lim="800000"/>
            <a:headEnd len="sm" w="sm"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2e8b479a57e_1_160"/>
          <p:cNvSpPr/>
          <p:nvPr/>
        </p:nvSpPr>
        <p:spPr>
          <a:xfrm>
            <a:off x="1520" y="-11651"/>
            <a:ext cx="183360" cy="5237545"/>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90" name="Google Shape;390;g2e8b479a57e_1_160"/>
          <p:cNvSpPr/>
          <p:nvPr/>
        </p:nvSpPr>
        <p:spPr>
          <a:xfrm>
            <a:off x="515044" y="-3367"/>
            <a:ext cx="187585" cy="5229263"/>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91" name="Google Shape;391;g2e8b479a57e_1_160"/>
          <p:cNvSpPr/>
          <p:nvPr/>
        </p:nvSpPr>
        <p:spPr>
          <a:xfrm>
            <a:off x="259650" y="-3366"/>
            <a:ext cx="183525" cy="5229262"/>
          </a:xfrm>
          <a:prstGeom prst="rect">
            <a:avLst/>
          </a:prstGeom>
          <a:solidFill>
            <a:srgbClr val="2F549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92" name="Google Shape;392;g2e8b479a57e_1_160"/>
          <p:cNvSpPr txBox="1"/>
          <p:nvPr>
            <p:ph type="title"/>
          </p:nvPr>
        </p:nvSpPr>
        <p:spPr>
          <a:xfrm>
            <a:off x="654627"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n"/>
              <a:t>Evaluation Criteria</a:t>
            </a:r>
            <a:endParaRPr/>
          </a:p>
        </p:txBody>
      </p:sp>
      <p:sp>
        <p:nvSpPr>
          <p:cNvPr id="393" name="Google Shape;393;g2e8b479a57e_1_160"/>
          <p:cNvSpPr txBox="1"/>
          <p:nvPr>
            <p:ph idx="1" type="body"/>
          </p:nvPr>
        </p:nvSpPr>
        <p:spPr>
          <a:xfrm>
            <a:off x="692150" y="1369219"/>
            <a:ext cx="7886700" cy="3263504"/>
          </a:xfrm>
          <a:prstGeom prst="rect">
            <a:avLst/>
          </a:prstGeom>
          <a:noFill/>
          <a:ln>
            <a:noFill/>
          </a:ln>
        </p:spPr>
        <p:txBody>
          <a:bodyPr anchorCtr="0" anchor="t" bIns="34275" lIns="68575" spcFirstLastPara="1" rIns="68575" wrap="square" tIns="34275">
            <a:normAutofit fontScale="32500"/>
          </a:bodyPr>
          <a:lstStyle/>
          <a:p>
            <a:pPr indent="0" lvl="0" marL="0" rtl="0" algn="l">
              <a:lnSpc>
                <a:spcPct val="90000"/>
              </a:lnSpc>
              <a:spcBef>
                <a:spcPts val="0"/>
              </a:spcBef>
              <a:spcAft>
                <a:spcPts val="0"/>
              </a:spcAft>
              <a:buClr>
                <a:schemeClr val="dk1"/>
              </a:buClr>
              <a:buSzPct val="35000"/>
              <a:buNone/>
            </a:pPr>
            <a:r>
              <a:rPr lang="en" sz="6000"/>
              <a:t>DOMI developed the following benchmarks to evaluate the appropriateness of converting free on-street parking to paid parking areas:</a:t>
            </a:r>
            <a:endParaRPr sz="6000"/>
          </a:p>
          <a:p>
            <a:pPr indent="-352425" lvl="0" marL="457200" rtl="0" algn="l">
              <a:lnSpc>
                <a:spcPct val="90000"/>
              </a:lnSpc>
              <a:spcBef>
                <a:spcPts val="800"/>
              </a:spcBef>
              <a:spcAft>
                <a:spcPts val="0"/>
              </a:spcAft>
              <a:buSzPct val="100000"/>
              <a:buChar char="•"/>
            </a:pPr>
            <a:r>
              <a:rPr lang="en" sz="6000"/>
              <a:t>Average utilization across all parking studies is greater than 60%</a:t>
            </a:r>
            <a:endParaRPr sz="6000"/>
          </a:p>
          <a:p>
            <a:pPr indent="-352425" lvl="0" marL="457200" rtl="0" algn="l">
              <a:lnSpc>
                <a:spcPct val="90000"/>
              </a:lnSpc>
              <a:spcBef>
                <a:spcPts val="0"/>
              </a:spcBef>
              <a:spcAft>
                <a:spcPts val="0"/>
              </a:spcAft>
              <a:buSzPct val="100000"/>
              <a:buChar char="•"/>
            </a:pPr>
            <a:r>
              <a:rPr lang="en" sz="6000"/>
              <a:t>80% utilization in any one study period </a:t>
            </a:r>
            <a:endParaRPr sz="6000"/>
          </a:p>
          <a:p>
            <a:pPr indent="-352425" lvl="0" marL="457200" rtl="0" algn="l">
              <a:lnSpc>
                <a:spcPct val="90000"/>
              </a:lnSpc>
              <a:spcBef>
                <a:spcPts val="0"/>
              </a:spcBef>
              <a:spcAft>
                <a:spcPts val="0"/>
              </a:spcAft>
              <a:buSzPct val="100000"/>
              <a:buChar char="•"/>
            </a:pPr>
            <a:r>
              <a:rPr lang="en" sz="6000"/>
              <a:t>15% of vehicles parked longer than 1 hour</a:t>
            </a:r>
            <a:endParaRPr sz="6000"/>
          </a:p>
          <a:p>
            <a:pPr indent="0" lvl="0" marL="0" rtl="0" algn="l">
              <a:lnSpc>
                <a:spcPct val="90000"/>
              </a:lnSpc>
              <a:spcBef>
                <a:spcPts val="800"/>
              </a:spcBef>
              <a:spcAft>
                <a:spcPts val="0"/>
              </a:spcAft>
              <a:buClr>
                <a:schemeClr val="dk1"/>
              </a:buClr>
              <a:buSzPct val="35000"/>
              <a:buNone/>
            </a:pPr>
            <a:r>
              <a:t/>
            </a:r>
            <a:endParaRPr sz="6000"/>
          </a:p>
          <a:p>
            <a:pPr indent="0" lvl="0" marL="0" rtl="0" algn="l">
              <a:lnSpc>
                <a:spcPct val="90000"/>
              </a:lnSpc>
              <a:spcBef>
                <a:spcPts val="800"/>
              </a:spcBef>
              <a:spcAft>
                <a:spcPts val="0"/>
              </a:spcAft>
              <a:buClr>
                <a:schemeClr val="dk1"/>
              </a:buClr>
              <a:buSzPct val="35000"/>
              <a:buNone/>
            </a:pPr>
            <a:r>
              <a:rPr i="1" lang="en" sz="6000"/>
              <a:t>*Each block only needs to meet one of the above criteria for us to consider changing the curb designation to paid parking</a:t>
            </a:r>
            <a:endParaRPr i="1" sz="6000"/>
          </a:p>
          <a:p>
            <a:pPr indent="0" lvl="0" marL="0" rtl="0" algn="l">
              <a:lnSpc>
                <a:spcPct val="90000"/>
              </a:lnSpc>
              <a:spcBef>
                <a:spcPts val="800"/>
              </a:spcBef>
              <a:spcAft>
                <a:spcPts val="0"/>
              </a:spcAft>
              <a:buClr>
                <a:schemeClr val="dk1"/>
              </a:buClr>
              <a:buSzPct val="100000"/>
              <a:buNone/>
            </a:pPr>
            <a:r>
              <a:t/>
            </a:r>
            <a:endParaRPr/>
          </a:p>
          <a:p>
            <a:pPr indent="-50800" lvl="0" marL="177800" rtl="0" algn="l">
              <a:lnSpc>
                <a:spcPct val="90000"/>
              </a:lnSpc>
              <a:spcBef>
                <a:spcPts val="800"/>
              </a:spcBef>
              <a:spcAft>
                <a:spcPts val="0"/>
              </a:spcAft>
              <a:buClr>
                <a:schemeClr val="dk1"/>
              </a:buClr>
              <a:buSzPct val="100000"/>
              <a:buNone/>
            </a:pPr>
            <a:r>
              <a:t/>
            </a:r>
            <a:endParaRPr/>
          </a:p>
          <a:p>
            <a:pPr indent="-50800" lvl="0" marL="177800" rtl="0" algn="l">
              <a:lnSpc>
                <a:spcPct val="90000"/>
              </a:lnSpc>
              <a:spcBef>
                <a:spcPts val="800"/>
              </a:spcBef>
              <a:spcAft>
                <a:spcPts val="0"/>
              </a:spcAft>
              <a:buClr>
                <a:schemeClr val="dk1"/>
              </a:buClr>
              <a:buSzPct val="100000"/>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2e8b479a57e_1_169"/>
          <p:cNvSpPr/>
          <p:nvPr/>
        </p:nvSpPr>
        <p:spPr>
          <a:xfrm>
            <a:off x="1520" y="-11651"/>
            <a:ext cx="183360" cy="5237545"/>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99" name="Google Shape;399;g2e8b479a57e_1_169"/>
          <p:cNvSpPr/>
          <p:nvPr/>
        </p:nvSpPr>
        <p:spPr>
          <a:xfrm>
            <a:off x="515044" y="-3367"/>
            <a:ext cx="187585" cy="5229263"/>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00" name="Google Shape;400;g2e8b479a57e_1_169"/>
          <p:cNvSpPr/>
          <p:nvPr/>
        </p:nvSpPr>
        <p:spPr>
          <a:xfrm>
            <a:off x="259650" y="-3366"/>
            <a:ext cx="183525" cy="5229262"/>
          </a:xfrm>
          <a:prstGeom prst="rect">
            <a:avLst/>
          </a:prstGeom>
          <a:solidFill>
            <a:srgbClr val="2F549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01" name="Google Shape;401;g2e8b479a57e_1_169"/>
          <p:cNvSpPr txBox="1"/>
          <p:nvPr>
            <p:ph type="title"/>
          </p:nvPr>
        </p:nvSpPr>
        <p:spPr>
          <a:xfrm>
            <a:off x="645968"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n"/>
              <a:t>Layering the Data</a:t>
            </a:r>
            <a:endParaRPr/>
          </a:p>
        </p:txBody>
      </p:sp>
      <p:sp>
        <p:nvSpPr>
          <p:cNvPr id="402" name="Google Shape;402;g2e8b479a57e_1_169"/>
          <p:cNvSpPr txBox="1"/>
          <p:nvPr/>
        </p:nvSpPr>
        <p:spPr>
          <a:xfrm>
            <a:off x="795338" y="1126614"/>
            <a:ext cx="7886700" cy="4370400"/>
          </a:xfrm>
          <a:prstGeom prst="rect">
            <a:avLst/>
          </a:prstGeom>
          <a:noFill/>
          <a:ln>
            <a:noFill/>
          </a:ln>
        </p:spPr>
        <p:txBody>
          <a:bodyPr anchorCtr="0" anchor="t" bIns="34275" lIns="68575" spcFirstLastPara="1" rIns="68575" wrap="square" tIns="34275">
            <a:spAutoFit/>
          </a:bodyPr>
          <a:lstStyle/>
          <a:p>
            <a:pPr indent="-203200" lvl="0" marL="215900" marR="0" rtl="0" algn="l">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In addition to the data collected in our parking studies, DOMI considers the following criteria when evaluating creating new paid parking areas:</a:t>
            </a:r>
            <a:endParaRPr sz="1300">
              <a:solidFill>
                <a:schemeClr val="dk1"/>
              </a:solidFill>
              <a:latin typeface="Calibri"/>
              <a:ea typeface="Calibri"/>
              <a:cs typeface="Calibri"/>
              <a:sym typeface="Calibri"/>
            </a:endParaRPr>
          </a:p>
          <a:p>
            <a:pPr indent="-203200" lvl="1" marL="558800" marR="0" rtl="0" algn="l">
              <a:lnSpc>
                <a:spcPct val="90000"/>
              </a:lnSpc>
              <a:spcBef>
                <a:spcPts val="800"/>
              </a:spcBef>
              <a:spcAft>
                <a:spcPts val="0"/>
              </a:spcAft>
              <a:buClr>
                <a:schemeClr val="dk1"/>
              </a:buClr>
              <a:buSzPts val="2000"/>
              <a:buFont typeface="Calibri"/>
              <a:buChar char="o"/>
            </a:pPr>
            <a:r>
              <a:rPr i="0" lang="en" sz="2000" u="none" cap="none" strike="noStrike">
                <a:solidFill>
                  <a:schemeClr val="dk1"/>
                </a:solidFill>
                <a:latin typeface="Calibri"/>
                <a:ea typeface="Calibri"/>
                <a:cs typeface="Calibri"/>
                <a:sym typeface="Calibri"/>
              </a:rPr>
              <a:t>Mixed Use – Commercial and Residential</a:t>
            </a:r>
            <a:endParaRPr i="0" sz="1300" u="none" cap="none" strike="noStrike">
              <a:solidFill>
                <a:schemeClr val="dk1"/>
              </a:solidFill>
              <a:latin typeface="Calibri"/>
              <a:ea typeface="Calibri"/>
              <a:cs typeface="Calibri"/>
              <a:sym typeface="Calibri"/>
            </a:endParaRPr>
          </a:p>
          <a:p>
            <a:pPr indent="-209550" lvl="2" marL="901700" marR="0" rtl="0" algn="l">
              <a:lnSpc>
                <a:spcPct val="90000"/>
              </a:lnSpc>
              <a:spcBef>
                <a:spcPts val="400"/>
              </a:spcBef>
              <a:spcAft>
                <a:spcPts val="0"/>
              </a:spcAft>
              <a:buClr>
                <a:schemeClr val="dk1"/>
              </a:buClr>
              <a:buSzPts val="1700"/>
              <a:buFont typeface="Calibri"/>
              <a:buChar char="▪"/>
            </a:pPr>
            <a:r>
              <a:rPr i="0" lang="en" sz="1700" u="none" cap="none" strike="noStrike">
                <a:solidFill>
                  <a:schemeClr val="dk1"/>
                </a:solidFill>
                <a:latin typeface="Calibri"/>
                <a:ea typeface="Calibri"/>
                <a:cs typeface="Calibri"/>
                <a:sym typeface="Calibri"/>
              </a:rPr>
              <a:t>In mixed used contexts without RPP nearby, adding metered parking to the commercial district will have limited impacts to the ability for residents to park near their home</a:t>
            </a:r>
            <a:endParaRPr sz="1000">
              <a:latin typeface="Calibri"/>
              <a:ea typeface="Calibri"/>
              <a:cs typeface="Calibri"/>
              <a:sym typeface="Calibri"/>
            </a:endParaRPr>
          </a:p>
          <a:p>
            <a:pPr indent="-203200" lvl="1" marL="558800" marR="0" rtl="0" algn="l">
              <a:lnSpc>
                <a:spcPct val="90000"/>
              </a:lnSpc>
              <a:spcBef>
                <a:spcPts val="800"/>
              </a:spcBef>
              <a:spcAft>
                <a:spcPts val="0"/>
              </a:spcAft>
              <a:buClr>
                <a:schemeClr val="dk1"/>
              </a:buClr>
              <a:buSzPts val="2000"/>
              <a:buFont typeface="Calibri"/>
              <a:buChar char="o"/>
            </a:pPr>
            <a:r>
              <a:rPr i="0" lang="en" sz="2000" u="none" cap="none" strike="noStrike">
                <a:solidFill>
                  <a:schemeClr val="dk1"/>
                </a:solidFill>
                <a:latin typeface="Calibri"/>
                <a:ea typeface="Calibri"/>
                <a:cs typeface="Calibri"/>
                <a:sym typeface="Calibri"/>
              </a:rPr>
              <a:t>Existing or complimentary curb designations </a:t>
            </a:r>
            <a:endParaRPr sz="1000">
              <a:latin typeface="Calibri"/>
              <a:ea typeface="Calibri"/>
              <a:cs typeface="Calibri"/>
              <a:sym typeface="Calibri"/>
            </a:endParaRPr>
          </a:p>
          <a:p>
            <a:pPr indent="-209550" lvl="2" marL="901700" marR="0" rtl="0" algn="l">
              <a:lnSpc>
                <a:spcPct val="90000"/>
              </a:lnSpc>
              <a:spcBef>
                <a:spcPts val="800"/>
              </a:spcBef>
              <a:spcAft>
                <a:spcPts val="0"/>
              </a:spcAft>
              <a:buClr>
                <a:schemeClr val="dk1"/>
              </a:buClr>
              <a:buSzPts val="1700"/>
              <a:buFont typeface="Calibri"/>
              <a:buChar char="▪"/>
            </a:pPr>
            <a:r>
              <a:rPr i="0" lang="en" sz="1700" u="none" cap="none" strike="noStrike">
                <a:solidFill>
                  <a:schemeClr val="dk1"/>
                </a:solidFill>
                <a:latin typeface="Calibri"/>
                <a:ea typeface="Calibri"/>
                <a:cs typeface="Calibri"/>
                <a:sym typeface="Calibri"/>
              </a:rPr>
              <a:t>Ensure that new loading zones are included in areas where we are installing meters so that loading needs are met</a:t>
            </a:r>
            <a:endParaRPr sz="1000">
              <a:latin typeface="Calibri"/>
              <a:ea typeface="Calibri"/>
              <a:cs typeface="Calibri"/>
              <a:sym typeface="Calibri"/>
            </a:endParaRPr>
          </a:p>
          <a:p>
            <a:pPr indent="-209550" lvl="2" marL="901700" marR="0" rtl="0" algn="l">
              <a:lnSpc>
                <a:spcPct val="90000"/>
              </a:lnSpc>
              <a:spcBef>
                <a:spcPts val="800"/>
              </a:spcBef>
              <a:spcAft>
                <a:spcPts val="0"/>
              </a:spcAft>
              <a:buClr>
                <a:schemeClr val="dk1"/>
              </a:buClr>
              <a:buSzPts val="1700"/>
              <a:buFont typeface="Calibri"/>
              <a:buChar char="▪"/>
            </a:pPr>
            <a:r>
              <a:rPr i="0" lang="en" sz="1700" u="none" cap="none" strike="noStrike">
                <a:solidFill>
                  <a:schemeClr val="dk1"/>
                </a:solidFill>
                <a:latin typeface="Calibri"/>
                <a:ea typeface="Calibri"/>
                <a:cs typeface="Calibri"/>
                <a:sym typeface="Calibri"/>
              </a:rPr>
              <a:t>Consider accessible parking spaces in newly created metered parking areas</a:t>
            </a:r>
            <a:endParaRPr sz="1000">
              <a:latin typeface="Calibri"/>
              <a:ea typeface="Calibri"/>
              <a:cs typeface="Calibri"/>
              <a:sym typeface="Calibri"/>
            </a:endParaRPr>
          </a:p>
          <a:p>
            <a:pPr indent="-209550" lvl="2" marL="901700" marR="0" rtl="0" algn="l">
              <a:lnSpc>
                <a:spcPct val="90000"/>
              </a:lnSpc>
              <a:spcBef>
                <a:spcPts val="800"/>
              </a:spcBef>
              <a:spcAft>
                <a:spcPts val="0"/>
              </a:spcAft>
              <a:buClr>
                <a:srgbClr val="000000"/>
              </a:buClr>
              <a:buSzPts val="1700"/>
              <a:buFont typeface="Calibri"/>
              <a:buChar char="▪"/>
            </a:pPr>
            <a:r>
              <a:rPr i="0" lang="en" sz="1700" u="none" cap="none" strike="noStrike">
                <a:solidFill>
                  <a:srgbClr val="000000"/>
                </a:solidFill>
                <a:latin typeface="Calibri"/>
                <a:ea typeface="Calibri"/>
                <a:cs typeface="Calibri"/>
                <a:sym typeface="Calibri"/>
              </a:rPr>
              <a:t>Preserve existing loading zones and transit stops</a:t>
            </a:r>
            <a:endParaRPr sz="1000">
              <a:latin typeface="Calibri"/>
              <a:ea typeface="Calibri"/>
              <a:cs typeface="Calibri"/>
              <a:sym typeface="Calibri"/>
            </a:endParaRPr>
          </a:p>
          <a:p>
            <a:pPr indent="-76200" lvl="1" marL="558800" marR="0" rtl="0" algn="l">
              <a:lnSpc>
                <a:spcPct val="90000"/>
              </a:lnSpc>
              <a:spcBef>
                <a:spcPts val="800"/>
              </a:spcBef>
              <a:spcAft>
                <a:spcPts val="0"/>
              </a:spcAft>
              <a:buClr>
                <a:schemeClr val="dk1"/>
              </a:buClr>
              <a:buSzPts val="2100"/>
              <a:buFont typeface="Courier New"/>
              <a:buNone/>
            </a:pPr>
            <a:r>
              <a:t/>
            </a:r>
            <a:endParaRPr i="0" sz="2000" u="none" cap="none" strike="noStrike">
              <a:solidFill>
                <a:srgbClr val="FF0000"/>
              </a:solidFill>
              <a:latin typeface="Calibri"/>
              <a:ea typeface="Calibri"/>
              <a:cs typeface="Calibri"/>
              <a:sym typeface="Calibri"/>
            </a:endParaRPr>
          </a:p>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a:p>
            <a:pPr indent="-127000" lvl="0" marL="215900" marR="0" rtl="0" algn="l">
              <a:spcBef>
                <a:spcPts val="0"/>
              </a:spcBef>
              <a:spcAft>
                <a:spcPts val="0"/>
              </a:spcAft>
              <a:buClr>
                <a:schemeClr val="dk1"/>
              </a:buClr>
              <a:buSzPts val="1400"/>
              <a:buFont typeface="Arial"/>
              <a:buNone/>
            </a:pPr>
            <a:r>
              <a:t/>
            </a:r>
            <a:endParaRPr sz="13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g2e8b479a57e_1_177"/>
          <p:cNvSpPr/>
          <p:nvPr/>
        </p:nvSpPr>
        <p:spPr>
          <a:xfrm>
            <a:off x="1520" y="-11651"/>
            <a:ext cx="183360" cy="5237545"/>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08" name="Google Shape;408;g2e8b479a57e_1_177"/>
          <p:cNvSpPr/>
          <p:nvPr/>
        </p:nvSpPr>
        <p:spPr>
          <a:xfrm>
            <a:off x="515044" y="-3367"/>
            <a:ext cx="187585" cy="5229263"/>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09" name="Google Shape;409;g2e8b479a57e_1_177"/>
          <p:cNvSpPr/>
          <p:nvPr/>
        </p:nvSpPr>
        <p:spPr>
          <a:xfrm>
            <a:off x="259650" y="-3366"/>
            <a:ext cx="183525" cy="5229262"/>
          </a:xfrm>
          <a:prstGeom prst="rect">
            <a:avLst/>
          </a:prstGeom>
          <a:solidFill>
            <a:srgbClr val="2F549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10" name="Google Shape;410;g2e8b479a57e_1_177"/>
          <p:cNvSpPr txBox="1"/>
          <p:nvPr>
            <p:ph type="title"/>
          </p:nvPr>
        </p:nvSpPr>
        <p:spPr>
          <a:xfrm>
            <a:off x="645968"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n"/>
              <a:t>Using Data to Inform Curbside Recommendations</a:t>
            </a:r>
            <a:endParaRPr/>
          </a:p>
        </p:txBody>
      </p:sp>
      <p:grpSp>
        <p:nvGrpSpPr>
          <p:cNvPr id="411" name="Google Shape;411;g2e8b479a57e_1_177"/>
          <p:cNvGrpSpPr/>
          <p:nvPr/>
        </p:nvGrpSpPr>
        <p:grpSpPr>
          <a:xfrm>
            <a:off x="895350" y="1314449"/>
            <a:ext cx="7724774" cy="476251"/>
            <a:chOff x="1193800" y="1422399"/>
            <a:chExt cx="10299698" cy="635001"/>
          </a:xfrm>
        </p:grpSpPr>
        <p:sp>
          <p:nvSpPr>
            <p:cNvPr id="412" name="Google Shape;412;g2e8b479a57e_1_177"/>
            <p:cNvSpPr/>
            <p:nvPr/>
          </p:nvSpPr>
          <p:spPr>
            <a:xfrm>
              <a:off x="1193800" y="1498600"/>
              <a:ext cx="2044700" cy="495300"/>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Calibri"/>
                  <a:ea typeface="Calibri"/>
                  <a:cs typeface="Calibri"/>
                  <a:sym typeface="Calibri"/>
                </a:rPr>
                <a:t>High Utilization</a:t>
              </a:r>
              <a:endParaRPr sz="1400">
                <a:solidFill>
                  <a:schemeClr val="lt1"/>
                </a:solidFill>
                <a:latin typeface="Calibri"/>
                <a:ea typeface="Calibri"/>
                <a:cs typeface="Calibri"/>
                <a:sym typeface="Calibri"/>
              </a:endParaRPr>
            </a:p>
          </p:txBody>
        </p:sp>
        <p:sp>
          <p:nvSpPr>
            <p:cNvPr id="413" name="Google Shape;413;g2e8b479a57e_1_177"/>
            <p:cNvSpPr/>
            <p:nvPr/>
          </p:nvSpPr>
          <p:spPr>
            <a:xfrm>
              <a:off x="3949700" y="1498600"/>
              <a:ext cx="2044700" cy="495300"/>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Calibri"/>
                  <a:ea typeface="Calibri"/>
                  <a:cs typeface="Calibri"/>
                  <a:sym typeface="Calibri"/>
                </a:rPr>
                <a:t>High Turnover</a:t>
              </a:r>
              <a:endParaRPr sz="1400">
                <a:solidFill>
                  <a:schemeClr val="lt1"/>
                </a:solidFill>
                <a:latin typeface="Calibri"/>
                <a:ea typeface="Calibri"/>
                <a:cs typeface="Calibri"/>
                <a:sym typeface="Calibri"/>
              </a:endParaRPr>
            </a:p>
          </p:txBody>
        </p:sp>
        <p:sp>
          <p:nvSpPr>
            <p:cNvPr id="414" name="Google Shape;414;g2e8b479a57e_1_177"/>
            <p:cNvSpPr/>
            <p:nvPr/>
          </p:nvSpPr>
          <p:spPr>
            <a:xfrm>
              <a:off x="6680199" y="1498600"/>
              <a:ext cx="2044700" cy="495300"/>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Calibri"/>
                  <a:ea typeface="Calibri"/>
                  <a:cs typeface="Calibri"/>
                  <a:sym typeface="Calibri"/>
                </a:rPr>
                <a:t>Commercial Context</a:t>
              </a:r>
              <a:endParaRPr sz="1400">
                <a:solidFill>
                  <a:schemeClr val="lt1"/>
                </a:solidFill>
                <a:latin typeface="Calibri"/>
                <a:ea typeface="Calibri"/>
                <a:cs typeface="Calibri"/>
                <a:sym typeface="Calibri"/>
              </a:endParaRPr>
            </a:p>
          </p:txBody>
        </p:sp>
        <p:sp>
          <p:nvSpPr>
            <p:cNvPr id="415" name="Google Shape;415;g2e8b479a57e_1_177"/>
            <p:cNvSpPr/>
            <p:nvPr/>
          </p:nvSpPr>
          <p:spPr>
            <a:xfrm>
              <a:off x="9448798" y="1485900"/>
              <a:ext cx="2044700" cy="495300"/>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Calibri"/>
                  <a:ea typeface="Calibri"/>
                  <a:cs typeface="Calibri"/>
                  <a:sym typeface="Calibri"/>
                </a:rPr>
                <a:t>Efficient Curb Use</a:t>
              </a:r>
              <a:endParaRPr sz="1400">
                <a:solidFill>
                  <a:schemeClr val="lt1"/>
                </a:solidFill>
                <a:latin typeface="Calibri"/>
                <a:ea typeface="Calibri"/>
                <a:cs typeface="Calibri"/>
                <a:sym typeface="Calibri"/>
              </a:endParaRPr>
            </a:p>
          </p:txBody>
        </p:sp>
        <p:sp>
          <p:nvSpPr>
            <p:cNvPr id="416" name="Google Shape;416;g2e8b479a57e_1_177"/>
            <p:cNvSpPr/>
            <p:nvPr/>
          </p:nvSpPr>
          <p:spPr>
            <a:xfrm>
              <a:off x="3238500" y="1422400"/>
              <a:ext cx="673100" cy="635000"/>
            </a:xfrm>
            <a:prstGeom prst="mathPlus">
              <a:avLst>
                <a:gd fmla="val 23520" name="adj1"/>
              </a:avLst>
            </a:prstGeom>
            <a:solidFill>
              <a:schemeClr val="dk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17" name="Google Shape;417;g2e8b479a57e_1_177"/>
            <p:cNvSpPr/>
            <p:nvPr/>
          </p:nvSpPr>
          <p:spPr>
            <a:xfrm>
              <a:off x="5994399" y="1422399"/>
              <a:ext cx="673100" cy="635000"/>
            </a:xfrm>
            <a:prstGeom prst="mathPlus">
              <a:avLst>
                <a:gd fmla="val 23520" name="adj1"/>
              </a:avLst>
            </a:prstGeom>
            <a:solidFill>
              <a:schemeClr val="dk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418" name="Google Shape;418;g2e8b479a57e_1_177"/>
          <p:cNvSpPr/>
          <p:nvPr/>
        </p:nvSpPr>
        <p:spPr>
          <a:xfrm>
            <a:off x="6505575" y="1323975"/>
            <a:ext cx="581025" cy="447675"/>
          </a:xfrm>
          <a:prstGeom prst="mathEqual">
            <a:avLst>
              <a:gd fmla="val 23520" name="adj1"/>
              <a:gd fmla="val 11760" name="adj2"/>
            </a:avLst>
          </a:prstGeom>
          <a:solidFill>
            <a:schemeClr val="dk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p:txBody>
      </p:sp>
      <p:grpSp>
        <p:nvGrpSpPr>
          <p:cNvPr id="419" name="Google Shape;419;g2e8b479a57e_1_177"/>
          <p:cNvGrpSpPr/>
          <p:nvPr/>
        </p:nvGrpSpPr>
        <p:grpSpPr>
          <a:xfrm>
            <a:off x="895349" y="1933574"/>
            <a:ext cx="7724773" cy="504826"/>
            <a:chOff x="1193800" y="1422399"/>
            <a:chExt cx="10299698" cy="673101"/>
          </a:xfrm>
        </p:grpSpPr>
        <p:sp>
          <p:nvSpPr>
            <p:cNvPr id="420" name="Google Shape;420;g2e8b479a57e_1_177"/>
            <p:cNvSpPr/>
            <p:nvPr/>
          </p:nvSpPr>
          <p:spPr>
            <a:xfrm>
              <a:off x="1193800" y="1498600"/>
              <a:ext cx="2044700" cy="495300"/>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Calibri"/>
                  <a:ea typeface="Calibri"/>
                  <a:cs typeface="Calibri"/>
                  <a:sym typeface="Calibri"/>
                </a:rPr>
                <a:t>High Utilization</a:t>
              </a:r>
              <a:endParaRPr sz="1400">
                <a:solidFill>
                  <a:schemeClr val="lt1"/>
                </a:solidFill>
                <a:latin typeface="Calibri"/>
                <a:ea typeface="Calibri"/>
                <a:cs typeface="Calibri"/>
                <a:sym typeface="Calibri"/>
              </a:endParaRPr>
            </a:p>
          </p:txBody>
        </p:sp>
        <p:sp>
          <p:nvSpPr>
            <p:cNvPr id="421" name="Google Shape;421;g2e8b479a57e_1_177"/>
            <p:cNvSpPr/>
            <p:nvPr/>
          </p:nvSpPr>
          <p:spPr>
            <a:xfrm>
              <a:off x="3949700" y="1498600"/>
              <a:ext cx="2044700" cy="495300"/>
            </a:xfrm>
            <a:prstGeom prst="rect">
              <a:avLst/>
            </a:prstGeom>
            <a:solidFill>
              <a:schemeClr val="accent2"/>
            </a:solidFill>
            <a:ln cap="flat" cmpd="sng" w="12700">
              <a:solidFill>
                <a:schemeClr val="accen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Calibri"/>
                  <a:ea typeface="Calibri"/>
                  <a:cs typeface="Calibri"/>
                  <a:sym typeface="Calibri"/>
                </a:rPr>
                <a:t>Low Turnover</a:t>
              </a:r>
              <a:endParaRPr sz="1400">
                <a:solidFill>
                  <a:schemeClr val="lt1"/>
                </a:solidFill>
                <a:latin typeface="Calibri"/>
                <a:ea typeface="Calibri"/>
                <a:cs typeface="Calibri"/>
                <a:sym typeface="Calibri"/>
              </a:endParaRPr>
            </a:p>
          </p:txBody>
        </p:sp>
        <p:sp>
          <p:nvSpPr>
            <p:cNvPr id="422" name="Google Shape;422;g2e8b479a57e_1_177"/>
            <p:cNvSpPr/>
            <p:nvPr/>
          </p:nvSpPr>
          <p:spPr>
            <a:xfrm>
              <a:off x="6680199" y="1498600"/>
              <a:ext cx="2044700" cy="495300"/>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Calibri"/>
                  <a:ea typeface="Calibri"/>
                  <a:cs typeface="Calibri"/>
                  <a:sym typeface="Calibri"/>
                </a:rPr>
                <a:t>Commercial Context</a:t>
              </a:r>
              <a:endParaRPr sz="1400">
                <a:solidFill>
                  <a:schemeClr val="lt1"/>
                </a:solidFill>
                <a:latin typeface="Calibri"/>
                <a:ea typeface="Calibri"/>
                <a:cs typeface="Calibri"/>
                <a:sym typeface="Calibri"/>
              </a:endParaRPr>
            </a:p>
          </p:txBody>
        </p:sp>
        <p:sp>
          <p:nvSpPr>
            <p:cNvPr id="423" name="Google Shape;423;g2e8b479a57e_1_177"/>
            <p:cNvSpPr/>
            <p:nvPr/>
          </p:nvSpPr>
          <p:spPr>
            <a:xfrm>
              <a:off x="9448798" y="1460500"/>
              <a:ext cx="2044700" cy="635000"/>
            </a:xfrm>
            <a:prstGeom prst="rect">
              <a:avLst/>
            </a:prstGeom>
            <a:solidFill>
              <a:schemeClr val="accent2"/>
            </a:solidFill>
            <a:ln cap="flat" cmpd="sng" w="12700">
              <a:solidFill>
                <a:schemeClr val="accen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300">
                  <a:solidFill>
                    <a:schemeClr val="lt1"/>
                  </a:solidFill>
                  <a:latin typeface="Calibri"/>
                  <a:ea typeface="Calibri"/>
                  <a:cs typeface="Calibri"/>
                  <a:sym typeface="Calibri"/>
                </a:rPr>
                <a:t>Price the Curb to Encourage Turnover</a:t>
              </a:r>
              <a:endParaRPr sz="1300">
                <a:solidFill>
                  <a:schemeClr val="lt1"/>
                </a:solidFill>
                <a:latin typeface="Calibri"/>
                <a:ea typeface="Calibri"/>
                <a:cs typeface="Calibri"/>
                <a:sym typeface="Calibri"/>
              </a:endParaRPr>
            </a:p>
          </p:txBody>
        </p:sp>
        <p:sp>
          <p:nvSpPr>
            <p:cNvPr id="424" name="Google Shape;424;g2e8b479a57e_1_177"/>
            <p:cNvSpPr/>
            <p:nvPr/>
          </p:nvSpPr>
          <p:spPr>
            <a:xfrm>
              <a:off x="3238500" y="1422400"/>
              <a:ext cx="673100" cy="635000"/>
            </a:xfrm>
            <a:prstGeom prst="mathPlus">
              <a:avLst>
                <a:gd fmla="val 23520" name="adj1"/>
              </a:avLst>
            </a:prstGeom>
            <a:solidFill>
              <a:schemeClr val="dk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25" name="Google Shape;425;g2e8b479a57e_1_177"/>
            <p:cNvSpPr/>
            <p:nvPr/>
          </p:nvSpPr>
          <p:spPr>
            <a:xfrm>
              <a:off x="5994399" y="1422399"/>
              <a:ext cx="673100" cy="635000"/>
            </a:xfrm>
            <a:prstGeom prst="mathPlus">
              <a:avLst>
                <a:gd fmla="val 23520" name="adj1"/>
              </a:avLst>
            </a:prstGeom>
            <a:solidFill>
              <a:schemeClr val="dk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426" name="Google Shape;426;g2e8b479a57e_1_177"/>
          <p:cNvSpPr/>
          <p:nvPr/>
        </p:nvSpPr>
        <p:spPr>
          <a:xfrm>
            <a:off x="6505574" y="1962150"/>
            <a:ext cx="581025" cy="447675"/>
          </a:xfrm>
          <a:prstGeom prst="mathEqual">
            <a:avLst>
              <a:gd fmla="val 23520" name="adj1"/>
              <a:gd fmla="val 11760" name="adj2"/>
            </a:avLst>
          </a:prstGeom>
          <a:solidFill>
            <a:schemeClr val="dk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p:txBody>
      </p:sp>
      <p:grpSp>
        <p:nvGrpSpPr>
          <p:cNvPr id="427" name="Google Shape;427;g2e8b479a57e_1_177"/>
          <p:cNvGrpSpPr/>
          <p:nvPr/>
        </p:nvGrpSpPr>
        <p:grpSpPr>
          <a:xfrm>
            <a:off x="895349" y="2600323"/>
            <a:ext cx="7724774" cy="476251"/>
            <a:chOff x="1193800" y="1422399"/>
            <a:chExt cx="10299698" cy="635001"/>
          </a:xfrm>
        </p:grpSpPr>
        <p:sp>
          <p:nvSpPr>
            <p:cNvPr id="428" name="Google Shape;428;g2e8b479a57e_1_177"/>
            <p:cNvSpPr/>
            <p:nvPr/>
          </p:nvSpPr>
          <p:spPr>
            <a:xfrm>
              <a:off x="1193800" y="1498600"/>
              <a:ext cx="2044700" cy="495300"/>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Calibri"/>
                  <a:ea typeface="Calibri"/>
                  <a:cs typeface="Calibri"/>
                  <a:sym typeface="Calibri"/>
                </a:rPr>
                <a:t>High Utilization</a:t>
              </a:r>
              <a:endParaRPr sz="1400">
                <a:solidFill>
                  <a:schemeClr val="lt1"/>
                </a:solidFill>
                <a:latin typeface="Calibri"/>
                <a:ea typeface="Calibri"/>
                <a:cs typeface="Calibri"/>
                <a:sym typeface="Calibri"/>
              </a:endParaRPr>
            </a:p>
          </p:txBody>
        </p:sp>
        <p:sp>
          <p:nvSpPr>
            <p:cNvPr id="429" name="Google Shape;429;g2e8b479a57e_1_177"/>
            <p:cNvSpPr/>
            <p:nvPr/>
          </p:nvSpPr>
          <p:spPr>
            <a:xfrm>
              <a:off x="3949700" y="1498600"/>
              <a:ext cx="2044700" cy="495300"/>
            </a:xfrm>
            <a:prstGeom prst="rect">
              <a:avLst/>
            </a:prstGeom>
            <a:solidFill>
              <a:schemeClr val="accent2"/>
            </a:solidFill>
            <a:ln cap="flat" cmpd="sng" w="12700">
              <a:solidFill>
                <a:schemeClr val="accen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Calibri"/>
                  <a:ea typeface="Calibri"/>
                  <a:cs typeface="Calibri"/>
                  <a:sym typeface="Calibri"/>
                </a:rPr>
                <a:t>Low Turnover</a:t>
              </a:r>
              <a:endParaRPr sz="1400">
                <a:solidFill>
                  <a:schemeClr val="lt1"/>
                </a:solidFill>
                <a:latin typeface="Calibri"/>
                <a:ea typeface="Calibri"/>
                <a:cs typeface="Calibri"/>
                <a:sym typeface="Calibri"/>
              </a:endParaRPr>
            </a:p>
          </p:txBody>
        </p:sp>
        <p:sp>
          <p:nvSpPr>
            <p:cNvPr id="430" name="Google Shape;430;g2e8b479a57e_1_177"/>
            <p:cNvSpPr/>
            <p:nvPr/>
          </p:nvSpPr>
          <p:spPr>
            <a:xfrm>
              <a:off x="6680199" y="1498600"/>
              <a:ext cx="2044700" cy="495300"/>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Calibri"/>
                  <a:ea typeface="Calibri"/>
                  <a:cs typeface="Calibri"/>
                  <a:sym typeface="Calibri"/>
                </a:rPr>
                <a:t>Residential Context</a:t>
              </a:r>
              <a:endParaRPr sz="1400">
                <a:solidFill>
                  <a:schemeClr val="lt1"/>
                </a:solidFill>
                <a:latin typeface="Calibri"/>
                <a:ea typeface="Calibri"/>
                <a:cs typeface="Calibri"/>
                <a:sym typeface="Calibri"/>
              </a:endParaRPr>
            </a:p>
          </p:txBody>
        </p:sp>
        <p:sp>
          <p:nvSpPr>
            <p:cNvPr id="431" name="Google Shape;431;g2e8b479a57e_1_177"/>
            <p:cNvSpPr/>
            <p:nvPr/>
          </p:nvSpPr>
          <p:spPr>
            <a:xfrm>
              <a:off x="9448798" y="1485900"/>
              <a:ext cx="2044700" cy="495300"/>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Calibri"/>
                  <a:ea typeface="Calibri"/>
                  <a:cs typeface="Calibri"/>
                  <a:sym typeface="Calibri"/>
                </a:rPr>
                <a:t>Candidate for RPP</a:t>
              </a:r>
              <a:endParaRPr sz="1400">
                <a:solidFill>
                  <a:schemeClr val="lt1"/>
                </a:solidFill>
                <a:latin typeface="Calibri"/>
                <a:ea typeface="Calibri"/>
                <a:cs typeface="Calibri"/>
                <a:sym typeface="Calibri"/>
              </a:endParaRPr>
            </a:p>
          </p:txBody>
        </p:sp>
        <p:sp>
          <p:nvSpPr>
            <p:cNvPr id="432" name="Google Shape;432;g2e8b479a57e_1_177"/>
            <p:cNvSpPr/>
            <p:nvPr/>
          </p:nvSpPr>
          <p:spPr>
            <a:xfrm>
              <a:off x="3238500" y="1422400"/>
              <a:ext cx="673100" cy="635000"/>
            </a:xfrm>
            <a:prstGeom prst="mathPlus">
              <a:avLst>
                <a:gd fmla="val 23520" name="adj1"/>
              </a:avLst>
            </a:prstGeom>
            <a:solidFill>
              <a:schemeClr val="dk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33" name="Google Shape;433;g2e8b479a57e_1_177"/>
            <p:cNvSpPr/>
            <p:nvPr/>
          </p:nvSpPr>
          <p:spPr>
            <a:xfrm>
              <a:off x="5994399" y="1422399"/>
              <a:ext cx="673100" cy="635000"/>
            </a:xfrm>
            <a:prstGeom prst="mathPlus">
              <a:avLst>
                <a:gd fmla="val 23520" name="adj1"/>
              </a:avLst>
            </a:prstGeom>
            <a:solidFill>
              <a:schemeClr val="dk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434" name="Google Shape;434;g2e8b479a57e_1_177"/>
          <p:cNvSpPr/>
          <p:nvPr/>
        </p:nvSpPr>
        <p:spPr>
          <a:xfrm>
            <a:off x="6505574" y="2628900"/>
            <a:ext cx="581025" cy="447675"/>
          </a:xfrm>
          <a:prstGeom prst="mathEqual">
            <a:avLst>
              <a:gd fmla="val 23520" name="adj1"/>
              <a:gd fmla="val 11760" name="adj2"/>
            </a:avLst>
          </a:prstGeom>
          <a:solidFill>
            <a:schemeClr val="dk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p:txBody>
      </p:sp>
      <p:grpSp>
        <p:nvGrpSpPr>
          <p:cNvPr id="435" name="Google Shape;435;g2e8b479a57e_1_177"/>
          <p:cNvGrpSpPr/>
          <p:nvPr/>
        </p:nvGrpSpPr>
        <p:grpSpPr>
          <a:xfrm>
            <a:off x="895349" y="3286123"/>
            <a:ext cx="7724774" cy="476251"/>
            <a:chOff x="1193800" y="1422399"/>
            <a:chExt cx="10299698" cy="635001"/>
          </a:xfrm>
        </p:grpSpPr>
        <p:sp>
          <p:nvSpPr>
            <p:cNvPr id="436" name="Google Shape;436;g2e8b479a57e_1_177"/>
            <p:cNvSpPr/>
            <p:nvPr/>
          </p:nvSpPr>
          <p:spPr>
            <a:xfrm>
              <a:off x="1193800" y="1498600"/>
              <a:ext cx="2044700" cy="495300"/>
            </a:xfrm>
            <a:prstGeom prst="rect">
              <a:avLst/>
            </a:prstGeom>
            <a:solidFill>
              <a:schemeClr val="accent2"/>
            </a:solidFill>
            <a:ln cap="flat" cmpd="sng" w="12700">
              <a:solidFill>
                <a:schemeClr val="accen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Calibri"/>
                  <a:ea typeface="Calibri"/>
                  <a:cs typeface="Calibri"/>
                  <a:sym typeface="Calibri"/>
                </a:rPr>
                <a:t>Low Utilization</a:t>
              </a:r>
              <a:endParaRPr sz="1400">
                <a:solidFill>
                  <a:schemeClr val="lt1"/>
                </a:solidFill>
                <a:latin typeface="Calibri"/>
                <a:ea typeface="Calibri"/>
                <a:cs typeface="Calibri"/>
                <a:sym typeface="Calibri"/>
              </a:endParaRPr>
            </a:p>
          </p:txBody>
        </p:sp>
        <p:sp>
          <p:nvSpPr>
            <p:cNvPr id="437" name="Google Shape;437;g2e8b479a57e_1_177"/>
            <p:cNvSpPr/>
            <p:nvPr/>
          </p:nvSpPr>
          <p:spPr>
            <a:xfrm>
              <a:off x="3949700" y="1498600"/>
              <a:ext cx="2044700" cy="495300"/>
            </a:xfrm>
            <a:prstGeom prst="rect">
              <a:avLst/>
            </a:prstGeom>
            <a:solidFill>
              <a:schemeClr val="accent2"/>
            </a:solidFill>
            <a:ln cap="flat" cmpd="sng" w="12700">
              <a:solidFill>
                <a:schemeClr val="accen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Calibri"/>
                  <a:ea typeface="Calibri"/>
                  <a:cs typeface="Calibri"/>
                  <a:sym typeface="Calibri"/>
                </a:rPr>
                <a:t>Low Turnover</a:t>
              </a:r>
              <a:endParaRPr sz="1400">
                <a:solidFill>
                  <a:schemeClr val="lt1"/>
                </a:solidFill>
                <a:latin typeface="Calibri"/>
                <a:ea typeface="Calibri"/>
                <a:cs typeface="Calibri"/>
                <a:sym typeface="Calibri"/>
              </a:endParaRPr>
            </a:p>
          </p:txBody>
        </p:sp>
        <p:sp>
          <p:nvSpPr>
            <p:cNvPr id="438" name="Google Shape;438;g2e8b479a57e_1_177"/>
            <p:cNvSpPr/>
            <p:nvPr/>
          </p:nvSpPr>
          <p:spPr>
            <a:xfrm>
              <a:off x="6680199" y="1498600"/>
              <a:ext cx="2044700" cy="495300"/>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Calibri"/>
                  <a:ea typeface="Calibri"/>
                  <a:cs typeface="Calibri"/>
                  <a:sym typeface="Calibri"/>
                </a:rPr>
                <a:t>Residential Context</a:t>
              </a:r>
              <a:endParaRPr sz="1400">
                <a:solidFill>
                  <a:schemeClr val="lt1"/>
                </a:solidFill>
                <a:latin typeface="Calibri"/>
                <a:ea typeface="Calibri"/>
                <a:cs typeface="Calibri"/>
                <a:sym typeface="Calibri"/>
              </a:endParaRPr>
            </a:p>
          </p:txBody>
        </p:sp>
        <p:sp>
          <p:nvSpPr>
            <p:cNvPr id="439" name="Google Shape;439;g2e8b479a57e_1_177"/>
            <p:cNvSpPr/>
            <p:nvPr/>
          </p:nvSpPr>
          <p:spPr>
            <a:xfrm>
              <a:off x="9448798" y="1485900"/>
              <a:ext cx="2044700" cy="495300"/>
            </a:xfrm>
            <a:prstGeom prst="rect">
              <a:avLst/>
            </a:prstGeom>
            <a:solidFill>
              <a:srgbClr val="A5A5A5"/>
            </a:solidFill>
            <a:ln cap="flat" cmpd="sng" w="12700">
              <a:solidFill>
                <a:srgbClr val="A5A5A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Calibri"/>
                  <a:ea typeface="Calibri"/>
                  <a:cs typeface="Calibri"/>
                  <a:sym typeface="Calibri"/>
                </a:rPr>
                <a:t>Free Parking</a:t>
              </a:r>
              <a:endParaRPr sz="1400">
                <a:solidFill>
                  <a:schemeClr val="lt1"/>
                </a:solidFill>
                <a:latin typeface="Calibri"/>
                <a:ea typeface="Calibri"/>
                <a:cs typeface="Calibri"/>
                <a:sym typeface="Calibri"/>
              </a:endParaRPr>
            </a:p>
          </p:txBody>
        </p:sp>
        <p:sp>
          <p:nvSpPr>
            <p:cNvPr id="440" name="Google Shape;440;g2e8b479a57e_1_177"/>
            <p:cNvSpPr/>
            <p:nvPr/>
          </p:nvSpPr>
          <p:spPr>
            <a:xfrm>
              <a:off x="3238500" y="1422400"/>
              <a:ext cx="673100" cy="635000"/>
            </a:xfrm>
            <a:prstGeom prst="mathPlus">
              <a:avLst>
                <a:gd fmla="val 23520" name="adj1"/>
              </a:avLst>
            </a:prstGeom>
            <a:solidFill>
              <a:schemeClr val="dk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41" name="Google Shape;441;g2e8b479a57e_1_177"/>
            <p:cNvSpPr/>
            <p:nvPr/>
          </p:nvSpPr>
          <p:spPr>
            <a:xfrm>
              <a:off x="5994399" y="1422399"/>
              <a:ext cx="673100" cy="635000"/>
            </a:xfrm>
            <a:prstGeom prst="mathPlus">
              <a:avLst>
                <a:gd fmla="val 23520" name="adj1"/>
              </a:avLst>
            </a:prstGeom>
            <a:solidFill>
              <a:schemeClr val="dk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442" name="Google Shape;442;g2e8b479a57e_1_177"/>
          <p:cNvSpPr/>
          <p:nvPr/>
        </p:nvSpPr>
        <p:spPr>
          <a:xfrm>
            <a:off x="6505573" y="3286124"/>
            <a:ext cx="581025" cy="447675"/>
          </a:xfrm>
          <a:prstGeom prst="mathEqual">
            <a:avLst>
              <a:gd fmla="val 23520" name="adj1"/>
              <a:gd fmla="val 11760" name="adj2"/>
            </a:avLst>
          </a:prstGeom>
          <a:solidFill>
            <a:schemeClr val="dk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p:txBody>
      </p:sp>
      <p:grpSp>
        <p:nvGrpSpPr>
          <p:cNvPr id="443" name="Google Shape;443;g2e8b479a57e_1_177"/>
          <p:cNvGrpSpPr/>
          <p:nvPr/>
        </p:nvGrpSpPr>
        <p:grpSpPr>
          <a:xfrm>
            <a:off x="895349" y="3905248"/>
            <a:ext cx="7724774" cy="476251"/>
            <a:chOff x="1193800" y="1422399"/>
            <a:chExt cx="10299698" cy="635001"/>
          </a:xfrm>
        </p:grpSpPr>
        <p:sp>
          <p:nvSpPr>
            <p:cNvPr id="444" name="Google Shape;444;g2e8b479a57e_1_177"/>
            <p:cNvSpPr/>
            <p:nvPr/>
          </p:nvSpPr>
          <p:spPr>
            <a:xfrm>
              <a:off x="1193800" y="1498600"/>
              <a:ext cx="2044700" cy="495300"/>
            </a:xfrm>
            <a:prstGeom prst="rect">
              <a:avLst/>
            </a:prstGeom>
            <a:solidFill>
              <a:schemeClr val="accent2"/>
            </a:solidFill>
            <a:ln cap="flat" cmpd="sng" w="12700">
              <a:solidFill>
                <a:schemeClr val="accen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Calibri"/>
                  <a:ea typeface="Calibri"/>
                  <a:cs typeface="Calibri"/>
                  <a:sym typeface="Calibri"/>
                </a:rPr>
                <a:t>Low Utilization</a:t>
              </a:r>
              <a:endParaRPr sz="1400">
                <a:solidFill>
                  <a:schemeClr val="lt1"/>
                </a:solidFill>
                <a:latin typeface="Calibri"/>
                <a:ea typeface="Calibri"/>
                <a:cs typeface="Calibri"/>
                <a:sym typeface="Calibri"/>
              </a:endParaRPr>
            </a:p>
          </p:txBody>
        </p:sp>
        <p:sp>
          <p:nvSpPr>
            <p:cNvPr id="445" name="Google Shape;445;g2e8b479a57e_1_177"/>
            <p:cNvSpPr/>
            <p:nvPr/>
          </p:nvSpPr>
          <p:spPr>
            <a:xfrm>
              <a:off x="3949700" y="1498600"/>
              <a:ext cx="2044700" cy="495300"/>
            </a:xfrm>
            <a:prstGeom prst="rect">
              <a:avLst/>
            </a:prstGeom>
            <a:solidFill>
              <a:schemeClr val="accent2"/>
            </a:solidFill>
            <a:ln cap="flat" cmpd="sng" w="12700">
              <a:solidFill>
                <a:schemeClr val="accen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Calibri"/>
                  <a:ea typeface="Calibri"/>
                  <a:cs typeface="Calibri"/>
                  <a:sym typeface="Calibri"/>
                </a:rPr>
                <a:t>Low Turnover</a:t>
              </a:r>
              <a:endParaRPr sz="1400">
                <a:solidFill>
                  <a:schemeClr val="lt1"/>
                </a:solidFill>
                <a:latin typeface="Calibri"/>
                <a:ea typeface="Calibri"/>
                <a:cs typeface="Calibri"/>
                <a:sym typeface="Calibri"/>
              </a:endParaRPr>
            </a:p>
          </p:txBody>
        </p:sp>
        <p:sp>
          <p:nvSpPr>
            <p:cNvPr id="446" name="Google Shape;446;g2e8b479a57e_1_177"/>
            <p:cNvSpPr/>
            <p:nvPr/>
          </p:nvSpPr>
          <p:spPr>
            <a:xfrm>
              <a:off x="6680199" y="1498600"/>
              <a:ext cx="2044700" cy="495300"/>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Calibri"/>
                  <a:ea typeface="Calibri"/>
                  <a:cs typeface="Calibri"/>
                  <a:sym typeface="Calibri"/>
                </a:rPr>
                <a:t>Commercial Context</a:t>
              </a:r>
              <a:endParaRPr sz="1400">
                <a:solidFill>
                  <a:schemeClr val="lt1"/>
                </a:solidFill>
                <a:latin typeface="Calibri"/>
                <a:ea typeface="Calibri"/>
                <a:cs typeface="Calibri"/>
                <a:sym typeface="Calibri"/>
              </a:endParaRPr>
            </a:p>
          </p:txBody>
        </p:sp>
        <p:sp>
          <p:nvSpPr>
            <p:cNvPr id="447" name="Google Shape;447;g2e8b479a57e_1_177"/>
            <p:cNvSpPr/>
            <p:nvPr/>
          </p:nvSpPr>
          <p:spPr>
            <a:xfrm>
              <a:off x="9448798" y="1485900"/>
              <a:ext cx="2044700" cy="495300"/>
            </a:xfrm>
            <a:prstGeom prst="rect">
              <a:avLst/>
            </a:prstGeom>
            <a:solidFill>
              <a:srgbClr val="A5A5A5"/>
            </a:solidFill>
            <a:ln cap="flat" cmpd="sng" w="12700">
              <a:solidFill>
                <a:srgbClr val="A5A5A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Calibri"/>
                  <a:ea typeface="Calibri"/>
                  <a:cs typeface="Calibri"/>
                  <a:sym typeface="Calibri"/>
                </a:rPr>
                <a:t>Free Parking</a:t>
              </a:r>
              <a:endParaRPr sz="1400">
                <a:solidFill>
                  <a:schemeClr val="lt1"/>
                </a:solidFill>
                <a:latin typeface="Calibri"/>
                <a:ea typeface="Calibri"/>
                <a:cs typeface="Calibri"/>
                <a:sym typeface="Calibri"/>
              </a:endParaRPr>
            </a:p>
          </p:txBody>
        </p:sp>
        <p:sp>
          <p:nvSpPr>
            <p:cNvPr id="448" name="Google Shape;448;g2e8b479a57e_1_177"/>
            <p:cNvSpPr/>
            <p:nvPr/>
          </p:nvSpPr>
          <p:spPr>
            <a:xfrm>
              <a:off x="3238500" y="1422400"/>
              <a:ext cx="673100" cy="635000"/>
            </a:xfrm>
            <a:prstGeom prst="mathPlus">
              <a:avLst>
                <a:gd fmla="val 23520" name="adj1"/>
              </a:avLst>
            </a:prstGeom>
            <a:solidFill>
              <a:schemeClr val="dk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49" name="Google Shape;449;g2e8b479a57e_1_177"/>
            <p:cNvSpPr/>
            <p:nvPr/>
          </p:nvSpPr>
          <p:spPr>
            <a:xfrm>
              <a:off x="5994399" y="1422399"/>
              <a:ext cx="673100" cy="635000"/>
            </a:xfrm>
            <a:prstGeom prst="mathPlus">
              <a:avLst>
                <a:gd fmla="val 23520" name="adj1"/>
              </a:avLst>
            </a:prstGeom>
            <a:solidFill>
              <a:schemeClr val="dk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450" name="Google Shape;450;g2e8b479a57e_1_177"/>
          <p:cNvSpPr/>
          <p:nvPr/>
        </p:nvSpPr>
        <p:spPr>
          <a:xfrm>
            <a:off x="6505572" y="3914774"/>
            <a:ext cx="581025" cy="447675"/>
          </a:xfrm>
          <a:prstGeom prst="mathEqual">
            <a:avLst>
              <a:gd fmla="val 23520" name="adj1"/>
              <a:gd fmla="val 11760" name="adj2"/>
            </a:avLst>
          </a:prstGeom>
          <a:solidFill>
            <a:schemeClr val="dk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
          <p:cNvSpPr txBox="1"/>
          <p:nvPr>
            <p:ph type="title"/>
          </p:nvPr>
        </p:nvSpPr>
        <p:spPr>
          <a:xfrm>
            <a:off x="244475" y="260450"/>
            <a:ext cx="8520600" cy="6396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64783"/>
              <a:buNone/>
            </a:pPr>
            <a:r>
              <a:rPr b="1" lang="en">
                <a:solidFill>
                  <a:srgbClr val="073763"/>
                </a:solidFill>
                <a:latin typeface="Lato"/>
                <a:ea typeface="Lato"/>
                <a:cs typeface="Lato"/>
                <a:sym typeface="Lato"/>
              </a:rPr>
              <a:t>About Lawrenceville United</a:t>
            </a:r>
            <a:endParaRPr b="1" sz="1887">
              <a:solidFill>
                <a:srgbClr val="073763"/>
              </a:solidFill>
              <a:latin typeface="Lato"/>
              <a:ea typeface="Lato"/>
              <a:cs typeface="Lato"/>
              <a:sym typeface="Lato"/>
            </a:endParaRPr>
          </a:p>
          <a:p>
            <a:pPr indent="0" lvl="0" marL="0" rtl="0" algn="l">
              <a:lnSpc>
                <a:spcPct val="100000"/>
              </a:lnSpc>
              <a:spcBef>
                <a:spcPts val="0"/>
              </a:spcBef>
              <a:spcAft>
                <a:spcPts val="0"/>
              </a:spcAft>
              <a:buSzPct val="164783"/>
              <a:buNone/>
            </a:pPr>
            <a:r>
              <a:t/>
            </a:r>
            <a:endParaRPr sz="1887">
              <a:solidFill>
                <a:srgbClr val="073763"/>
              </a:solidFill>
              <a:latin typeface="Lato"/>
              <a:ea typeface="Lato"/>
              <a:cs typeface="Lato"/>
              <a:sym typeface="Lato"/>
            </a:endParaRPr>
          </a:p>
        </p:txBody>
      </p:sp>
      <p:sp>
        <p:nvSpPr>
          <p:cNvPr id="149" name="Google Shape;149;p3"/>
          <p:cNvSpPr txBox="1"/>
          <p:nvPr/>
        </p:nvSpPr>
        <p:spPr>
          <a:xfrm>
            <a:off x="626925" y="900050"/>
            <a:ext cx="5073900" cy="32385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15000"/>
              </a:lnSpc>
              <a:spcBef>
                <a:spcPts val="0"/>
              </a:spcBef>
              <a:spcAft>
                <a:spcPts val="0"/>
              </a:spcAft>
              <a:buClr>
                <a:srgbClr val="073763"/>
              </a:buClr>
              <a:buSzPts val="1700"/>
              <a:buFont typeface="Lato"/>
              <a:buChar char="●"/>
            </a:pPr>
            <a:r>
              <a:rPr b="1" i="0" lang="en" sz="1700" u="none" cap="none" strike="noStrike">
                <a:solidFill>
                  <a:srgbClr val="073763"/>
                </a:solidFill>
                <a:latin typeface="Lato"/>
                <a:ea typeface="Lato"/>
                <a:cs typeface="Lato"/>
                <a:sym typeface="Lato"/>
              </a:rPr>
              <a:t>Mission</a:t>
            </a:r>
            <a:r>
              <a:rPr b="0" i="0" lang="en" sz="1700" u="none" cap="none" strike="noStrike">
                <a:solidFill>
                  <a:srgbClr val="073763"/>
                </a:solidFill>
                <a:latin typeface="Lato"/>
                <a:ea typeface="Lato"/>
                <a:cs typeface="Lato"/>
                <a:sym typeface="Lato"/>
              </a:rPr>
              <a:t>: to improve and protect quality of life for all Lawrenceville residents</a:t>
            </a:r>
            <a:endParaRPr b="0" i="0" sz="1700" u="none" cap="none" strike="noStrike">
              <a:solidFill>
                <a:srgbClr val="073763"/>
              </a:solidFill>
              <a:latin typeface="Lato"/>
              <a:ea typeface="Lato"/>
              <a:cs typeface="Lato"/>
              <a:sym typeface="Lato"/>
            </a:endParaRPr>
          </a:p>
          <a:p>
            <a:pPr indent="-336550" lvl="0" marL="457200" marR="0" rtl="0" algn="l">
              <a:lnSpc>
                <a:spcPct val="115000"/>
              </a:lnSpc>
              <a:spcBef>
                <a:spcPts val="1000"/>
              </a:spcBef>
              <a:spcAft>
                <a:spcPts val="0"/>
              </a:spcAft>
              <a:buClr>
                <a:srgbClr val="073763"/>
              </a:buClr>
              <a:buSzPts val="1700"/>
              <a:buFont typeface="Lato"/>
              <a:buChar char="●"/>
            </a:pPr>
            <a:r>
              <a:rPr b="0" i="0" lang="en" sz="1700" u="none" cap="none" strike="noStrike">
                <a:solidFill>
                  <a:srgbClr val="073763"/>
                </a:solidFill>
                <a:latin typeface="Lato"/>
                <a:ea typeface="Lato"/>
                <a:cs typeface="Lato"/>
                <a:sym typeface="Lato"/>
              </a:rPr>
              <a:t>Membership of over 8</a:t>
            </a:r>
            <a:r>
              <a:rPr lang="en" sz="1700">
                <a:solidFill>
                  <a:srgbClr val="073763"/>
                </a:solidFill>
                <a:latin typeface="Lato"/>
                <a:ea typeface="Lato"/>
                <a:cs typeface="Lato"/>
                <a:sym typeface="Lato"/>
              </a:rPr>
              <a:t>5</a:t>
            </a:r>
            <a:r>
              <a:rPr b="0" i="0" lang="en" sz="1700" u="none" cap="none" strike="noStrike">
                <a:solidFill>
                  <a:srgbClr val="073763"/>
                </a:solidFill>
                <a:latin typeface="Lato"/>
                <a:ea typeface="Lato"/>
                <a:cs typeface="Lato"/>
                <a:sym typeface="Lato"/>
              </a:rPr>
              <a:t>0 </a:t>
            </a:r>
            <a:r>
              <a:rPr b="1" i="0" lang="en" sz="1700" u="none" cap="none" strike="noStrike">
                <a:solidFill>
                  <a:srgbClr val="073763"/>
                </a:solidFill>
                <a:latin typeface="Lato"/>
                <a:ea typeface="Lato"/>
                <a:cs typeface="Lato"/>
                <a:sym typeface="Lato"/>
              </a:rPr>
              <a:t>residents</a:t>
            </a:r>
            <a:endParaRPr b="1" i="0" sz="1700" u="none" cap="none" strike="noStrike">
              <a:solidFill>
                <a:srgbClr val="073763"/>
              </a:solidFill>
              <a:latin typeface="Lato"/>
              <a:ea typeface="Lato"/>
              <a:cs typeface="Lato"/>
              <a:sym typeface="Lato"/>
            </a:endParaRPr>
          </a:p>
          <a:p>
            <a:pPr indent="-336550" lvl="0" marL="457200" marR="0" rtl="0" algn="l">
              <a:lnSpc>
                <a:spcPct val="115000"/>
              </a:lnSpc>
              <a:spcBef>
                <a:spcPts val="1000"/>
              </a:spcBef>
              <a:spcAft>
                <a:spcPts val="0"/>
              </a:spcAft>
              <a:buClr>
                <a:srgbClr val="073763"/>
              </a:buClr>
              <a:buSzPts val="1700"/>
              <a:buFont typeface="Lato"/>
              <a:buChar char="●"/>
            </a:pPr>
            <a:r>
              <a:rPr b="1" i="0" lang="en" sz="1700" u="none" cap="none" strike="noStrike">
                <a:solidFill>
                  <a:srgbClr val="073763"/>
                </a:solidFill>
                <a:latin typeface="Lato"/>
                <a:ea typeface="Lato"/>
                <a:cs typeface="Lato"/>
                <a:sym typeface="Lato"/>
              </a:rPr>
              <a:t>Board</a:t>
            </a:r>
            <a:r>
              <a:rPr b="0" i="0" lang="en" sz="1700" u="none" cap="none" strike="noStrike">
                <a:solidFill>
                  <a:srgbClr val="073763"/>
                </a:solidFill>
                <a:latin typeface="Lato"/>
                <a:ea typeface="Lato"/>
                <a:cs typeface="Lato"/>
                <a:sym typeface="Lato"/>
              </a:rPr>
              <a:t> comprised of all residents: elected by our membership</a:t>
            </a:r>
            <a:endParaRPr b="0" i="0" sz="1700" u="none" cap="none" strike="noStrike">
              <a:solidFill>
                <a:srgbClr val="073763"/>
              </a:solidFill>
              <a:latin typeface="Lato"/>
              <a:ea typeface="Lato"/>
              <a:cs typeface="Lato"/>
              <a:sym typeface="Lato"/>
            </a:endParaRPr>
          </a:p>
          <a:p>
            <a:pPr indent="-336550" lvl="0" marL="457200" marR="0" rtl="0" algn="l">
              <a:lnSpc>
                <a:spcPct val="115000"/>
              </a:lnSpc>
              <a:spcBef>
                <a:spcPts val="1000"/>
              </a:spcBef>
              <a:spcAft>
                <a:spcPts val="1000"/>
              </a:spcAft>
              <a:buClr>
                <a:srgbClr val="073763"/>
              </a:buClr>
              <a:buSzPts val="1700"/>
              <a:buFont typeface="Lato"/>
              <a:buChar char="●"/>
            </a:pPr>
            <a:r>
              <a:rPr b="1" i="0" lang="en" sz="1700" u="none" cap="none" strike="noStrike">
                <a:solidFill>
                  <a:srgbClr val="073763"/>
                </a:solidFill>
                <a:latin typeface="Lato"/>
                <a:ea typeface="Lato"/>
                <a:cs typeface="Lato"/>
                <a:sym typeface="Lato"/>
              </a:rPr>
              <a:t>Programs</a:t>
            </a:r>
            <a:r>
              <a:rPr b="0" i="0" lang="en" sz="1700" u="none" cap="none" strike="noStrike">
                <a:solidFill>
                  <a:srgbClr val="073763"/>
                </a:solidFill>
                <a:latin typeface="Lato"/>
                <a:ea typeface="Lato"/>
                <a:cs typeface="Lato"/>
                <a:sym typeface="Lato"/>
              </a:rPr>
              <a:t>: Lawrenceville Farmers Market, supporting older adults, free food distributions, cleaning &amp; greening, direct support &amp; case management, advocacy, and more. </a:t>
            </a:r>
            <a:endParaRPr b="0" i="0" sz="1700" u="none" cap="none" strike="noStrike">
              <a:solidFill>
                <a:srgbClr val="073763"/>
              </a:solidFill>
              <a:latin typeface="Lato"/>
              <a:ea typeface="Lato"/>
              <a:cs typeface="Lato"/>
              <a:sym typeface="Lato"/>
            </a:endParaRPr>
          </a:p>
        </p:txBody>
      </p:sp>
      <p:pic>
        <p:nvPicPr>
          <p:cNvPr id="150" name="Google Shape;150;p3"/>
          <p:cNvPicPr preferRelativeResize="0"/>
          <p:nvPr/>
        </p:nvPicPr>
        <p:blipFill rotWithShape="1">
          <a:blip r:embed="rId3">
            <a:alphaModFix/>
          </a:blip>
          <a:srcRect b="0" l="0" r="0" t="85636"/>
          <a:stretch/>
        </p:blipFill>
        <p:spPr>
          <a:xfrm>
            <a:off x="0" y="4404700"/>
            <a:ext cx="9144000" cy="738801"/>
          </a:xfrm>
          <a:prstGeom prst="rect">
            <a:avLst/>
          </a:prstGeom>
          <a:noFill/>
          <a:ln>
            <a:noFill/>
          </a:ln>
        </p:spPr>
      </p:pic>
      <p:pic>
        <p:nvPicPr>
          <p:cNvPr id="151" name="Google Shape;151;p3"/>
          <p:cNvPicPr preferRelativeResize="0"/>
          <p:nvPr/>
        </p:nvPicPr>
        <p:blipFill rotWithShape="1">
          <a:blip r:embed="rId4">
            <a:alphaModFix/>
          </a:blip>
          <a:srcRect b="0" l="0" r="0" t="0"/>
          <a:stretch/>
        </p:blipFill>
        <p:spPr>
          <a:xfrm>
            <a:off x="5767779" y="900050"/>
            <a:ext cx="2029271" cy="1523923"/>
          </a:xfrm>
          <a:prstGeom prst="rect">
            <a:avLst/>
          </a:prstGeom>
          <a:noFill/>
          <a:ln>
            <a:noFill/>
          </a:ln>
        </p:spPr>
      </p:pic>
      <p:pic>
        <p:nvPicPr>
          <p:cNvPr id="152" name="Google Shape;152;p3"/>
          <p:cNvPicPr preferRelativeResize="0"/>
          <p:nvPr/>
        </p:nvPicPr>
        <p:blipFill rotWithShape="1">
          <a:blip r:embed="rId5">
            <a:alphaModFix/>
          </a:blip>
          <a:srcRect b="0" l="0" r="0" t="0"/>
          <a:stretch/>
        </p:blipFill>
        <p:spPr>
          <a:xfrm>
            <a:off x="5700825" y="3250975"/>
            <a:ext cx="1654076" cy="1696600"/>
          </a:xfrm>
          <a:prstGeom prst="rect">
            <a:avLst/>
          </a:prstGeom>
          <a:noFill/>
          <a:ln>
            <a:noFill/>
          </a:ln>
        </p:spPr>
      </p:pic>
      <p:pic>
        <p:nvPicPr>
          <p:cNvPr id="153" name="Google Shape;153;p3"/>
          <p:cNvPicPr preferRelativeResize="0"/>
          <p:nvPr/>
        </p:nvPicPr>
        <p:blipFill rotWithShape="1">
          <a:blip r:embed="rId6">
            <a:alphaModFix/>
          </a:blip>
          <a:srcRect b="0" l="0" r="0" t="0"/>
          <a:stretch/>
        </p:blipFill>
        <p:spPr>
          <a:xfrm>
            <a:off x="7054050" y="2185025"/>
            <a:ext cx="2031898" cy="152392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g2e8b479a57e_1_224"/>
          <p:cNvSpPr/>
          <p:nvPr/>
        </p:nvSpPr>
        <p:spPr>
          <a:xfrm>
            <a:off x="1520" y="-11651"/>
            <a:ext cx="183360" cy="5237545"/>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56" name="Google Shape;456;g2e8b479a57e_1_224"/>
          <p:cNvSpPr/>
          <p:nvPr/>
        </p:nvSpPr>
        <p:spPr>
          <a:xfrm>
            <a:off x="515044" y="-3367"/>
            <a:ext cx="187585" cy="5229263"/>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57" name="Google Shape;457;g2e8b479a57e_1_224"/>
          <p:cNvSpPr/>
          <p:nvPr/>
        </p:nvSpPr>
        <p:spPr>
          <a:xfrm>
            <a:off x="259650" y="-3366"/>
            <a:ext cx="183525" cy="5229262"/>
          </a:xfrm>
          <a:prstGeom prst="rect">
            <a:avLst/>
          </a:prstGeom>
          <a:solidFill>
            <a:srgbClr val="2F549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58" name="Google Shape;458;g2e8b479a57e_1_224"/>
          <p:cNvSpPr txBox="1"/>
          <p:nvPr>
            <p:ph type="title"/>
          </p:nvPr>
        </p:nvSpPr>
        <p:spPr>
          <a:xfrm>
            <a:off x="663286"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n"/>
              <a:t>Methodology</a:t>
            </a:r>
            <a:endParaRPr/>
          </a:p>
        </p:txBody>
      </p:sp>
      <p:sp>
        <p:nvSpPr>
          <p:cNvPr id="459" name="Google Shape;459;g2e8b479a57e_1_224"/>
          <p:cNvSpPr txBox="1"/>
          <p:nvPr>
            <p:ph idx="1" type="body"/>
          </p:nvPr>
        </p:nvSpPr>
        <p:spPr>
          <a:xfrm>
            <a:off x="692150" y="1361984"/>
            <a:ext cx="7886700" cy="3263504"/>
          </a:xfrm>
          <a:prstGeom prst="rect">
            <a:avLst/>
          </a:prstGeom>
          <a:noFill/>
          <a:ln>
            <a:noFill/>
          </a:ln>
        </p:spPr>
        <p:txBody>
          <a:bodyPr anchorCtr="0" anchor="t" bIns="34275" lIns="68575" spcFirstLastPara="1" rIns="68575" wrap="square" tIns="34275">
            <a:normAutofit fontScale="77500" lnSpcReduction="20000"/>
          </a:bodyPr>
          <a:lstStyle/>
          <a:p>
            <a:pPr indent="-172731" lvl="0" marL="177800" rtl="0" algn="l">
              <a:lnSpc>
                <a:spcPct val="90000"/>
              </a:lnSpc>
              <a:spcBef>
                <a:spcPts val="0"/>
              </a:spcBef>
              <a:spcAft>
                <a:spcPts val="0"/>
              </a:spcAft>
              <a:buClr>
                <a:schemeClr val="dk1"/>
              </a:buClr>
              <a:buSzPct val="100000"/>
              <a:buFont typeface="Calibri"/>
              <a:buChar char="•"/>
            </a:pPr>
            <a:r>
              <a:rPr lang="en" sz="2735"/>
              <a:t>Study Area: Butler Street, 46</a:t>
            </a:r>
            <a:r>
              <a:rPr baseline="30000" lang="en" sz="2735"/>
              <a:t>th</a:t>
            </a:r>
            <a:r>
              <a:rPr lang="en" sz="2735"/>
              <a:t> Street to 57</a:t>
            </a:r>
            <a:r>
              <a:rPr baseline="30000" lang="en" sz="2735"/>
              <a:t>th</a:t>
            </a:r>
            <a:r>
              <a:rPr lang="en" sz="2735"/>
              <a:t> Street</a:t>
            </a:r>
            <a:endParaRPr sz="2735"/>
          </a:p>
          <a:p>
            <a:pPr indent="-172731" lvl="0" marL="177800" rtl="0" algn="l">
              <a:lnSpc>
                <a:spcPct val="90000"/>
              </a:lnSpc>
              <a:spcBef>
                <a:spcPts val="800"/>
              </a:spcBef>
              <a:spcAft>
                <a:spcPts val="0"/>
              </a:spcAft>
              <a:buClr>
                <a:schemeClr val="dk1"/>
              </a:buClr>
              <a:buSzPct val="100000"/>
              <a:buFont typeface="Calibri"/>
              <a:buChar char="•"/>
            </a:pPr>
            <a:r>
              <a:rPr lang="en" sz="2735"/>
              <a:t>Data collected between 8am-6pm across three (3) days, varying days of the week and times of day</a:t>
            </a:r>
            <a:endParaRPr sz="2735"/>
          </a:p>
          <a:p>
            <a:pPr indent="-172731" lvl="0" marL="177800" rtl="0" algn="l">
              <a:lnSpc>
                <a:spcPct val="90000"/>
              </a:lnSpc>
              <a:spcBef>
                <a:spcPts val="800"/>
              </a:spcBef>
              <a:spcAft>
                <a:spcPts val="0"/>
              </a:spcAft>
              <a:buClr>
                <a:schemeClr val="dk1"/>
              </a:buClr>
              <a:buSzPct val="100000"/>
              <a:buFont typeface="Calibri"/>
              <a:buChar char="•"/>
            </a:pPr>
            <a:r>
              <a:rPr lang="en" sz="2735"/>
              <a:t>Vehicles within the study area were recorded with PPAP’s LPR (License Plate Recognition) technology</a:t>
            </a:r>
            <a:endParaRPr sz="2735"/>
          </a:p>
          <a:p>
            <a:pPr indent="-172731" lvl="0" marL="177800" rtl="0" algn="l">
              <a:lnSpc>
                <a:spcPct val="90000"/>
              </a:lnSpc>
              <a:spcBef>
                <a:spcPts val="800"/>
              </a:spcBef>
              <a:spcAft>
                <a:spcPts val="0"/>
              </a:spcAft>
              <a:buClr>
                <a:schemeClr val="dk1"/>
              </a:buClr>
              <a:buSzPct val="100000"/>
              <a:buFont typeface="Calibri"/>
              <a:buChar char="•"/>
            </a:pPr>
            <a:r>
              <a:rPr lang="en" sz="2735"/>
              <a:t>After one (1) hour, the number of parked vehicles were documented, and a percentage was calculated based on the total number of approximate on-street parking spaces available per block</a:t>
            </a:r>
            <a:endParaRPr sz="2735"/>
          </a:p>
          <a:p>
            <a:pPr indent="-38100" lvl="0" marL="177800" rtl="0" algn="l">
              <a:lnSpc>
                <a:spcPct val="90000"/>
              </a:lnSpc>
              <a:spcBef>
                <a:spcPts val="800"/>
              </a:spcBef>
              <a:spcAft>
                <a:spcPts val="0"/>
              </a:spcAft>
              <a:buClr>
                <a:schemeClr val="dk1"/>
              </a:buClr>
              <a:buSzPct val="100000"/>
              <a:buNone/>
            </a:pPr>
            <a:r>
              <a:t/>
            </a:r>
            <a:endParaRPr>
              <a:latin typeface="Quattrocento Sans"/>
              <a:ea typeface="Quattrocento Sans"/>
              <a:cs typeface="Quattrocento Sans"/>
              <a:sym typeface="Quattrocento Sans"/>
            </a:endParaRPr>
          </a:p>
          <a:p>
            <a:pPr indent="0" lvl="1" marL="342900" rtl="0" algn="l">
              <a:lnSpc>
                <a:spcPct val="90000"/>
              </a:lnSpc>
              <a:spcBef>
                <a:spcPts val="400"/>
              </a:spcBef>
              <a:spcAft>
                <a:spcPts val="0"/>
              </a:spcAft>
              <a:buClr>
                <a:schemeClr val="dk1"/>
              </a:buClr>
              <a:buSzPct val="100000"/>
              <a:buNone/>
            </a:pPr>
            <a:r>
              <a:t/>
            </a:r>
            <a:endParaRPr>
              <a:latin typeface="Quattrocento Sans"/>
              <a:ea typeface="Quattrocento Sans"/>
              <a:cs typeface="Quattrocento Sans"/>
              <a:sym typeface="Quattrocento Sans"/>
            </a:endParaRPr>
          </a:p>
          <a:p>
            <a:pPr indent="-38100" lvl="0" marL="177800" rtl="0" algn="l">
              <a:lnSpc>
                <a:spcPct val="90000"/>
              </a:lnSpc>
              <a:spcBef>
                <a:spcPts val="800"/>
              </a:spcBef>
              <a:spcAft>
                <a:spcPts val="0"/>
              </a:spcAft>
              <a:buClr>
                <a:schemeClr val="dk1"/>
              </a:buClr>
              <a:buSzPct val="100000"/>
              <a:buNone/>
            </a:pPr>
            <a:r>
              <a:t/>
            </a:r>
            <a:endParaRPr>
              <a:latin typeface="Calibri"/>
              <a:ea typeface="Calibri"/>
              <a:cs typeface="Calibri"/>
              <a:sym typeface="Calibri"/>
            </a:endParaRPr>
          </a:p>
          <a:p>
            <a:pPr indent="-38100" lvl="0" marL="177800" rtl="0" algn="l">
              <a:lnSpc>
                <a:spcPct val="90000"/>
              </a:lnSpc>
              <a:spcBef>
                <a:spcPts val="800"/>
              </a:spcBef>
              <a:spcAft>
                <a:spcPts val="0"/>
              </a:spcAft>
              <a:buClr>
                <a:schemeClr val="dk1"/>
              </a:buClr>
              <a:buSzPct val="100000"/>
              <a:buNone/>
            </a:pPr>
            <a:r>
              <a:t/>
            </a:r>
            <a:endParaRPr>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g2e8b479a57e_1_232"/>
          <p:cNvSpPr/>
          <p:nvPr/>
        </p:nvSpPr>
        <p:spPr>
          <a:xfrm>
            <a:off x="1520" y="-11651"/>
            <a:ext cx="183360" cy="5237545"/>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65" name="Google Shape;465;g2e8b479a57e_1_232"/>
          <p:cNvSpPr/>
          <p:nvPr/>
        </p:nvSpPr>
        <p:spPr>
          <a:xfrm>
            <a:off x="515044" y="-3367"/>
            <a:ext cx="187585" cy="5229263"/>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66" name="Google Shape;466;g2e8b479a57e_1_232"/>
          <p:cNvSpPr/>
          <p:nvPr/>
        </p:nvSpPr>
        <p:spPr>
          <a:xfrm>
            <a:off x="259650" y="-3366"/>
            <a:ext cx="183525" cy="5229262"/>
          </a:xfrm>
          <a:prstGeom prst="rect">
            <a:avLst/>
          </a:prstGeom>
          <a:solidFill>
            <a:srgbClr val="2F549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67" name="Google Shape;467;g2e8b479a57e_1_232"/>
          <p:cNvSpPr txBox="1"/>
          <p:nvPr>
            <p:ph type="title"/>
          </p:nvPr>
        </p:nvSpPr>
        <p:spPr>
          <a:xfrm>
            <a:off x="628650" y="0"/>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Calibri"/>
              <a:buNone/>
            </a:pPr>
            <a:r>
              <a:rPr b="1" lang="en" sz="3000"/>
              <a:t>Butler Street – Data Collection</a:t>
            </a:r>
            <a:endParaRPr/>
          </a:p>
        </p:txBody>
      </p:sp>
      <p:sp>
        <p:nvSpPr>
          <p:cNvPr id="468" name="Google Shape;468;g2e8b479a57e_1_232"/>
          <p:cNvSpPr txBox="1"/>
          <p:nvPr/>
        </p:nvSpPr>
        <p:spPr>
          <a:xfrm>
            <a:off x="3154210" y="4767191"/>
            <a:ext cx="4338638" cy="253915"/>
          </a:xfrm>
          <a:prstGeom prst="rect">
            <a:avLst/>
          </a:prstGeom>
          <a:noFill/>
          <a:ln>
            <a:noFill/>
          </a:ln>
        </p:spPr>
        <p:txBody>
          <a:bodyPr anchorCtr="0" anchor="b" bIns="34275" lIns="68575" spcFirstLastPara="1" rIns="68575" wrap="square" tIns="34275">
            <a:spAutoFit/>
          </a:bodyPr>
          <a:lstStyle/>
          <a:p>
            <a:pPr indent="0" lvl="0" marL="0" marR="0" rtl="0" algn="l">
              <a:spcBef>
                <a:spcPts val="0"/>
              </a:spcBef>
              <a:spcAft>
                <a:spcPts val="0"/>
              </a:spcAft>
              <a:buNone/>
            </a:pPr>
            <a:r>
              <a:rPr i="1" lang="en" sz="1200">
                <a:solidFill>
                  <a:schemeClr val="dk1"/>
                </a:solidFill>
                <a:latin typeface="Calibri"/>
                <a:ea typeface="Calibri"/>
                <a:cs typeface="Calibri"/>
                <a:sym typeface="Calibri"/>
              </a:rPr>
              <a:t>*Data collected 4/18/24, 4/19/24, 5/3/24</a:t>
            </a:r>
            <a:endParaRPr sz="1100"/>
          </a:p>
        </p:txBody>
      </p:sp>
      <p:graphicFrame>
        <p:nvGraphicFramePr>
          <p:cNvPr id="469" name="Google Shape;469;g2e8b479a57e_1_232"/>
          <p:cNvGraphicFramePr/>
          <p:nvPr/>
        </p:nvGraphicFramePr>
        <p:xfrm>
          <a:off x="889654" y="736468"/>
          <a:ext cx="3000000" cy="3000000"/>
        </p:xfrm>
        <a:graphic>
          <a:graphicData uri="http://schemas.openxmlformats.org/drawingml/2006/table">
            <a:tbl>
              <a:tblPr bandRow="1">
                <a:noFill/>
                <a:tableStyleId>{44728045-8918-4398-A676-55724CFF0646}</a:tableStyleId>
              </a:tblPr>
              <a:tblGrid>
                <a:gridCol w="2128275"/>
                <a:gridCol w="1024725"/>
                <a:gridCol w="1308475"/>
                <a:gridCol w="1150825"/>
                <a:gridCol w="1276950"/>
                <a:gridCol w="1119300"/>
              </a:tblGrid>
              <a:tr h="785225">
                <a:tc>
                  <a:txBody>
                    <a:bodyPr/>
                    <a:lstStyle/>
                    <a:p>
                      <a:pPr indent="0" lvl="0" marL="0" marR="0" rtl="0" algn="ctr">
                        <a:spcBef>
                          <a:spcPts val="0"/>
                        </a:spcBef>
                        <a:spcAft>
                          <a:spcPts val="0"/>
                        </a:spcAft>
                        <a:buNone/>
                      </a:pPr>
                      <a:r>
                        <a:rPr b="1" lang="en" sz="1400" u="none" cap="none" strike="noStrike">
                          <a:latin typeface="Calibri"/>
                          <a:ea typeface="Calibri"/>
                          <a:cs typeface="Calibri"/>
                          <a:sym typeface="Calibri"/>
                        </a:rPr>
                        <a:t>Block</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b="1" lang="en" sz="1400" u="none" cap="none" strike="noStrike">
                          <a:latin typeface="Arial"/>
                          <a:ea typeface="Arial"/>
                          <a:cs typeface="Arial"/>
                          <a:sym typeface="Arial"/>
                        </a:rPr>
                        <a:t># of Spaces</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b="1" lang="en" sz="1400" u="none" cap="none" strike="noStrike">
                          <a:latin typeface="Arial"/>
                          <a:ea typeface="Arial"/>
                          <a:cs typeface="Arial"/>
                          <a:sym typeface="Arial"/>
                        </a:rPr>
                        <a:t>Avg. Utilization</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b="1" lang="en" sz="1400" u="none" cap="none" strike="noStrike">
                          <a:latin typeface="Arial"/>
                          <a:ea typeface="Arial"/>
                          <a:cs typeface="Arial"/>
                          <a:sym typeface="Arial"/>
                        </a:rPr>
                        <a:t>Max Utilization</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b="1" lang="en" sz="1400" u="none" cap="none" strike="noStrike">
                          <a:latin typeface="Arial"/>
                          <a:ea typeface="Arial"/>
                          <a:cs typeface="Arial"/>
                          <a:sym typeface="Arial"/>
                        </a:rPr>
                        <a:t>Avg. % Parked Longer Than 1 Hour </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b="1" lang="en" sz="1400" u="none" cap="none" strike="noStrike">
                          <a:latin typeface="Calibri"/>
                          <a:ea typeface="Calibri"/>
                          <a:cs typeface="Calibri"/>
                          <a:sym typeface="Calibri"/>
                        </a:rPr>
                        <a:t>Meets DOMI Evaluation Criteria</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r>
              <a:tr h="277125">
                <a:tc>
                  <a:txBody>
                    <a:bodyPr/>
                    <a:lstStyle/>
                    <a:p>
                      <a:pPr indent="0" lvl="0" marL="0" marR="0" rtl="0" algn="l">
                        <a:spcBef>
                          <a:spcPts val="0"/>
                        </a:spcBef>
                        <a:spcAft>
                          <a:spcPts val="0"/>
                        </a:spcAft>
                        <a:buNone/>
                      </a:pPr>
                      <a:r>
                        <a:rPr lang="en" sz="1400" u="none" cap="none" strike="noStrike">
                          <a:latin typeface="Calibri"/>
                          <a:ea typeface="Calibri"/>
                          <a:cs typeface="Calibri"/>
                          <a:sym typeface="Calibri"/>
                        </a:rPr>
                        <a:t>46</a:t>
                      </a:r>
                      <a:r>
                        <a:rPr baseline="30000" lang="en" sz="1400" u="none" cap="none" strike="noStrike">
                          <a:latin typeface="Calibri"/>
                          <a:ea typeface="Calibri"/>
                          <a:cs typeface="Calibri"/>
                          <a:sym typeface="Calibri"/>
                        </a:rPr>
                        <a:t>th</a:t>
                      </a:r>
                      <a:r>
                        <a:rPr lang="en" sz="1400" u="none" cap="none" strike="noStrike">
                          <a:latin typeface="Calibri"/>
                          <a:ea typeface="Calibri"/>
                          <a:cs typeface="Calibri"/>
                          <a:sym typeface="Calibri"/>
                        </a:rPr>
                        <a:t> Street – 47</a:t>
                      </a:r>
                      <a:r>
                        <a:rPr baseline="30000" lang="en" sz="1400" u="none" cap="none" strike="noStrike">
                          <a:latin typeface="Calibri"/>
                          <a:ea typeface="Calibri"/>
                          <a:cs typeface="Calibri"/>
                          <a:sym typeface="Calibri"/>
                        </a:rPr>
                        <a:t>th</a:t>
                      </a:r>
                      <a:r>
                        <a:rPr lang="en" sz="1400" u="none" cap="none" strike="noStrike">
                          <a:latin typeface="Calibri"/>
                          <a:ea typeface="Calibri"/>
                          <a:cs typeface="Calibri"/>
                          <a:sym typeface="Calibri"/>
                        </a:rPr>
                        <a:t> Street</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35</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56</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71</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25</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F2D0"/>
                    </a:solidFill>
                  </a:tcPr>
                </a:tc>
                <a:tc>
                  <a:txBody>
                    <a:bodyPr/>
                    <a:lstStyle/>
                    <a:p>
                      <a:pPr indent="0" lvl="0" marL="0" marR="0" rtl="0" algn="ctr">
                        <a:spcBef>
                          <a:spcPts val="0"/>
                        </a:spcBef>
                        <a:spcAft>
                          <a:spcPts val="0"/>
                        </a:spcAft>
                        <a:buNone/>
                      </a:pPr>
                      <a:r>
                        <a:rPr lang="en" sz="1400" u="none" cap="none" strike="noStrike">
                          <a:latin typeface="Noto Sans Symbols"/>
                          <a:ea typeface="Noto Sans Symbols"/>
                          <a:cs typeface="Noto Sans Symbols"/>
                          <a:sym typeface="Noto Sans Symbols"/>
                        </a:rPr>
                        <a:t>✔</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r>
              <a:tr h="277125">
                <a:tc>
                  <a:txBody>
                    <a:bodyPr/>
                    <a:lstStyle/>
                    <a:p>
                      <a:pPr indent="0" lvl="0" marL="0" marR="0" rtl="0" algn="l">
                        <a:spcBef>
                          <a:spcPts val="0"/>
                        </a:spcBef>
                        <a:spcAft>
                          <a:spcPts val="0"/>
                        </a:spcAft>
                        <a:buNone/>
                      </a:pPr>
                      <a:r>
                        <a:rPr lang="en" sz="1400" u="none" cap="none" strike="noStrike">
                          <a:latin typeface="Calibri"/>
                          <a:ea typeface="Calibri"/>
                          <a:cs typeface="Calibri"/>
                          <a:sym typeface="Calibri"/>
                        </a:rPr>
                        <a:t>47</a:t>
                      </a:r>
                      <a:r>
                        <a:rPr baseline="30000" lang="en" sz="1400" u="none" cap="none" strike="noStrike">
                          <a:latin typeface="Calibri"/>
                          <a:ea typeface="Calibri"/>
                          <a:cs typeface="Calibri"/>
                          <a:sym typeface="Calibri"/>
                        </a:rPr>
                        <a:t>th</a:t>
                      </a:r>
                      <a:r>
                        <a:rPr lang="en" sz="1400" u="none" cap="none" strike="noStrike">
                          <a:latin typeface="Calibri"/>
                          <a:ea typeface="Calibri"/>
                          <a:cs typeface="Calibri"/>
                          <a:sym typeface="Calibri"/>
                        </a:rPr>
                        <a:t> Street – 48</a:t>
                      </a:r>
                      <a:r>
                        <a:rPr baseline="30000" lang="en" sz="1400" u="none" cap="none" strike="noStrike">
                          <a:latin typeface="Calibri"/>
                          <a:ea typeface="Calibri"/>
                          <a:cs typeface="Calibri"/>
                          <a:sym typeface="Calibri"/>
                        </a:rPr>
                        <a:t>th</a:t>
                      </a:r>
                      <a:r>
                        <a:rPr lang="en" sz="1400" u="none" cap="none" strike="noStrike">
                          <a:latin typeface="Calibri"/>
                          <a:ea typeface="Calibri"/>
                          <a:cs typeface="Calibri"/>
                          <a:sym typeface="Calibri"/>
                        </a:rPr>
                        <a:t> Street</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15</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58</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60</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57</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F2D0"/>
                    </a:solidFill>
                  </a:tcPr>
                </a:tc>
                <a:tc>
                  <a:txBody>
                    <a:bodyPr/>
                    <a:lstStyle/>
                    <a:p>
                      <a:pPr indent="0" lvl="0" marL="0" marR="0" rtl="0" algn="ctr">
                        <a:spcBef>
                          <a:spcPts val="0"/>
                        </a:spcBef>
                        <a:spcAft>
                          <a:spcPts val="0"/>
                        </a:spcAft>
                        <a:buNone/>
                      </a:pPr>
                      <a:r>
                        <a:rPr lang="en" sz="1400" u="none" cap="none" strike="noStrike">
                          <a:latin typeface="Noto Sans Symbols"/>
                          <a:ea typeface="Noto Sans Symbols"/>
                          <a:cs typeface="Noto Sans Symbols"/>
                          <a:sym typeface="Noto Sans Symbols"/>
                        </a:rPr>
                        <a:t>✔</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r>
              <a:tr h="277125">
                <a:tc>
                  <a:txBody>
                    <a:bodyPr/>
                    <a:lstStyle/>
                    <a:p>
                      <a:pPr indent="0" lvl="0" marL="0" marR="0" rtl="0" algn="l">
                        <a:spcBef>
                          <a:spcPts val="0"/>
                        </a:spcBef>
                        <a:spcAft>
                          <a:spcPts val="0"/>
                        </a:spcAft>
                        <a:buNone/>
                      </a:pPr>
                      <a:r>
                        <a:rPr lang="en" sz="1400" u="none" cap="none" strike="noStrike">
                          <a:latin typeface="Calibri"/>
                          <a:ea typeface="Calibri"/>
                          <a:cs typeface="Calibri"/>
                          <a:sym typeface="Calibri"/>
                        </a:rPr>
                        <a:t>48</a:t>
                      </a:r>
                      <a:r>
                        <a:rPr baseline="30000" lang="en" sz="1400" u="none" cap="none" strike="noStrike">
                          <a:latin typeface="Calibri"/>
                          <a:ea typeface="Calibri"/>
                          <a:cs typeface="Calibri"/>
                          <a:sym typeface="Calibri"/>
                        </a:rPr>
                        <a:t>th</a:t>
                      </a:r>
                      <a:r>
                        <a:rPr lang="en" sz="1400" u="none" cap="none" strike="noStrike">
                          <a:latin typeface="Calibri"/>
                          <a:ea typeface="Calibri"/>
                          <a:cs typeface="Calibri"/>
                          <a:sym typeface="Calibri"/>
                        </a:rPr>
                        <a:t> Street – 49</a:t>
                      </a:r>
                      <a:r>
                        <a:rPr baseline="30000" lang="en" sz="1400" u="none" cap="none" strike="noStrike">
                          <a:latin typeface="Calibri"/>
                          <a:ea typeface="Calibri"/>
                          <a:cs typeface="Calibri"/>
                          <a:sym typeface="Calibri"/>
                        </a:rPr>
                        <a:t>th</a:t>
                      </a:r>
                      <a:r>
                        <a:rPr lang="en" sz="1400" u="none" cap="none" strike="noStrike">
                          <a:latin typeface="Calibri"/>
                          <a:ea typeface="Calibri"/>
                          <a:cs typeface="Calibri"/>
                          <a:sym typeface="Calibri"/>
                        </a:rPr>
                        <a:t> Street</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6</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72</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F2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83</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F2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73</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F2D0"/>
                    </a:solidFill>
                  </a:tcPr>
                </a:tc>
                <a:tc>
                  <a:txBody>
                    <a:bodyPr/>
                    <a:lstStyle/>
                    <a:p>
                      <a:pPr indent="0" lvl="0" marL="0" marR="0" rtl="0" algn="ctr">
                        <a:spcBef>
                          <a:spcPts val="0"/>
                        </a:spcBef>
                        <a:spcAft>
                          <a:spcPts val="0"/>
                        </a:spcAft>
                        <a:buNone/>
                      </a:pPr>
                      <a:r>
                        <a:rPr lang="en" sz="1400" u="none" cap="none" strike="noStrike">
                          <a:latin typeface="Noto Sans Symbols"/>
                          <a:ea typeface="Noto Sans Symbols"/>
                          <a:cs typeface="Noto Sans Symbols"/>
                          <a:sym typeface="Noto Sans Symbols"/>
                        </a:rPr>
                        <a:t>✔✔✔</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r>
              <a:tr h="277125">
                <a:tc>
                  <a:txBody>
                    <a:bodyPr/>
                    <a:lstStyle/>
                    <a:p>
                      <a:pPr indent="0" lvl="0" marL="0" marR="0" rtl="0" algn="l">
                        <a:spcBef>
                          <a:spcPts val="0"/>
                        </a:spcBef>
                        <a:spcAft>
                          <a:spcPts val="0"/>
                        </a:spcAft>
                        <a:buNone/>
                      </a:pPr>
                      <a:r>
                        <a:rPr lang="en" sz="1400" u="none" cap="none" strike="noStrike">
                          <a:latin typeface="Calibri"/>
                          <a:ea typeface="Calibri"/>
                          <a:cs typeface="Calibri"/>
                          <a:sym typeface="Calibri"/>
                        </a:rPr>
                        <a:t>49</a:t>
                      </a:r>
                      <a:r>
                        <a:rPr baseline="30000" lang="en" sz="1400" u="none" cap="none" strike="noStrike">
                          <a:latin typeface="Calibri"/>
                          <a:ea typeface="Calibri"/>
                          <a:cs typeface="Calibri"/>
                          <a:sym typeface="Calibri"/>
                        </a:rPr>
                        <a:t>th</a:t>
                      </a:r>
                      <a:r>
                        <a:rPr lang="en" sz="1400" u="none" cap="none" strike="noStrike">
                          <a:latin typeface="Calibri"/>
                          <a:ea typeface="Calibri"/>
                          <a:cs typeface="Calibri"/>
                          <a:sym typeface="Calibri"/>
                        </a:rPr>
                        <a:t> Street – 50</a:t>
                      </a:r>
                      <a:r>
                        <a:rPr baseline="30000" lang="en" sz="1400" u="none" cap="none" strike="noStrike">
                          <a:latin typeface="Calibri"/>
                          <a:ea typeface="Calibri"/>
                          <a:cs typeface="Calibri"/>
                          <a:sym typeface="Calibri"/>
                        </a:rPr>
                        <a:t>th</a:t>
                      </a:r>
                      <a:r>
                        <a:rPr lang="en" sz="1400" u="none" cap="none" strike="noStrike">
                          <a:latin typeface="Calibri"/>
                          <a:ea typeface="Calibri"/>
                          <a:cs typeface="Calibri"/>
                          <a:sym typeface="Calibri"/>
                        </a:rPr>
                        <a:t> Street</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13</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41</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46</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81</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F2D0"/>
                    </a:solidFill>
                  </a:tcPr>
                </a:tc>
                <a:tc>
                  <a:txBody>
                    <a:bodyPr/>
                    <a:lstStyle/>
                    <a:p>
                      <a:pPr indent="0" lvl="0" marL="0" marR="0" rtl="0" algn="ctr">
                        <a:spcBef>
                          <a:spcPts val="0"/>
                        </a:spcBef>
                        <a:spcAft>
                          <a:spcPts val="0"/>
                        </a:spcAft>
                        <a:buNone/>
                      </a:pPr>
                      <a:r>
                        <a:rPr lang="en" sz="1400" u="none" cap="none" strike="noStrike">
                          <a:latin typeface="Noto Sans Symbols"/>
                          <a:ea typeface="Noto Sans Symbols"/>
                          <a:cs typeface="Noto Sans Symbols"/>
                          <a:sym typeface="Noto Sans Symbols"/>
                        </a:rPr>
                        <a:t>✔</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r>
              <a:tr h="277125">
                <a:tc>
                  <a:txBody>
                    <a:bodyPr/>
                    <a:lstStyle/>
                    <a:p>
                      <a:pPr indent="0" lvl="0" marL="0" marR="0" rtl="0" algn="l">
                        <a:spcBef>
                          <a:spcPts val="0"/>
                        </a:spcBef>
                        <a:spcAft>
                          <a:spcPts val="0"/>
                        </a:spcAft>
                        <a:buNone/>
                      </a:pPr>
                      <a:r>
                        <a:rPr lang="en" sz="1400" u="none" cap="none" strike="noStrike">
                          <a:latin typeface="Calibri"/>
                          <a:ea typeface="Calibri"/>
                          <a:cs typeface="Calibri"/>
                          <a:sym typeface="Calibri"/>
                        </a:rPr>
                        <a:t>50</a:t>
                      </a:r>
                      <a:r>
                        <a:rPr baseline="30000" lang="en" sz="1400" u="none" cap="none" strike="noStrike">
                          <a:latin typeface="Calibri"/>
                          <a:ea typeface="Calibri"/>
                          <a:cs typeface="Calibri"/>
                          <a:sym typeface="Calibri"/>
                        </a:rPr>
                        <a:t>th</a:t>
                      </a:r>
                      <a:r>
                        <a:rPr lang="en" sz="1400" u="none" cap="none" strike="noStrike">
                          <a:latin typeface="Calibri"/>
                          <a:ea typeface="Calibri"/>
                          <a:cs typeface="Calibri"/>
                          <a:sym typeface="Calibri"/>
                        </a:rPr>
                        <a:t> Street – 51</a:t>
                      </a:r>
                      <a:r>
                        <a:rPr baseline="30000" lang="en" sz="1400" u="none" cap="none" strike="noStrike">
                          <a:latin typeface="Calibri"/>
                          <a:ea typeface="Calibri"/>
                          <a:cs typeface="Calibri"/>
                          <a:sym typeface="Calibri"/>
                        </a:rPr>
                        <a:t>st</a:t>
                      </a:r>
                      <a:r>
                        <a:rPr lang="en" sz="1400" u="none" cap="none" strike="noStrike">
                          <a:latin typeface="Calibri"/>
                          <a:ea typeface="Calibri"/>
                          <a:cs typeface="Calibri"/>
                          <a:sym typeface="Calibri"/>
                        </a:rPr>
                        <a:t> Street</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No Parking</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No Parking</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No Parking</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No Parking</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No Parking</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r>
              <a:tr h="277125">
                <a:tc>
                  <a:txBody>
                    <a:bodyPr/>
                    <a:lstStyle/>
                    <a:p>
                      <a:pPr indent="0" lvl="0" marL="0" marR="0" rtl="0" algn="l">
                        <a:spcBef>
                          <a:spcPts val="0"/>
                        </a:spcBef>
                        <a:spcAft>
                          <a:spcPts val="0"/>
                        </a:spcAft>
                        <a:buNone/>
                      </a:pPr>
                      <a:r>
                        <a:rPr lang="en" sz="1400" u="none" cap="none" strike="noStrike">
                          <a:latin typeface="Calibri"/>
                          <a:ea typeface="Calibri"/>
                          <a:cs typeface="Calibri"/>
                          <a:sym typeface="Calibri"/>
                        </a:rPr>
                        <a:t>51</a:t>
                      </a:r>
                      <a:r>
                        <a:rPr baseline="30000" lang="en" sz="1400" u="none" cap="none" strike="noStrike">
                          <a:latin typeface="Calibri"/>
                          <a:ea typeface="Calibri"/>
                          <a:cs typeface="Calibri"/>
                          <a:sym typeface="Calibri"/>
                        </a:rPr>
                        <a:t>st</a:t>
                      </a:r>
                      <a:r>
                        <a:rPr lang="en" sz="1400" u="none" cap="none" strike="noStrike">
                          <a:latin typeface="Calibri"/>
                          <a:ea typeface="Calibri"/>
                          <a:cs typeface="Calibri"/>
                          <a:sym typeface="Calibri"/>
                        </a:rPr>
                        <a:t> Street – 52</a:t>
                      </a:r>
                      <a:r>
                        <a:rPr baseline="30000" lang="en" sz="1400" u="none" cap="none" strike="noStrike">
                          <a:latin typeface="Calibri"/>
                          <a:ea typeface="Calibri"/>
                          <a:cs typeface="Calibri"/>
                          <a:sym typeface="Calibri"/>
                        </a:rPr>
                        <a:t>nd</a:t>
                      </a:r>
                      <a:r>
                        <a:rPr lang="en" sz="1400" u="none" cap="none" strike="noStrike">
                          <a:latin typeface="Calibri"/>
                          <a:ea typeface="Calibri"/>
                          <a:cs typeface="Calibri"/>
                          <a:sym typeface="Calibri"/>
                        </a:rPr>
                        <a:t> Street</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46</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62</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F2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72</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66</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F2D0"/>
                    </a:solidFill>
                  </a:tcPr>
                </a:tc>
                <a:tc>
                  <a:txBody>
                    <a:bodyPr/>
                    <a:lstStyle/>
                    <a:p>
                      <a:pPr indent="0" lvl="0" marL="0" marR="0" rtl="0" algn="ctr">
                        <a:spcBef>
                          <a:spcPts val="0"/>
                        </a:spcBef>
                        <a:spcAft>
                          <a:spcPts val="0"/>
                        </a:spcAft>
                        <a:buNone/>
                      </a:pPr>
                      <a:r>
                        <a:rPr lang="en" sz="1400" u="none" cap="none" strike="noStrike">
                          <a:latin typeface="Noto Sans Symbols"/>
                          <a:ea typeface="Noto Sans Symbols"/>
                          <a:cs typeface="Noto Sans Symbols"/>
                          <a:sym typeface="Noto Sans Symbols"/>
                        </a:rPr>
                        <a:t>✔✔</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r>
              <a:tr h="277125">
                <a:tc>
                  <a:txBody>
                    <a:bodyPr/>
                    <a:lstStyle/>
                    <a:p>
                      <a:pPr indent="0" lvl="0" marL="0" marR="0" rtl="0" algn="l">
                        <a:spcBef>
                          <a:spcPts val="0"/>
                        </a:spcBef>
                        <a:spcAft>
                          <a:spcPts val="0"/>
                        </a:spcAft>
                        <a:buNone/>
                      </a:pPr>
                      <a:r>
                        <a:rPr lang="en" sz="1400" u="none" cap="none" strike="noStrike">
                          <a:latin typeface="Calibri"/>
                          <a:ea typeface="Calibri"/>
                          <a:cs typeface="Calibri"/>
                          <a:sym typeface="Calibri"/>
                        </a:rPr>
                        <a:t>52</a:t>
                      </a:r>
                      <a:r>
                        <a:rPr baseline="30000" lang="en" sz="1400" u="none" cap="none" strike="noStrike">
                          <a:latin typeface="Calibri"/>
                          <a:ea typeface="Calibri"/>
                          <a:cs typeface="Calibri"/>
                          <a:sym typeface="Calibri"/>
                        </a:rPr>
                        <a:t>nd</a:t>
                      </a:r>
                      <a:r>
                        <a:rPr lang="en" sz="1400" u="none" cap="none" strike="noStrike">
                          <a:latin typeface="Calibri"/>
                          <a:ea typeface="Calibri"/>
                          <a:cs typeface="Calibri"/>
                          <a:sym typeface="Calibri"/>
                        </a:rPr>
                        <a:t> Street – 53</a:t>
                      </a:r>
                      <a:r>
                        <a:rPr baseline="30000" lang="en" sz="1400" u="none" cap="none" strike="noStrike">
                          <a:latin typeface="Calibri"/>
                          <a:ea typeface="Calibri"/>
                          <a:cs typeface="Calibri"/>
                          <a:sym typeface="Calibri"/>
                        </a:rPr>
                        <a:t>rd</a:t>
                      </a:r>
                      <a:r>
                        <a:rPr lang="en" sz="1400" u="none" cap="none" strike="noStrike">
                          <a:latin typeface="Calibri"/>
                          <a:ea typeface="Calibri"/>
                          <a:cs typeface="Calibri"/>
                          <a:sym typeface="Calibri"/>
                        </a:rPr>
                        <a:t> Street</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40</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72</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F2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85</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F2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61</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F2D0"/>
                    </a:solidFill>
                  </a:tcPr>
                </a:tc>
                <a:tc>
                  <a:txBody>
                    <a:bodyPr/>
                    <a:lstStyle/>
                    <a:p>
                      <a:pPr indent="0" lvl="0" marL="0" marR="0" rtl="0" algn="ctr">
                        <a:spcBef>
                          <a:spcPts val="0"/>
                        </a:spcBef>
                        <a:spcAft>
                          <a:spcPts val="0"/>
                        </a:spcAft>
                        <a:buNone/>
                      </a:pPr>
                      <a:r>
                        <a:rPr lang="en" sz="1400" u="none" cap="none" strike="noStrike">
                          <a:latin typeface="Noto Sans Symbols"/>
                          <a:ea typeface="Noto Sans Symbols"/>
                          <a:cs typeface="Noto Sans Symbols"/>
                          <a:sym typeface="Noto Sans Symbols"/>
                        </a:rPr>
                        <a:t>✔✔✔</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r>
              <a:tr h="277125">
                <a:tc>
                  <a:txBody>
                    <a:bodyPr/>
                    <a:lstStyle/>
                    <a:p>
                      <a:pPr indent="0" lvl="0" marL="0" marR="0" rtl="0" algn="l">
                        <a:spcBef>
                          <a:spcPts val="0"/>
                        </a:spcBef>
                        <a:spcAft>
                          <a:spcPts val="0"/>
                        </a:spcAft>
                        <a:buNone/>
                      </a:pPr>
                      <a:r>
                        <a:rPr lang="en" sz="1400" u="none" cap="none" strike="noStrike">
                          <a:latin typeface="Calibri"/>
                          <a:ea typeface="Calibri"/>
                          <a:cs typeface="Calibri"/>
                          <a:sym typeface="Calibri"/>
                        </a:rPr>
                        <a:t>53</a:t>
                      </a:r>
                      <a:r>
                        <a:rPr baseline="30000" lang="en" sz="1400" u="none" cap="none" strike="noStrike">
                          <a:latin typeface="Calibri"/>
                          <a:ea typeface="Calibri"/>
                          <a:cs typeface="Calibri"/>
                          <a:sym typeface="Calibri"/>
                        </a:rPr>
                        <a:t>rd</a:t>
                      </a:r>
                      <a:r>
                        <a:rPr lang="en" sz="1400" u="none" cap="none" strike="noStrike">
                          <a:latin typeface="Calibri"/>
                          <a:ea typeface="Calibri"/>
                          <a:cs typeface="Calibri"/>
                          <a:sym typeface="Calibri"/>
                        </a:rPr>
                        <a:t> Street – 54</a:t>
                      </a:r>
                      <a:r>
                        <a:rPr baseline="30000" lang="en" sz="1400" u="none" cap="none" strike="noStrike">
                          <a:latin typeface="Calibri"/>
                          <a:ea typeface="Calibri"/>
                          <a:cs typeface="Calibri"/>
                          <a:sym typeface="Calibri"/>
                        </a:rPr>
                        <a:t>th</a:t>
                      </a:r>
                      <a:r>
                        <a:rPr lang="en" sz="1400" u="none" cap="none" strike="noStrike">
                          <a:latin typeface="Calibri"/>
                          <a:ea typeface="Calibri"/>
                          <a:cs typeface="Calibri"/>
                          <a:sym typeface="Calibri"/>
                        </a:rPr>
                        <a:t> Street</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22</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82</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F2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100</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F2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74</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F2D0"/>
                    </a:solidFill>
                  </a:tcPr>
                </a:tc>
                <a:tc>
                  <a:txBody>
                    <a:bodyPr/>
                    <a:lstStyle/>
                    <a:p>
                      <a:pPr indent="0" lvl="0" marL="0" marR="0" rtl="0" algn="ctr">
                        <a:spcBef>
                          <a:spcPts val="0"/>
                        </a:spcBef>
                        <a:spcAft>
                          <a:spcPts val="0"/>
                        </a:spcAft>
                        <a:buNone/>
                      </a:pPr>
                      <a:r>
                        <a:rPr lang="en" sz="1400" u="none" cap="none" strike="noStrike">
                          <a:latin typeface="Noto Sans Symbols"/>
                          <a:ea typeface="Noto Sans Symbols"/>
                          <a:cs typeface="Noto Sans Symbols"/>
                          <a:sym typeface="Noto Sans Symbols"/>
                        </a:rPr>
                        <a:t>✔✔✔</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r>
              <a:tr h="277125">
                <a:tc>
                  <a:txBody>
                    <a:bodyPr/>
                    <a:lstStyle/>
                    <a:p>
                      <a:pPr indent="0" lvl="0" marL="0" marR="0" rtl="0" algn="l">
                        <a:spcBef>
                          <a:spcPts val="0"/>
                        </a:spcBef>
                        <a:spcAft>
                          <a:spcPts val="0"/>
                        </a:spcAft>
                        <a:buNone/>
                      </a:pPr>
                      <a:r>
                        <a:rPr lang="en" sz="1400" u="none" cap="none" strike="noStrike">
                          <a:latin typeface="Calibri"/>
                          <a:ea typeface="Calibri"/>
                          <a:cs typeface="Calibri"/>
                          <a:sym typeface="Calibri"/>
                        </a:rPr>
                        <a:t>54</a:t>
                      </a:r>
                      <a:r>
                        <a:rPr baseline="30000" lang="en" sz="1400" u="none" cap="none" strike="noStrike">
                          <a:latin typeface="Calibri"/>
                          <a:ea typeface="Calibri"/>
                          <a:cs typeface="Calibri"/>
                          <a:sym typeface="Calibri"/>
                        </a:rPr>
                        <a:t>th</a:t>
                      </a:r>
                      <a:r>
                        <a:rPr lang="en" sz="1400" u="none" cap="none" strike="noStrike">
                          <a:latin typeface="Calibri"/>
                          <a:ea typeface="Calibri"/>
                          <a:cs typeface="Calibri"/>
                          <a:sym typeface="Calibri"/>
                        </a:rPr>
                        <a:t> Street – 55</a:t>
                      </a:r>
                      <a:r>
                        <a:rPr baseline="30000" lang="en" sz="1400" u="none" cap="none" strike="noStrike">
                          <a:latin typeface="Calibri"/>
                          <a:ea typeface="Calibri"/>
                          <a:cs typeface="Calibri"/>
                          <a:sym typeface="Calibri"/>
                        </a:rPr>
                        <a:t>th</a:t>
                      </a:r>
                      <a:r>
                        <a:rPr lang="en" sz="1400" u="none" cap="none" strike="noStrike">
                          <a:latin typeface="Calibri"/>
                          <a:ea typeface="Calibri"/>
                          <a:cs typeface="Calibri"/>
                          <a:sym typeface="Calibri"/>
                        </a:rPr>
                        <a:t> Street</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27</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42</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63</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69</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F2D0"/>
                    </a:solidFill>
                  </a:tcPr>
                </a:tc>
                <a:tc>
                  <a:txBody>
                    <a:bodyPr/>
                    <a:lstStyle/>
                    <a:p>
                      <a:pPr indent="0" lvl="0" marL="0" marR="0" rtl="0" algn="ctr">
                        <a:spcBef>
                          <a:spcPts val="0"/>
                        </a:spcBef>
                        <a:spcAft>
                          <a:spcPts val="0"/>
                        </a:spcAft>
                        <a:buNone/>
                      </a:pPr>
                      <a:r>
                        <a:rPr lang="en" sz="1400" u="none" cap="none" strike="noStrike">
                          <a:latin typeface="Noto Sans Symbols"/>
                          <a:ea typeface="Noto Sans Symbols"/>
                          <a:cs typeface="Noto Sans Symbols"/>
                          <a:sym typeface="Noto Sans Symbols"/>
                        </a:rPr>
                        <a:t>✔</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r>
              <a:tr h="277125">
                <a:tc>
                  <a:txBody>
                    <a:bodyPr/>
                    <a:lstStyle/>
                    <a:p>
                      <a:pPr indent="0" lvl="0" marL="0" marR="0" rtl="0" algn="l">
                        <a:spcBef>
                          <a:spcPts val="0"/>
                        </a:spcBef>
                        <a:spcAft>
                          <a:spcPts val="0"/>
                        </a:spcAft>
                        <a:buNone/>
                      </a:pPr>
                      <a:r>
                        <a:rPr lang="en" sz="1400" u="none" cap="none" strike="noStrike">
                          <a:latin typeface="Calibri"/>
                          <a:ea typeface="Calibri"/>
                          <a:cs typeface="Calibri"/>
                          <a:sym typeface="Calibri"/>
                        </a:rPr>
                        <a:t>55</a:t>
                      </a:r>
                      <a:r>
                        <a:rPr baseline="30000" lang="en" sz="1400" u="none" cap="none" strike="noStrike">
                          <a:latin typeface="Calibri"/>
                          <a:ea typeface="Calibri"/>
                          <a:cs typeface="Calibri"/>
                          <a:sym typeface="Calibri"/>
                        </a:rPr>
                        <a:t>th</a:t>
                      </a:r>
                      <a:r>
                        <a:rPr lang="en" sz="1400" u="none" cap="none" strike="noStrike">
                          <a:latin typeface="Calibri"/>
                          <a:ea typeface="Calibri"/>
                          <a:cs typeface="Calibri"/>
                          <a:sym typeface="Calibri"/>
                        </a:rPr>
                        <a:t> Street – 56</a:t>
                      </a:r>
                      <a:r>
                        <a:rPr baseline="30000" lang="en" sz="1400" u="none" cap="none" strike="noStrike">
                          <a:latin typeface="Calibri"/>
                          <a:ea typeface="Calibri"/>
                          <a:cs typeface="Calibri"/>
                          <a:sym typeface="Calibri"/>
                        </a:rPr>
                        <a:t>th</a:t>
                      </a:r>
                      <a:r>
                        <a:rPr lang="en" sz="1400" u="none" cap="none" strike="noStrike">
                          <a:latin typeface="Calibri"/>
                          <a:ea typeface="Calibri"/>
                          <a:cs typeface="Calibri"/>
                          <a:sym typeface="Calibri"/>
                        </a:rPr>
                        <a:t> Street</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24</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21</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25</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50</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F2D0"/>
                    </a:solidFill>
                  </a:tcPr>
                </a:tc>
                <a:tc>
                  <a:txBody>
                    <a:bodyPr/>
                    <a:lstStyle/>
                    <a:p>
                      <a:pPr indent="0" lvl="0" marL="0" marR="0" rtl="0" algn="ctr">
                        <a:spcBef>
                          <a:spcPts val="0"/>
                        </a:spcBef>
                        <a:spcAft>
                          <a:spcPts val="0"/>
                        </a:spcAft>
                        <a:buNone/>
                      </a:pPr>
                      <a:r>
                        <a:rPr lang="en" sz="1400" u="none" cap="none" strike="noStrike">
                          <a:latin typeface="Noto Sans Symbols"/>
                          <a:ea typeface="Noto Sans Symbols"/>
                          <a:cs typeface="Noto Sans Symbols"/>
                          <a:sym typeface="Noto Sans Symbols"/>
                        </a:rPr>
                        <a:t>✔</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r>
              <a:tr h="277125">
                <a:tc>
                  <a:txBody>
                    <a:bodyPr/>
                    <a:lstStyle/>
                    <a:p>
                      <a:pPr indent="0" lvl="0" marL="0" marR="0" rtl="0" algn="l">
                        <a:spcBef>
                          <a:spcPts val="0"/>
                        </a:spcBef>
                        <a:spcAft>
                          <a:spcPts val="0"/>
                        </a:spcAft>
                        <a:buNone/>
                      </a:pPr>
                      <a:r>
                        <a:rPr lang="en" sz="1400" u="none" cap="none" strike="noStrike">
                          <a:latin typeface="Calibri"/>
                          <a:ea typeface="Calibri"/>
                          <a:cs typeface="Calibri"/>
                          <a:sym typeface="Calibri"/>
                        </a:rPr>
                        <a:t>56</a:t>
                      </a:r>
                      <a:r>
                        <a:rPr baseline="30000" lang="en" sz="1400" u="none" cap="none" strike="noStrike">
                          <a:latin typeface="Calibri"/>
                          <a:ea typeface="Calibri"/>
                          <a:cs typeface="Calibri"/>
                          <a:sym typeface="Calibri"/>
                        </a:rPr>
                        <a:t>th</a:t>
                      </a:r>
                      <a:r>
                        <a:rPr lang="en" sz="1400" u="none" cap="none" strike="noStrike">
                          <a:latin typeface="Calibri"/>
                          <a:ea typeface="Calibri"/>
                          <a:cs typeface="Calibri"/>
                          <a:sym typeface="Calibri"/>
                        </a:rPr>
                        <a:t> Street – 57</a:t>
                      </a:r>
                      <a:r>
                        <a:rPr baseline="30000" lang="en" sz="1400" u="none" cap="none" strike="noStrike">
                          <a:latin typeface="Calibri"/>
                          <a:ea typeface="Calibri"/>
                          <a:cs typeface="Calibri"/>
                          <a:sym typeface="Calibri"/>
                        </a:rPr>
                        <a:t>th</a:t>
                      </a:r>
                      <a:r>
                        <a:rPr lang="en" sz="1400" u="none" cap="none" strike="noStrike">
                          <a:latin typeface="Calibri"/>
                          <a:ea typeface="Calibri"/>
                          <a:cs typeface="Calibri"/>
                          <a:sym typeface="Calibri"/>
                        </a:rPr>
                        <a:t> Street</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4</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0D0D0"/>
                    </a:solidFill>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8</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25</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 sz="1400" u="none" cap="none" strike="noStrike">
                          <a:latin typeface="Arial"/>
                          <a:ea typeface="Arial"/>
                          <a:cs typeface="Arial"/>
                          <a:sym typeface="Arial"/>
                        </a:rPr>
                        <a:t>33</a:t>
                      </a:r>
                      <a:endParaRPr sz="1100"/>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AF2D0"/>
                    </a:solidFill>
                  </a:tcPr>
                </a:tc>
                <a:tc>
                  <a:txBody>
                    <a:bodyPr/>
                    <a:lstStyle/>
                    <a:p>
                      <a:pPr indent="0" lvl="0" marL="0" marR="0" rtl="0" algn="ctr">
                        <a:spcBef>
                          <a:spcPts val="0"/>
                        </a:spcBef>
                        <a:spcAft>
                          <a:spcPts val="0"/>
                        </a:spcAft>
                        <a:buNone/>
                      </a:pPr>
                      <a:r>
                        <a:rPr lang="en" sz="1400" u="none" cap="none" strike="noStrike">
                          <a:latin typeface="Noto Sans Symbols"/>
                          <a:ea typeface="Noto Sans Symbols"/>
                          <a:cs typeface="Noto Sans Symbols"/>
                          <a:sym typeface="Noto Sans Symbols"/>
                        </a:rPr>
                        <a:t>✔</a:t>
                      </a:r>
                      <a:endParaRPr sz="1100"/>
                    </a:p>
                  </a:txBody>
                  <a:tcPr marT="7150" marB="0" marR="7150" marL="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g2e8b479a57e_1_241"/>
          <p:cNvSpPr/>
          <p:nvPr/>
        </p:nvSpPr>
        <p:spPr>
          <a:xfrm>
            <a:off x="1520" y="-11651"/>
            <a:ext cx="183360" cy="5237545"/>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75" name="Google Shape;475;g2e8b479a57e_1_241"/>
          <p:cNvSpPr/>
          <p:nvPr/>
        </p:nvSpPr>
        <p:spPr>
          <a:xfrm>
            <a:off x="515044" y="-3367"/>
            <a:ext cx="187585" cy="5229263"/>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76" name="Google Shape;476;g2e8b479a57e_1_241"/>
          <p:cNvSpPr/>
          <p:nvPr/>
        </p:nvSpPr>
        <p:spPr>
          <a:xfrm>
            <a:off x="259650" y="-3366"/>
            <a:ext cx="183525" cy="5229262"/>
          </a:xfrm>
          <a:prstGeom prst="rect">
            <a:avLst/>
          </a:prstGeom>
          <a:solidFill>
            <a:srgbClr val="2F549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77" name="Google Shape;477;g2e8b479a57e_1_241"/>
          <p:cNvSpPr txBox="1"/>
          <p:nvPr>
            <p:ph type="title"/>
          </p:nvPr>
        </p:nvSpPr>
        <p:spPr>
          <a:xfrm>
            <a:off x="645968"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n"/>
              <a:t>Land Use Context </a:t>
            </a:r>
            <a:endParaRPr/>
          </a:p>
        </p:txBody>
      </p:sp>
      <p:pic>
        <p:nvPicPr>
          <p:cNvPr descr="A screenshot of a map&#10;&#10;Description automatically generated" id="478" name="Google Shape;478;g2e8b479a57e_1_241"/>
          <p:cNvPicPr preferRelativeResize="0"/>
          <p:nvPr/>
        </p:nvPicPr>
        <p:blipFill rotWithShape="1">
          <a:blip r:embed="rId3">
            <a:alphaModFix/>
          </a:blip>
          <a:srcRect b="0" l="0" r="0" t="0"/>
          <a:stretch/>
        </p:blipFill>
        <p:spPr>
          <a:xfrm>
            <a:off x="2035066" y="1070071"/>
            <a:ext cx="6935229" cy="3906547"/>
          </a:xfrm>
          <a:prstGeom prst="rect">
            <a:avLst/>
          </a:prstGeom>
          <a:noFill/>
          <a:ln>
            <a:noFill/>
          </a:ln>
        </p:spPr>
      </p:pic>
      <p:sp>
        <p:nvSpPr>
          <p:cNvPr id="479" name="Google Shape;479;g2e8b479a57e_1_241"/>
          <p:cNvSpPr txBox="1"/>
          <p:nvPr/>
        </p:nvSpPr>
        <p:spPr>
          <a:xfrm>
            <a:off x="759400" y="1158650"/>
            <a:ext cx="1695900" cy="269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300">
                <a:solidFill>
                  <a:schemeClr val="dk1"/>
                </a:solidFill>
                <a:latin typeface="Calibri"/>
                <a:ea typeface="Calibri"/>
                <a:cs typeface="Calibri"/>
                <a:sym typeface="Calibri"/>
              </a:rPr>
              <a:t>46th to</a:t>
            </a:r>
            <a:r>
              <a:rPr lang="en" sz="1300"/>
              <a:t> </a:t>
            </a:r>
            <a:r>
              <a:rPr lang="en" sz="1300">
                <a:solidFill>
                  <a:schemeClr val="dk1"/>
                </a:solidFill>
                <a:latin typeface="Calibri"/>
                <a:ea typeface="Calibri"/>
                <a:cs typeface="Calibri"/>
                <a:sym typeface="Calibri"/>
              </a:rPr>
              <a:t>Plummer</a:t>
            </a:r>
            <a:endParaRPr sz="1300"/>
          </a:p>
        </p:txBody>
      </p:sp>
      <p:sp>
        <p:nvSpPr>
          <p:cNvPr id="480" name="Google Shape;480;g2e8b479a57e_1_241"/>
          <p:cNvSpPr txBox="1"/>
          <p:nvPr/>
        </p:nvSpPr>
        <p:spPr>
          <a:xfrm>
            <a:off x="691027" y="3248950"/>
            <a:ext cx="1540500" cy="269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300">
                <a:solidFill>
                  <a:schemeClr val="dk1"/>
                </a:solidFill>
                <a:latin typeface="Calibri"/>
                <a:ea typeface="Calibri"/>
                <a:cs typeface="Calibri"/>
                <a:sym typeface="Calibri"/>
              </a:rPr>
              <a:t>Plummer</a:t>
            </a:r>
            <a:r>
              <a:rPr lang="en" sz="1300">
                <a:solidFill>
                  <a:schemeClr val="dk1"/>
                </a:solidFill>
                <a:latin typeface="Calibri"/>
                <a:ea typeface="Calibri"/>
                <a:cs typeface="Calibri"/>
                <a:sym typeface="Calibri"/>
              </a:rPr>
              <a:t> to</a:t>
            </a:r>
            <a:r>
              <a:rPr lang="en" sz="1300">
                <a:solidFill>
                  <a:schemeClr val="dk1"/>
                </a:solidFill>
                <a:latin typeface="Calibri"/>
                <a:ea typeface="Calibri"/>
                <a:cs typeface="Calibri"/>
                <a:sym typeface="Calibri"/>
              </a:rPr>
              <a:t> Stanton</a:t>
            </a:r>
            <a:endParaRPr sz="1300">
              <a:solidFill>
                <a:schemeClr val="dk1"/>
              </a:solidFill>
              <a:latin typeface="Calibri"/>
              <a:ea typeface="Calibri"/>
              <a:cs typeface="Calibri"/>
              <a:sym typeface="Calibri"/>
            </a:endParaRPr>
          </a:p>
        </p:txBody>
      </p:sp>
      <p:sp>
        <p:nvSpPr>
          <p:cNvPr id="481" name="Google Shape;481;g2e8b479a57e_1_241"/>
          <p:cNvSpPr txBox="1"/>
          <p:nvPr/>
        </p:nvSpPr>
        <p:spPr>
          <a:xfrm>
            <a:off x="4588780" y="4106524"/>
            <a:ext cx="1583209"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rgbClr val="FF0000"/>
                </a:solidFill>
                <a:latin typeface="Calibri"/>
                <a:ea typeface="Calibri"/>
                <a:cs typeface="Calibri"/>
                <a:sym typeface="Calibri"/>
              </a:rPr>
              <a:t>No parking this side</a:t>
            </a:r>
            <a:endParaRPr sz="1400">
              <a:solidFill>
                <a:srgbClr val="FF0000"/>
              </a:solidFill>
              <a:latin typeface="Calibri"/>
              <a:ea typeface="Calibri"/>
              <a:cs typeface="Calibri"/>
              <a:sym typeface="Calibri"/>
            </a:endParaRPr>
          </a:p>
        </p:txBody>
      </p:sp>
      <p:cxnSp>
        <p:nvCxnSpPr>
          <p:cNvPr id="482" name="Google Shape;482;g2e8b479a57e_1_241"/>
          <p:cNvCxnSpPr/>
          <p:nvPr/>
        </p:nvCxnSpPr>
        <p:spPr>
          <a:xfrm flipH="1" rot="10800000">
            <a:off x="2494756" y="4136585"/>
            <a:ext cx="1313744" cy="838199"/>
          </a:xfrm>
          <a:prstGeom prst="straightConnector1">
            <a:avLst/>
          </a:prstGeom>
          <a:noFill/>
          <a:ln cap="flat" cmpd="sng" w="28575">
            <a:solidFill>
              <a:srgbClr val="FF0000"/>
            </a:solidFill>
            <a:prstDash val="solid"/>
            <a:miter lim="800000"/>
            <a:headEnd len="sm" w="sm" type="none"/>
            <a:tailEnd len="sm" w="sm" type="none"/>
          </a:ln>
        </p:spPr>
      </p:cxnSp>
      <p:cxnSp>
        <p:nvCxnSpPr>
          <p:cNvPr id="483" name="Google Shape;483;g2e8b479a57e_1_241"/>
          <p:cNvCxnSpPr/>
          <p:nvPr/>
        </p:nvCxnSpPr>
        <p:spPr>
          <a:xfrm flipH="1" rot="10800000">
            <a:off x="3800034" y="4044863"/>
            <a:ext cx="1250245" cy="97366"/>
          </a:xfrm>
          <a:prstGeom prst="straightConnector1">
            <a:avLst/>
          </a:prstGeom>
          <a:noFill/>
          <a:ln cap="flat" cmpd="sng" w="28575">
            <a:solidFill>
              <a:srgbClr val="FF0000"/>
            </a:solidFill>
            <a:prstDash val="solid"/>
            <a:miter lim="800000"/>
            <a:headEnd len="sm" w="sm" type="none"/>
            <a:tailEnd len="sm" w="sm" type="none"/>
          </a:ln>
        </p:spPr>
      </p:cxnSp>
      <p:cxnSp>
        <p:nvCxnSpPr>
          <p:cNvPr id="484" name="Google Shape;484;g2e8b479a57e_1_241"/>
          <p:cNvCxnSpPr/>
          <p:nvPr/>
        </p:nvCxnSpPr>
        <p:spPr>
          <a:xfrm>
            <a:off x="5055924" y="4043451"/>
            <a:ext cx="2223910" cy="100188"/>
          </a:xfrm>
          <a:prstGeom prst="straightConnector1">
            <a:avLst/>
          </a:prstGeom>
          <a:noFill/>
          <a:ln cap="flat" cmpd="sng" w="28575">
            <a:solidFill>
              <a:srgbClr val="FF0000"/>
            </a:solidFill>
            <a:prstDash val="solid"/>
            <a:miter lim="800000"/>
            <a:headEnd len="sm" w="sm" type="none"/>
            <a:tailEnd len="sm" w="sm" type="none"/>
          </a:ln>
        </p:spPr>
      </p:cxnSp>
      <p:sp>
        <p:nvSpPr>
          <p:cNvPr id="485" name="Google Shape;485;g2e8b479a57e_1_241"/>
          <p:cNvSpPr txBox="1"/>
          <p:nvPr/>
        </p:nvSpPr>
        <p:spPr>
          <a:xfrm rot="-1080000">
            <a:off x="5689448" y="2046302"/>
            <a:ext cx="1583209"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rgbClr val="FF0000"/>
                </a:solidFill>
                <a:latin typeface="Calibri"/>
                <a:ea typeface="Calibri"/>
                <a:cs typeface="Calibri"/>
                <a:sym typeface="Calibri"/>
              </a:rPr>
              <a:t>No parking this side</a:t>
            </a:r>
            <a:endParaRPr sz="1400">
              <a:solidFill>
                <a:srgbClr val="FF0000"/>
              </a:solidFill>
              <a:latin typeface="Calibri"/>
              <a:ea typeface="Calibri"/>
              <a:cs typeface="Calibri"/>
              <a:sym typeface="Calibri"/>
            </a:endParaRPr>
          </a:p>
        </p:txBody>
      </p:sp>
      <p:cxnSp>
        <p:nvCxnSpPr>
          <p:cNvPr id="486" name="Google Shape;486;g2e8b479a57e_1_241"/>
          <p:cNvCxnSpPr/>
          <p:nvPr/>
        </p:nvCxnSpPr>
        <p:spPr>
          <a:xfrm>
            <a:off x="5050154" y="2392768"/>
            <a:ext cx="303" cy="8149"/>
          </a:xfrm>
          <a:prstGeom prst="straightConnector1">
            <a:avLst/>
          </a:prstGeom>
          <a:noFill/>
          <a:ln cap="flat" cmpd="sng" w="28575">
            <a:solidFill>
              <a:srgbClr val="FF0000"/>
            </a:solidFill>
            <a:prstDash val="solid"/>
            <a:miter lim="800000"/>
            <a:headEnd len="sm" w="sm" type="none"/>
            <a:tailEnd len="sm" w="sm" type="none"/>
          </a:ln>
        </p:spPr>
      </p:cxnSp>
      <p:cxnSp>
        <p:nvCxnSpPr>
          <p:cNvPr id="487" name="Google Shape;487;g2e8b479a57e_1_241"/>
          <p:cNvCxnSpPr/>
          <p:nvPr/>
        </p:nvCxnSpPr>
        <p:spPr>
          <a:xfrm flipH="1" rot="10800000">
            <a:off x="5055923" y="1660084"/>
            <a:ext cx="2442633" cy="739421"/>
          </a:xfrm>
          <a:prstGeom prst="straightConnector1">
            <a:avLst/>
          </a:prstGeom>
          <a:noFill/>
          <a:ln cap="flat" cmpd="sng" w="28575">
            <a:solidFill>
              <a:srgbClr val="FF0000"/>
            </a:solidFill>
            <a:prstDash val="solid"/>
            <a:miter lim="800000"/>
            <a:headEnd len="sm" w="sm" type="none"/>
            <a:tailEnd len="sm" w="sm" type="none"/>
          </a:ln>
        </p:spPr>
      </p:cxnSp>
      <p:cxnSp>
        <p:nvCxnSpPr>
          <p:cNvPr id="488" name="Google Shape;488;g2e8b479a57e_1_241"/>
          <p:cNvCxnSpPr/>
          <p:nvPr/>
        </p:nvCxnSpPr>
        <p:spPr>
          <a:xfrm>
            <a:off x="7518312" y="1658672"/>
            <a:ext cx="1447800" cy="340079"/>
          </a:xfrm>
          <a:prstGeom prst="straightConnector1">
            <a:avLst/>
          </a:prstGeom>
          <a:noFill/>
          <a:ln cap="flat" cmpd="sng" w="28575">
            <a:solidFill>
              <a:srgbClr val="FF0000"/>
            </a:solidFill>
            <a:prstDash val="solid"/>
            <a:miter lim="800000"/>
            <a:headEnd len="sm" w="sm" type="none"/>
            <a:tailEnd len="sm" w="sm" type="none"/>
          </a:ln>
        </p:spPr>
      </p:cxnSp>
      <p:cxnSp>
        <p:nvCxnSpPr>
          <p:cNvPr id="489" name="Google Shape;489;g2e8b479a57e_1_241"/>
          <p:cNvCxnSpPr/>
          <p:nvPr/>
        </p:nvCxnSpPr>
        <p:spPr>
          <a:xfrm>
            <a:off x="4606343" y="2064226"/>
            <a:ext cx="400473" cy="83539"/>
          </a:xfrm>
          <a:prstGeom prst="straightConnector1">
            <a:avLst/>
          </a:prstGeom>
          <a:noFill/>
          <a:ln cap="flat" cmpd="sng" w="28575">
            <a:solidFill>
              <a:srgbClr val="FF0000"/>
            </a:solidFill>
            <a:prstDash val="solid"/>
            <a:miter lim="800000"/>
            <a:headEnd len="sm" w="sm" type="none"/>
            <a:tailEnd len="sm" w="sm" type="none"/>
          </a:ln>
        </p:spPr>
      </p:cxnSp>
      <p:cxnSp>
        <p:nvCxnSpPr>
          <p:cNvPr id="490" name="Google Shape;490;g2e8b479a57e_1_241"/>
          <p:cNvCxnSpPr/>
          <p:nvPr/>
        </p:nvCxnSpPr>
        <p:spPr>
          <a:xfrm flipH="1" rot="10800000">
            <a:off x="6732323" y="3869885"/>
            <a:ext cx="545253" cy="7901"/>
          </a:xfrm>
          <a:prstGeom prst="straightConnector1">
            <a:avLst/>
          </a:prstGeom>
          <a:noFill/>
          <a:ln cap="flat" cmpd="sng" w="28575">
            <a:solidFill>
              <a:srgbClr val="FF0000"/>
            </a:solidFill>
            <a:prstDash val="solid"/>
            <a:miter lim="800000"/>
            <a:headEnd len="sm" w="sm" type="none"/>
            <a:tailEnd len="sm" w="sm"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2e8b479a57e_1_261"/>
          <p:cNvSpPr/>
          <p:nvPr/>
        </p:nvSpPr>
        <p:spPr>
          <a:xfrm>
            <a:off x="1520" y="-11651"/>
            <a:ext cx="183360" cy="5237545"/>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96" name="Google Shape;496;g2e8b479a57e_1_261"/>
          <p:cNvSpPr/>
          <p:nvPr/>
        </p:nvSpPr>
        <p:spPr>
          <a:xfrm>
            <a:off x="515044" y="-3367"/>
            <a:ext cx="187585" cy="5229263"/>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97" name="Google Shape;497;g2e8b479a57e_1_261"/>
          <p:cNvSpPr/>
          <p:nvPr/>
        </p:nvSpPr>
        <p:spPr>
          <a:xfrm>
            <a:off x="259650" y="-3366"/>
            <a:ext cx="183525" cy="5229262"/>
          </a:xfrm>
          <a:prstGeom prst="rect">
            <a:avLst/>
          </a:prstGeom>
          <a:solidFill>
            <a:srgbClr val="2F549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98" name="Google Shape;498;g2e8b479a57e_1_261"/>
          <p:cNvSpPr txBox="1"/>
          <p:nvPr>
            <p:ph type="title"/>
          </p:nvPr>
        </p:nvSpPr>
        <p:spPr>
          <a:xfrm>
            <a:off x="645968"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n"/>
              <a:t>Land Use Context</a:t>
            </a:r>
            <a:endParaRPr/>
          </a:p>
        </p:txBody>
      </p:sp>
      <p:pic>
        <p:nvPicPr>
          <p:cNvPr descr="A map of a neighborhood&#10;&#10;Description automatically generated" id="499" name="Google Shape;499;g2e8b479a57e_1_261"/>
          <p:cNvPicPr preferRelativeResize="0"/>
          <p:nvPr/>
        </p:nvPicPr>
        <p:blipFill rotWithShape="1">
          <a:blip r:embed="rId3">
            <a:alphaModFix/>
          </a:blip>
          <a:srcRect b="0" l="0" r="0" t="0"/>
          <a:stretch/>
        </p:blipFill>
        <p:spPr>
          <a:xfrm>
            <a:off x="2203624" y="1084483"/>
            <a:ext cx="6695817" cy="3821594"/>
          </a:xfrm>
          <a:prstGeom prst="rect">
            <a:avLst/>
          </a:prstGeom>
          <a:noFill/>
          <a:ln>
            <a:noFill/>
          </a:ln>
        </p:spPr>
      </p:pic>
      <p:sp>
        <p:nvSpPr>
          <p:cNvPr id="500" name="Google Shape;500;g2e8b479a57e_1_261"/>
          <p:cNvSpPr txBox="1"/>
          <p:nvPr/>
        </p:nvSpPr>
        <p:spPr>
          <a:xfrm>
            <a:off x="790706" y="1268260"/>
            <a:ext cx="1291800" cy="469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300">
                <a:solidFill>
                  <a:schemeClr val="dk1"/>
                </a:solidFill>
                <a:latin typeface="Calibri"/>
                <a:ea typeface="Calibri"/>
                <a:cs typeface="Calibri"/>
                <a:sym typeface="Calibri"/>
              </a:rPr>
              <a:t>Stanton to McCandless</a:t>
            </a:r>
            <a:endParaRPr sz="1300">
              <a:solidFill>
                <a:schemeClr val="dk1"/>
              </a:solidFill>
              <a:latin typeface="Calibri"/>
              <a:ea typeface="Calibri"/>
              <a:cs typeface="Calibri"/>
              <a:sym typeface="Calibri"/>
            </a:endParaRPr>
          </a:p>
        </p:txBody>
      </p:sp>
      <p:sp>
        <p:nvSpPr>
          <p:cNvPr id="501" name="Google Shape;501;g2e8b479a57e_1_261"/>
          <p:cNvSpPr txBox="1"/>
          <p:nvPr/>
        </p:nvSpPr>
        <p:spPr>
          <a:xfrm>
            <a:off x="790705" y="3335054"/>
            <a:ext cx="1291800" cy="469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300">
                <a:solidFill>
                  <a:schemeClr val="dk1"/>
                </a:solidFill>
                <a:latin typeface="Calibri"/>
                <a:ea typeface="Calibri"/>
                <a:cs typeface="Calibri"/>
                <a:sym typeface="Calibri"/>
              </a:rPr>
              <a:t>McCandless to 55th</a:t>
            </a:r>
            <a:endParaRPr sz="1300">
              <a:solidFill>
                <a:schemeClr val="dk1"/>
              </a:solidFill>
              <a:latin typeface="Calibri"/>
              <a:ea typeface="Calibri"/>
              <a:cs typeface="Calibri"/>
              <a:sym typeface="Calibri"/>
            </a:endParaRPr>
          </a:p>
        </p:txBody>
      </p:sp>
      <p:cxnSp>
        <p:nvCxnSpPr>
          <p:cNvPr id="502" name="Google Shape;502;g2e8b479a57e_1_261"/>
          <p:cNvCxnSpPr/>
          <p:nvPr/>
        </p:nvCxnSpPr>
        <p:spPr>
          <a:xfrm>
            <a:off x="6850000" y="4079622"/>
            <a:ext cx="1963480" cy="288276"/>
          </a:xfrm>
          <a:prstGeom prst="straightConnector1">
            <a:avLst/>
          </a:prstGeom>
          <a:noFill/>
          <a:ln cap="flat" cmpd="sng" w="28575">
            <a:solidFill>
              <a:srgbClr val="FF0000"/>
            </a:solidFill>
            <a:prstDash val="solid"/>
            <a:miter lim="800000"/>
            <a:headEnd len="sm" w="sm" type="none"/>
            <a:tailEnd len="sm" w="sm" type="none"/>
          </a:ln>
        </p:spPr>
      </p:cxnSp>
      <p:sp>
        <p:nvSpPr>
          <p:cNvPr id="503" name="Google Shape;503;g2e8b479a57e_1_261"/>
          <p:cNvSpPr txBox="1"/>
          <p:nvPr/>
        </p:nvSpPr>
        <p:spPr>
          <a:xfrm rot="480000">
            <a:off x="7156913" y="4301846"/>
            <a:ext cx="1583209"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rgbClr val="FF0000"/>
                </a:solidFill>
                <a:latin typeface="Calibri"/>
                <a:ea typeface="Calibri"/>
                <a:cs typeface="Calibri"/>
                <a:sym typeface="Calibri"/>
              </a:rPr>
              <a:t>No parking this side</a:t>
            </a:r>
            <a:endParaRPr sz="1400">
              <a:solidFill>
                <a:srgbClr val="FF0000"/>
              </a:solidFill>
              <a:latin typeface="Calibri"/>
              <a:ea typeface="Calibri"/>
              <a:cs typeface="Calibri"/>
              <a:sym typeface="Calibri"/>
            </a:endParaRPr>
          </a:p>
        </p:txBody>
      </p:sp>
      <p:cxnSp>
        <p:nvCxnSpPr>
          <p:cNvPr id="504" name="Google Shape;504;g2e8b479a57e_1_261"/>
          <p:cNvCxnSpPr/>
          <p:nvPr/>
        </p:nvCxnSpPr>
        <p:spPr>
          <a:xfrm>
            <a:off x="7075223" y="2178526"/>
            <a:ext cx="255693" cy="136879"/>
          </a:xfrm>
          <a:prstGeom prst="straightConnector1">
            <a:avLst/>
          </a:prstGeom>
          <a:noFill/>
          <a:ln cap="flat" cmpd="sng" w="28575">
            <a:solidFill>
              <a:srgbClr val="FF0000"/>
            </a:solidFill>
            <a:prstDash val="solid"/>
            <a:miter lim="800000"/>
            <a:headEnd len="sm" w="sm" type="none"/>
            <a:tailEnd len="sm" w="sm" type="none"/>
          </a:ln>
        </p:spPr>
      </p:cxnSp>
      <p:cxnSp>
        <p:nvCxnSpPr>
          <p:cNvPr id="505" name="Google Shape;505;g2e8b479a57e_1_261"/>
          <p:cNvCxnSpPr/>
          <p:nvPr/>
        </p:nvCxnSpPr>
        <p:spPr>
          <a:xfrm flipH="1" rot="10800000">
            <a:off x="3120443" y="3770825"/>
            <a:ext cx="309033" cy="281"/>
          </a:xfrm>
          <a:prstGeom prst="straightConnector1">
            <a:avLst/>
          </a:prstGeom>
          <a:noFill/>
          <a:ln cap="flat" cmpd="sng" w="28575">
            <a:solidFill>
              <a:srgbClr val="FF0000"/>
            </a:solidFill>
            <a:prstDash val="solid"/>
            <a:miter lim="800000"/>
            <a:headEnd len="sm" w="sm" type="none"/>
            <a:tailEnd len="sm" w="sm" type="none"/>
          </a:ln>
        </p:spPr>
      </p:cxnSp>
      <p:cxnSp>
        <p:nvCxnSpPr>
          <p:cNvPr id="506" name="Google Shape;506;g2e8b479a57e_1_261"/>
          <p:cNvCxnSpPr/>
          <p:nvPr/>
        </p:nvCxnSpPr>
        <p:spPr>
          <a:xfrm flipH="1" rot="10800000">
            <a:off x="3577643" y="3778445"/>
            <a:ext cx="309033" cy="281"/>
          </a:xfrm>
          <a:prstGeom prst="straightConnector1">
            <a:avLst/>
          </a:prstGeom>
          <a:noFill/>
          <a:ln cap="flat" cmpd="sng" w="28575">
            <a:solidFill>
              <a:srgbClr val="FF0000"/>
            </a:solidFill>
            <a:prstDash val="solid"/>
            <a:miter lim="800000"/>
            <a:headEnd len="sm" w="sm" type="none"/>
            <a:tailEnd len="sm" w="sm" type="non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g2e8b479a57e_1_276"/>
          <p:cNvSpPr/>
          <p:nvPr/>
        </p:nvSpPr>
        <p:spPr>
          <a:xfrm>
            <a:off x="1520" y="-11651"/>
            <a:ext cx="183360" cy="5237545"/>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12" name="Google Shape;512;g2e8b479a57e_1_276"/>
          <p:cNvSpPr/>
          <p:nvPr/>
        </p:nvSpPr>
        <p:spPr>
          <a:xfrm>
            <a:off x="515044" y="-3367"/>
            <a:ext cx="187585" cy="5229263"/>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13" name="Google Shape;513;g2e8b479a57e_1_276"/>
          <p:cNvSpPr/>
          <p:nvPr/>
        </p:nvSpPr>
        <p:spPr>
          <a:xfrm>
            <a:off x="259650" y="-3366"/>
            <a:ext cx="183525" cy="5229262"/>
          </a:xfrm>
          <a:prstGeom prst="rect">
            <a:avLst/>
          </a:prstGeom>
          <a:solidFill>
            <a:srgbClr val="2F549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14" name="Google Shape;514;g2e8b479a57e_1_276"/>
          <p:cNvSpPr txBox="1"/>
          <p:nvPr>
            <p:ph type="title"/>
          </p:nvPr>
        </p:nvSpPr>
        <p:spPr>
          <a:xfrm>
            <a:off x="645968"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n"/>
              <a:t>Summary of DOMI’s Evaluation</a:t>
            </a:r>
            <a:endParaRPr b="1" sz="3000"/>
          </a:p>
        </p:txBody>
      </p:sp>
      <p:sp>
        <p:nvSpPr>
          <p:cNvPr id="515" name="Google Shape;515;g2e8b479a57e_1_276"/>
          <p:cNvSpPr txBox="1"/>
          <p:nvPr/>
        </p:nvSpPr>
        <p:spPr>
          <a:xfrm>
            <a:off x="795338" y="1268016"/>
            <a:ext cx="7886700" cy="4274247"/>
          </a:xfrm>
          <a:prstGeom prst="rect">
            <a:avLst/>
          </a:prstGeom>
          <a:noFill/>
          <a:ln>
            <a:noFill/>
          </a:ln>
        </p:spPr>
        <p:txBody>
          <a:bodyPr anchorCtr="0" anchor="t" bIns="34275" lIns="68575" spcFirstLastPara="1" rIns="68575" wrap="square" tIns="34275">
            <a:spAutoFit/>
          </a:bodyPr>
          <a:lstStyle/>
          <a:p>
            <a:pPr indent="-209550" lvl="0" marL="215900" marR="0" rtl="0" algn="l">
              <a:lnSpc>
                <a:spcPct val="90000"/>
              </a:lnSpc>
              <a:spcBef>
                <a:spcPts val="0"/>
              </a:spcBef>
              <a:spcAft>
                <a:spcPts val="0"/>
              </a:spcAft>
              <a:buClr>
                <a:schemeClr val="dk1"/>
              </a:buClr>
              <a:buSzPts val="2100"/>
              <a:buFont typeface="Arial"/>
              <a:buChar char="•"/>
            </a:pPr>
            <a:r>
              <a:rPr lang="en" sz="2100">
                <a:solidFill>
                  <a:schemeClr val="dk1"/>
                </a:solidFill>
                <a:latin typeface="Calibri"/>
                <a:ea typeface="Calibri"/>
                <a:cs typeface="Calibri"/>
                <a:sym typeface="Calibri"/>
              </a:rPr>
              <a:t>Butler St (46th to 54th)</a:t>
            </a:r>
            <a:endParaRPr sz="1100"/>
          </a:p>
          <a:p>
            <a:pPr indent="-209550" lvl="1" marL="558800" marR="0" rtl="0" algn="l">
              <a:lnSpc>
                <a:spcPct val="90000"/>
              </a:lnSpc>
              <a:spcBef>
                <a:spcPts val="800"/>
              </a:spcBef>
              <a:spcAft>
                <a:spcPts val="0"/>
              </a:spcAft>
              <a:buClr>
                <a:schemeClr val="dk1"/>
              </a:buClr>
              <a:buSzPts val="2100"/>
              <a:buFont typeface="Courier New"/>
              <a:buChar char="o"/>
            </a:pPr>
            <a:r>
              <a:rPr b="0" i="0" lang="en" sz="2100" u="none" cap="none" strike="noStrike">
                <a:solidFill>
                  <a:schemeClr val="dk1"/>
                </a:solidFill>
                <a:latin typeface="Calibri"/>
                <a:ea typeface="Calibri"/>
                <a:cs typeface="Calibri"/>
                <a:sym typeface="Calibri"/>
              </a:rPr>
              <a:t>Implementing additional paid parking</a:t>
            </a:r>
            <a:endParaRPr sz="1100"/>
          </a:p>
          <a:p>
            <a:pPr indent="-209550" lvl="2" marL="901700" marR="0" rtl="0" algn="l">
              <a:lnSpc>
                <a:spcPct val="90000"/>
              </a:lnSpc>
              <a:spcBef>
                <a:spcPts val="800"/>
              </a:spcBef>
              <a:spcAft>
                <a:spcPts val="0"/>
              </a:spcAft>
              <a:buClr>
                <a:srgbClr val="000000"/>
              </a:buClr>
              <a:buSzPts val="2100"/>
              <a:buFont typeface="Noto Sans Symbols"/>
              <a:buChar char="▪"/>
            </a:pPr>
            <a:r>
              <a:rPr b="0" i="0" lang="en" sz="2100" u="none" cap="none" strike="noStrike">
                <a:solidFill>
                  <a:srgbClr val="000000"/>
                </a:solidFill>
                <a:latin typeface="Calibri"/>
                <a:ea typeface="Calibri"/>
                <a:cs typeface="Calibri"/>
                <a:sym typeface="Calibri"/>
              </a:rPr>
              <a:t>8am-6pm, Monday – Saturday</a:t>
            </a:r>
            <a:endParaRPr sz="1100"/>
          </a:p>
          <a:p>
            <a:pPr indent="-209550" lvl="2" marL="901700" marR="0" rtl="0" algn="l">
              <a:lnSpc>
                <a:spcPct val="90000"/>
              </a:lnSpc>
              <a:spcBef>
                <a:spcPts val="800"/>
              </a:spcBef>
              <a:spcAft>
                <a:spcPts val="0"/>
              </a:spcAft>
              <a:buClr>
                <a:srgbClr val="000000"/>
              </a:buClr>
              <a:buSzPts val="2100"/>
              <a:buFont typeface="Noto Sans Symbols"/>
              <a:buChar char="▪"/>
            </a:pPr>
            <a:r>
              <a:rPr b="0" i="0" lang="en" sz="2100" u="none" cap="none" strike="noStrike">
                <a:solidFill>
                  <a:srgbClr val="000000"/>
                </a:solidFill>
                <a:latin typeface="Calibri"/>
                <a:ea typeface="Calibri"/>
                <a:cs typeface="Calibri"/>
                <a:sym typeface="Calibri"/>
              </a:rPr>
              <a:t>$2/hour</a:t>
            </a:r>
            <a:endParaRPr sz="1100"/>
          </a:p>
          <a:p>
            <a:pPr indent="-209550" lvl="1" marL="558800" marR="0" rtl="0" algn="l">
              <a:lnSpc>
                <a:spcPct val="90000"/>
              </a:lnSpc>
              <a:spcBef>
                <a:spcPts val="800"/>
              </a:spcBef>
              <a:spcAft>
                <a:spcPts val="0"/>
              </a:spcAft>
              <a:buClr>
                <a:srgbClr val="000000"/>
              </a:buClr>
              <a:buSzPts val="2100"/>
              <a:buFont typeface="Courier New"/>
              <a:buChar char="o"/>
            </a:pPr>
            <a:r>
              <a:rPr b="0" i="0" lang="en" sz="2100" u="none" cap="none" strike="noStrike">
                <a:solidFill>
                  <a:srgbClr val="000000"/>
                </a:solidFill>
                <a:latin typeface="Calibri"/>
                <a:ea typeface="Calibri"/>
                <a:cs typeface="Calibri"/>
                <a:sym typeface="Calibri"/>
              </a:rPr>
              <a:t>Evaluate expanded hours of enforcement and dynamic pricing after new meters are in place</a:t>
            </a:r>
            <a:endParaRPr b="0" i="0" sz="1400" u="none" cap="none" strike="noStrike">
              <a:solidFill>
                <a:schemeClr val="dk1"/>
              </a:solidFill>
              <a:latin typeface="Calibri"/>
              <a:ea typeface="Calibri"/>
              <a:cs typeface="Calibri"/>
              <a:sym typeface="Calibri"/>
            </a:endParaRPr>
          </a:p>
          <a:p>
            <a:pPr indent="-209550" lvl="1" marL="558800" marR="0" rtl="0" algn="l">
              <a:lnSpc>
                <a:spcPct val="90000"/>
              </a:lnSpc>
              <a:spcBef>
                <a:spcPts val="800"/>
              </a:spcBef>
              <a:spcAft>
                <a:spcPts val="0"/>
              </a:spcAft>
              <a:buClr>
                <a:srgbClr val="000000"/>
              </a:buClr>
              <a:buSzPts val="2100"/>
              <a:buFont typeface="Courier New"/>
              <a:buChar char="o"/>
            </a:pPr>
            <a:r>
              <a:rPr b="0" i="0" lang="en" sz="2100" u="none" cap="none" strike="noStrike">
                <a:solidFill>
                  <a:srgbClr val="000000"/>
                </a:solidFill>
                <a:latin typeface="Calibri"/>
                <a:ea typeface="Calibri"/>
                <a:cs typeface="Calibri"/>
                <a:sym typeface="Calibri"/>
              </a:rPr>
              <a:t>Monitor Butler from 54th to 57th to see how utilization of unregulated blocks changes </a:t>
            </a:r>
            <a:endParaRPr b="0" i="0" sz="1400" u="none" cap="none" strike="noStrike">
              <a:solidFill>
                <a:schemeClr val="dk1"/>
              </a:solidFill>
              <a:latin typeface="Calibri"/>
              <a:ea typeface="Calibri"/>
              <a:cs typeface="Calibri"/>
              <a:sym typeface="Calibri"/>
            </a:endParaRPr>
          </a:p>
          <a:p>
            <a:pPr indent="-76200" lvl="1" marL="558800" marR="0" rtl="0" algn="l">
              <a:lnSpc>
                <a:spcPct val="90000"/>
              </a:lnSpc>
              <a:spcBef>
                <a:spcPts val="800"/>
              </a:spcBef>
              <a:spcAft>
                <a:spcPts val="0"/>
              </a:spcAft>
              <a:buClr>
                <a:schemeClr val="dk1"/>
              </a:buClr>
              <a:buSzPts val="2100"/>
              <a:buFont typeface="Courier New"/>
              <a:buNone/>
            </a:pPr>
            <a:r>
              <a:t/>
            </a:r>
            <a:endParaRPr b="0" i="0" sz="2100" u="none" cap="none" strike="noStrike">
              <a:solidFill>
                <a:srgbClr val="000000"/>
              </a:solidFill>
              <a:latin typeface="Calibri"/>
              <a:ea typeface="Calibri"/>
              <a:cs typeface="Calibri"/>
              <a:sym typeface="Calibri"/>
            </a:endParaRPr>
          </a:p>
          <a:p>
            <a:pPr indent="-76200" lvl="1" marL="558800" marR="0" rtl="0" algn="l">
              <a:lnSpc>
                <a:spcPct val="90000"/>
              </a:lnSpc>
              <a:spcBef>
                <a:spcPts val="800"/>
              </a:spcBef>
              <a:spcAft>
                <a:spcPts val="0"/>
              </a:spcAft>
              <a:buClr>
                <a:schemeClr val="dk1"/>
              </a:buClr>
              <a:buSzPts val="2100"/>
              <a:buFont typeface="Courier New"/>
              <a:buNone/>
            </a:pPr>
            <a:r>
              <a:t/>
            </a:r>
            <a:endParaRPr b="0" i="0" sz="2100" u="none" cap="none" strike="noStrike">
              <a:solidFill>
                <a:srgbClr val="FF0000"/>
              </a:solidFill>
              <a:latin typeface="Calibri"/>
              <a:ea typeface="Calibri"/>
              <a:cs typeface="Calibri"/>
              <a:sym typeface="Calibri"/>
            </a:endParaRPr>
          </a:p>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9" name="Shape 519"/>
        <p:cNvGrpSpPr/>
        <p:nvPr/>
      </p:nvGrpSpPr>
      <p:grpSpPr>
        <a:xfrm>
          <a:off x="0" y="0"/>
          <a:ext cx="0" cy="0"/>
          <a:chOff x="0" y="0"/>
          <a:chExt cx="0" cy="0"/>
        </a:xfrm>
      </p:grpSpPr>
      <p:sp>
        <p:nvSpPr>
          <p:cNvPr id="520" name="Google Shape;520;g2e8b479a57e_1_284"/>
          <p:cNvSpPr/>
          <p:nvPr/>
        </p:nvSpPr>
        <p:spPr>
          <a:xfrm>
            <a:off x="1520" y="-11651"/>
            <a:ext cx="183360" cy="5237545"/>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21" name="Google Shape;521;g2e8b479a57e_1_284"/>
          <p:cNvSpPr/>
          <p:nvPr/>
        </p:nvSpPr>
        <p:spPr>
          <a:xfrm>
            <a:off x="515044" y="-3367"/>
            <a:ext cx="187585" cy="5229263"/>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22" name="Google Shape;522;g2e8b479a57e_1_284"/>
          <p:cNvSpPr/>
          <p:nvPr/>
        </p:nvSpPr>
        <p:spPr>
          <a:xfrm>
            <a:off x="259650" y="-3366"/>
            <a:ext cx="183525" cy="5229262"/>
          </a:xfrm>
          <a:prstGeom prst="rect">
            <a:avLst/>
          </a:prstGeom>
          <a:solidFill>
            <a:srgbClr val="2F549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23" name="Google Shape;523;g2e8b479a57e_1_28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Calibri"/>
              <a:buNone/>
            </a:pPr>
            <a:r>
              <a:rPr b="1" lang="en" sz="3000"/>
              <a:t>Next Steps: </a:t>
            </a:r>
            <a:endParaRPr/>
          </a:p>
        </p:txBody>
      </p:sp>
      <p:sp>
        <p:nvSpPr>
          <p:cNvPr id="524" name="Google Shape;524;g2e8b479a57e_1_284"/>
          <p:cNvSpPr txBox="1"/>
          <p:nvPr/>
        </p:nvSpPr>
        <p:spPr>
          <a:xfrm>
            <a:off x="795338" y="1268016"/>
            <a:ext cx="7886700" cy="2655300"/>
          </a:xfrm>
          <a:prstGeom prst="rect">
            <a:avLst/>
          </a:prstGeom>
          <a:noFill/>
          <a:ln>
            <a:noFill/>
          </a:ln>
        </p:spPr>
        <p:txBody>
          <a:bodyPr anchorCtr="0" anchor="t" bIns="34275" lIns="68575" spcFirstLastPara="1" rIns="68575" wrap="square" tIns="34275">
            <a:spAutoFit/>
          </a:bodyPr>
          <a:lstStyle/>
          <a:p>
            <a:pPr indent="-209550" lvl="0" marL="215900" marR="0" rtl="0" algn="l">
              <a:spcBef>
                <a:spcPts val="0"/>
              </a:spcBef>
              <a:spcAft>
                <a:spcPts val="0"/>
              </a:spcAft>
              <a:buClr>
                <a:schemeClr val="dk1"/>
              </a:buClr>
              <a:buSzPts val="2100"/>
              <a:buFont typeface="Arial"/>
              <a:buChar char="•"/>
            </a:pPr>
            <a:r>
              <a:rPr lang="en" sz="2100">
                <a:solidFill>
                  <a:schemeClr val="dk1"/>
                </a:solidFill>
                <a:latin typeface="Calibri"/>
                <a:ea typeface="Calibri"/>
                <a:cs typeface="Calibri"/>
                <a:sym typeface="Calibri"/>
              </a:rPr>
              <a:t>Process for Installing New Meters</a:t>
            </a:r>
            <a:endParaRPr sz="2100">
              <a:solidFill>
                <a:schemeClr val="dk1"/>
              </a:solidFill>
              <a:latin typeface="Calibri"/>
              <a:ea typeface="Calibri"/>
              <a:cs typeface="Calibri"/>
              <a:sym typeface="Calibri"/>
            </a:endParaRPr>
          </a:p>
          <a:p>
            <a:pPr indent="-361950" lvl="1" marL="914400" marR="0" rtl="0" algn="l">
              <a:spcBef>
                <a:spcPts val="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PPAP coordinates with the Department of Finance to approve dynamic pricing scheme per the community's recommendations</a:t>
            </a:r>
            <a:endParaRPr sz="2100">
              <a:solidFill>
                <a:schemeClr val="dk1"/>
              </a:solidFill>
              <a:latin typeface="Calibri"/>
              <a:ea typeface="Calibri"/>
              <a:cs typeface="Calibri"/>
              <a:sym typeface="Calibri"/>
            </a:endParaRPr>
          </a:p>
          <a:p>
            <a:pPr indent="-361950" lvl="1" marL="914400" marR="0" rtl="0" algn="l">
              <a:spcBef>
                <a:spcPts val="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DOMI coordinates with PPAP to install metered parking kiosks and the relevant signage as determined by DOMI's parking studies</a:t>
            </a:r>
            <a:endParaRPr b="0" i="0" sz="2100" u="none" cap="none" strike="noStrike">
              <a:solidFill>
                <a:schemeClr val="dk1"/>
              </a:solidFill>
              <a:latin typeface="Calibri"/>
              <a:ea typeface="Calibri"/>
              <a:cs typeface="Calibri"/>
              <a:sym typeface="Calibri"/>
            </a:endParaRPr>
          </a:p>
          <a:p>
            <a:pPr indent="-76200" lvl="0" marL="215900" marR="0" rtl="0" algn="l">
              <a:spcBef>
                <a:spcPts val="0"/>
              </a:spcBef>
              <a:spcAft>
                <a:spcPts val="0"/>
              </a:spcAft>
              <a:buClr>
                <a:schemeClr val="dk1"/>
              </a:buClr>
              <a:buSzPts val="2100"/>
              <a:buFont typeface="Arial"/>
              <a:buNone/>
            </a:pPr>
            <a:r>
              <a:t/>
            </a:r>
            <a:endParaRPr sz="21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29"/>
          <p:cNvSpPr txBox="1"/>
          <p:nvPr>
            <p:ph type="title"/>
          </p:nvPr>
        </p:nvSpPr>
        <p:spPr>
          <a:xfrm>
            <a:off x="2400250" y="575950"/>
            <a:ext cx="6321600" cy="57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sz="2600"/>
              <a:t>NEXT STEPS: Getting creative</a:t>
            </a:r>
            <a:endParaRPr sz="2500"/>
          </a:p>
        </p:txBody>
      </p:sp>
      <p:pic>
        <p:nvPicPr>
          <p:cNvPr descr="LU Logo.JPG" id="530" name="Google Shape;530;p29"/>
          <p:cNvPicPr preferRelativeResize="0"/>
          <p:nvPr/>
        </p:nvPicPr>
        <p:blipFill rotWithShape="1">
          <a:blip r:embed="rId3">
            <a:alphaModFix/>
          </a:blip>
          <a:srcRect b="0" l="0" r="0" t="0"/>
          <a:stretch/>
        </p:blipFill>
        <p:spPr>
          <a:xfrm>
            <a:off x="395024" y="494176"/>
            <a:ext cx="1339726" cy="1005200"/>
          </a:xfrm>
          <a:prstGeom prst="rect">
            <a:avLst/>
          </a:prstGeom>
          <a:noFill/>
          <a:ln>
            <a:noFill/>
          </a:ln>
        </p:spPr>
      </p:pic>
      <p:pic>
        <p:nvPicPr>
          <p:cNvPr id="531" name="Google Shape;531;p29"/>
          <p:cNvPicPr preferRelativeResize="0"/>
          <p:nvPr/>
        </p:nvPicPr>
        <p:blipFill rotWithShape="1">
          <a:blip r:embed="rId4">
            <a:alphaModFix/>
          </a:blip>
          <a:srcRect b="0" l="0" r="0" t="0"/>
          <a:stretch/>
        </p:blipFill>
        <p:spPr>
          <a:xfrm>
            <a:off x="172150" y="1727199"/>
            <a:ext cx="1966300" cy="503100"/>
          </a:xfrm>
          <a:prstGeom prst="rect">
            <a:avLst/>
          </a:prstGeom>
          <a:noFill/>
          <a:ln>
            <a:noFill/>
          </a:ln>
        </p:spPr>
      </p:pic>
      <p:sp>
        <p:nvSpPr>
          <p:cNvPr id="532" name="Google Shape;532;p29"/>
          <p:cNvSpPr txBox="1"/>
          <p:nvPr>
            <p:ph idx="1" type="body"/>
          </p:nvPr>
        </p:nvSpPr>
        <p:spPr>
          <a:xfrm>
            <a:off x="2400250" y="1045050"/>
            <a:ext cx="6321600" cy="3053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Improving enforcement, especially parking on sidewalks</a:t>
            </a:r>
            <a:endParaRPr/>
          </a:p>
          <a:p>
            <a:pPr indent="-342900" lvl="0" marL="457200" rtl="0" algn="l">
              <a:lnSpc>
                <a:spcPct val="115000"/>
              </a:lnSpc>
              <a:spcBef>
                <a:spcPts val="0"/>
              </a:spcBef>
              <a:spcAft>
                <a:spcPts val="0"/>
              </a:spcAft>
              <a:buSzPts val="1800"/>
              <a:buChar char="●"/>
            </a:pPr>
            <a:r>
              <a:rPr lang="en"/>
              <a:t>How can we encourage better utilization of existing lots?</a:t>
            </a:r>
            <a:endParaRPr/>
          </a:p>
          <a:p>
            <a:pPr indent="-342900" lvl="0" marL="457200" rtl="0" algn="l">
              <a:lnSpc>
                <a:spcPct val="115000"/>
              </a:lnSpc>
              <a:spcBef>
                <a:spcPts val="0"/>
              </a:spcBef>
              <a:spcAft>
                <a:spcPts val="0"/>
              </a:spcAft>
              <a:buSzPts val="1800"/>
              <a:buChar char="●"/>
            </a:pPr>
            <a:r>
              <a:rPr lang="en"/>
              <a:t>Use Hybrid RPP as a parking utilization tool</a:t>
            </a:r>
            <a:endParaRPr/>
          </a:p>
        </p:txBody>
      </p:sp>
      <p:pic>
        <p:nvPicPr>
          <p:cNvPr id="533" name="Google Shape;533;p29"/>
          <p:cNvPicPr preferRelativeResize="0"/>
          <p:nvPr/>
        </p:nvPicPr>
        <p:blipFill rotWithShape="1">
          <a:blip r:embed="rId5">
            <a:alphaModFix/>
          </a:blip>
          <a:srcRect b="0" l="0" r="0" t="0"/>
          <a:stretch/>
        </p:blipFill>
        <p:spPr>
          <a:xfrm>
            <a:off x="152400" y="2382700"/>
            <a:ext cx="1956300" cy="2608400"/>
          </a:xfrm>
          <a:prstGeom prst="rect">
            <a:avLst/>
          </a:prstGeom>
          <a:noFill/>
          <a:ln>
            <a:noFill/>
          </a:ln>
        </p:spPr>
      </p:pic>
      <p:pic>
        <p:nvPicPr>
          <p:cNvPr id="534" name="Google Shape;534;p29"/>
          <p:cNvPicPr preferRelativeResize="0"/>
          <p:nvPr/>
        </p:nvPicPr>
        <p:blipFill rotWithShape="1">
          <a:blip r:embed="rId6">
            <a:alphaModFix/>
          </a:blip>
          <a:srcRect b="0" l="0" r="0" t="0"/>
          <a:stretch/>
        </p:blipFill>
        <p:spPr>
          <a:xfrm>
            <a:off x="2400250" y="2423960"/>
            <a:ext cx="1966300" cy="2621741"/>
          </a:xfrm>
          <a:prstGeom prst="rect">
            <a:avLst/>
          </a:prstGeom>
          <a:noFill/>
          <a:ln>
            <a:noFill/>
          </a:ln>
        </p:spPr>
      </p:pic>
      <p:pic>
        <p:nvPicPr>
          <p:cNvPr id="535" name="Google Shape;535;p29"/>
          <p:cNvPicPr preferRelativeResize="0"/>
          <p:nvPr/>
        </p:nvPicPr>
        <p:blipFill rotWithShape="1">
          <a:blip r:embed="rId7">
            <a:alphaModFix/>
          </a:blip>
          <a:srcRect b="0" l="0" r="0" t="0"/>
          <a:stretch/>
        </p:blipFill>
        <p:spPr>
          <a:xfrm>
            <a:off x="4577900" y="2423954"/>
            <a:ext cx="1966300" cy="2621734"/>
          </a:xfrm>
          <a:prstGeom prst="rect">
            <a:avLst/>
          </a:prstGeom>
          <a:noFill/>
          <a:ln>
            <a:noFill/>
          </a:ln>
        </p:spPr>
      </p:pic>
      <p:pic>
        <p:nvPicPr>
          <p:cNvPr id="536" name="Google Shape;536;p29"/>
          <p:cNvPicPr preferRelativeResize="0"/>
          <p:nvPr/>
        </p:nvPicPr>
        <p:blipFill rotWithShape="1">
          <a:blip r:embed="rId8">
            <a:alphaModFix/>
          </a:blip>
          <a:srcRect b="0" l="0" r="0" t="0"/>
          <a:stretch/>
        </p:blipFill>
        <p:spPr>
          <a:xfrm>
            <a:off x="6860975" y="2423961"/>
            <a:ext cx="1966300" cy="26217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30"/>
          <p:cNvSpPr txBox="1"/>
          <p:nvPr>
            <p:ph type="title"/>
          </p:nvPr>
        </p:nvSpPr>
        <p:spPr>
          <a:xfrm>
            <a:off x="2400250" y="575950"/>
            <a:ext cx="6321600" cy="92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sz="2600"/>
              <a:t>What is a </a:t>
            </a:r>
            <a:r>
              <a:rPr lang="en" sz="2600" u="sng"/>
              <a:t>hybrid RPP</a:t>
            </a:r>
            <a:r>
              <a:rPr lang="en" sz="2600"/>
              <a:t> area?</a:t>
            </a:r>
            <a:endParaRPr sz="2500"/>
          </a:p>
        </p:txBody>
      </p:sp>
      <p:sp>
        <p:nvSpPr>
          <p:cNvPr id="542" name="Google Shape;542;p30"/>
          <p:cNvSpPr txBox="1"/>
          <p:nvPr>
            <p:ph idx="1" type="body"/>
          </p:nvPr>
        </p:nvSpPr>
        <p:spPr>
          <a:xfrm>
            <a:off x="2400250" y="1140600"/>
            <a:ext cx="6321600" cy="3738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For existing or new RPP areas</a:t>
            </a:r>
            <a:endParaRPr/>
          </a:p>
          <a:p>
            <a:pPr indent="-342900" lvl="0" marL="457200" rtl="0" algn="l">
              <a:lnSpc>
                <a:spcPct val="115000"/>
              </a:lnSpc>
              <a:spcBef>
                <a:spcPts val="0"/>
              </a:spcBef>
              <a:spcAft>
                <a:spcPts val="0"/>
              </a:spcAft>
              <a:buSzPts val="1800"/>
              <a:buChar char="●"/>
            </a:pPr>
            <a:r>
              <a:rPr lang="en"/>
              <a:t>All the privileges of RPP zone for residents, visitors, and non-residents with permits</a:t>
            </a:r>
            <a:endParaRPr/>
          </a:p>
          <a:p>
            <a:pPr indent="-342900" lvl="0" marL="457200" rtl="0" algn="l">
              <a:lnSpc>
                <a:spcPct val="115000"/>
              </a:lnSpc>
              <a:spcBef>
                <a:spcPts val="0"/>
              </a:spcBef>
              <a:spcAft>
                <a:spcPts val="0"/>
              </a:spcAft>
              <a:buSzPts val="1800"/>
              <a:buChar char="●"/>
            </a:pPr>
            <a:r>
              <a:rPr lang="en"/>
              <a:t>The hybrid RPP parking meter rate will not exceed the geographically closest parking meter zone</a:t>
            </a:r>
            <a:endParaRPr/>
          </a:p>
          <a:p>
            <a:pPr indent="-342900" lvl="0" marL="457200" rtl="0" algn="l">
              <a:lnSpc>
                <a:spcPct val="115000"/>
              </a:lnSpc>
              <a:spcBef>
                <a:spcPts val="0"/>
              </a:spcBef>
              <a:spcAft>
                <a:spcPts val="0"/>
              </a:spcAft>
              <a:buSzPts val="1800"/>
              <a:buChar char="●"/>
            </a:pPr>
            <a:r>
              <a:rPr lang="en"/>
              <a:t>Parking meters for people not covered by RPP, visitor permit, or non-resident permit</a:t>
            </a:r>
            <a:endParaRPr/>
          </a:p>
          <a:p>
            <a:pPr indent="-342900" lvl="0" marL="457200" rtl="0" algn="l">
              <a:lnSpc>
                <a:spcPct val="115000"/>
              </a:lnSpc>
              <a:spcBef>
                <a:spcPts val="0"/>
              </a:spcBef>
              <a:spcAft>
                <a:spcPts val="0"/>
              </a:spcAft>
              <a:buSzPts val="1800"/>
              <a:buChar char="●"/>
            </a:pPr>
            <a:r>
              <a:rPr lang="en"/>
              <a:t>Revenue eligible for collection by Mobility Enhancement District</a:t>
            </a:r>
            <a:endParaRPr/>
          </a:p>
        </p:txBody>
      </p:sp>
      <p:pic>
        <p:nvPicPr>
          <p:cNvPr descr="LU Logo.JPG" id="543" name="Google Shape;543;p30"/>
          <p:cNvPicPr preferRelativeResize="0"/>
          <p:nvPr/>
        </p:nvPicPr>
        <p:blipFill rotWithShape="1">
          <a:blip r:embed="rId3">
            <a:alphaModFix/>
          </a:blip>
          <a:srcRect b="0" l="0" r="0" t="0"/>
          <a:stretch/>
        </p:blipFill>
        <p:spPr>
          <a:xfrm>
            <a:off x="395024" y="494176"/>
            <a:ext cx="1339726" cy="1005200"/>
          </a:xfrm>
          <a:prstGeom prst="rect">
            <a:avLst/>
          </a:prstGeom>
          <a:noFill/>
          <a:ln>
            <a:noFill/>
          </a:ln>
        </p:spPr>
      </p:pic>
      <p:pic>
        <p:nvPicPr>
          <p:cNvPr id="544" name="Google Shape;544;p30"/>
          <p:cNvPicPr preferRelativeResize="0"/>
          <p:nvPr/>
        </p:nvPicPr>
        <p:blipFill rotWithShape="1">
          <a:blip r:embed="rId4">
            <a:alphaModFix/>
          </a:blip>
          <a:srcRect b="0" l="0" r="0" t="0"/>
          <a:stretch/>
        </p:blipFill>
        <p:spPr>
          <a:xfrm>
            <a:off x="172150" y="1727199"/>
            <a:ext cx="1966300" cy="503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31"/>
          <p:cNvSpPr txBox="1"/>
          <p:nvPr>
            <p:ph type="title"/>
          </p:nvPr>
        </p:nvSpPr>
        <p:spPr>
          <a:xfrm>
            <a:off x="2400250" y="575950"/>
            <a:ext cx="6321600" cy="92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sz="2600" u="sng"/>
              <a:t>Lawrenceville cares about mobility </a:t>
            </a:r>
            <a:endParaRPr sz="2500" u="sng"/>
          </a:p>
        </p:txBody>
      </p:sp>
      <p:pic>
        <p:nvPicPr>
          <p:cNvPr descr="LU Logo.JPG" id="550" name="Google Shape;550;p31"/>
          <p:cNvPicPr preferRelativeResize="0"/>
          <p:nvPr/>
        </p:nvPicPr>
        <p:blipFill rotWithShape="1">
          <a:blip r:embed="rId3">
            <a:alphaModFix/>
          </a:blip>
          <a:srcRect b="0" l="0" r="0" t="0"/>
          <a:stretch/>
        </p:blipFill>
        <p:spPr>
          <a:xfrm>
            <a:off x="395024" y="494176"/>
            <a:ext cx="1339726" cy="1005200"/>
          </a:xfrm>
          <a:prstGeom prst="rect">
            <a:avLst/>
          </a:prstGeom>
          <a:noFill/>
          <a:ln>
            <a:noFill/>
          </a:ln>
        </p:spPr>
      </p:pic>
      <p:pic>
        <p:nvPicPr>
          <p:cNvPr id="551" name="Google Shape;551;p31"/>
          <p:cNvPicPr preferRelativeResize="0"/>
          <p:nvPr/>
        </p:nvPicPr>
        <p:blipFill rotWithShape="1">
          <a:blip r:embed="rId4">
            <a:alphaModFix/>
          </a:blip>
          <a:srcRect b="0" l="0" r="0" t="0"/>
          <a:stretch/>
        </p:blipFill>
        <p:spPr>
          <a:xfrm>
            <a:off x="172150" y="1727199"/>
            <a:ext cx="1966300" cy="503100"/>
          </a:xfrm>
          <a:prstGeom prst="rect">
            <a:avLst/>
          </a:prstGeom>
          <a:noFill/>
          <a:ln>
            <a:noFill/>
          </a:ln>
        </p:spPr>
      </p:pic>
      <p:sp>
        <p:nvSpPr>
          <p:cNvPr id="552" name="Google Shape;552;p31"/>
          <p:cNvSpPr txBox="1"/>
          <p:nvPr>
            <p:ph idx="1" type="body"/>
          </p:nvPr>
        </p:nvSpPr>
        <p:spPr>
          <a:xfrm>
            <a:off x="2400250" y="1132750"/>
            <a:ext cx="6321600" cy="3738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b="1" lang="en"/>
              <a:t>Stay engaged</a:t>
            </a:r>
            <a:r>
              <a:rPr lang="en"/>
              <a:t>: we’re not going anywhere!</a:t>
            </a:r>
            <a:endParaRPr/>
          </a:p>
          <a:p>
            <a:pPr indent="-342900" lvl="0" marL="457200" rtl="0" algn="l">
              <a:lnSpc>
                <a:spcPct val="115000"/>
              </a:lnSpc>
              <a:spcBef>
                <a:spcPts val="0"/>
              </a:spcBef>
              <a:spcAft>
                <a:spcPts val="0"/>
              </a:spcAft>
              <a:buSzPts val="1800"/>
              <a:buChar char="●"/>
            </a:pPr>
            <a:r>
              <a:rPr b="1" lang="en"/>
              <a:t>Join Better Streets Lawrenceville</a:t>
            </a:r>
            <a:endParaRPr b="1"/>
          </a:p>
          <a:p>
            <a:pPr indent="-317500" lvl="1" marL="914400" rtl="0" algn="l">
              <a:lnSpc>
                <a:spcPct val="115000"/>
              </a:lnSpc>
              <a:spcBef>
                <a:spcPts val="0"/>
              </a:spcBef>
              <a:spcAft>
                <a:spcPts val="0"/>
              </a:spcAft>
              <a:buSzPts val="1400"/>
              <a:buChar char="○"/>
            </a:pPr>
            <a:r>
              <a:rPr lang="en" u="sng">
                <a:solidFill>
                  <a:schemeClr val="hlink"/>
                </a:solidFill>
                <a:hlinkClick r:id="rId5"/>
              </a:rPr>
              <a:t>https://better-streets-lawrenceville.mailchimpsites.com/</a:t>
            </a:r>
            <a:endParaRPr/>
          </a:p>
        </p:txBody>
      </p:sp>
      <p:pic>
        <p:nvPicPr>
          <p:cNvPr id="553" name="Google Shape;553;p31"/>
          <p:cNvPicPr preferRelativeResize="0"/>
          <p:nvPr/>
        </p:nvPicPr>
        <p:blipFill rotWithShape="1">
          <a:blip r:embed="rId6">
            <a:alphaModFix/>
          </a:blip>
          <a:srcRect b="0" l="0" r="0" t="0"/>
          <a:stretch/>
        </p:blipFill>
        <p:spPr>
          <a:xfrm>
            <a:off x="240263" y="3095925"/>
            <a:ext cx="1830075" cy="18300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32"/>
          <p:cNvSpPr txBox="1"/>
          <p:nvPr>
            <p:ph type="title"/>
          </p:nvPr>
        </p:nvSpPr>
        <p:spPr>
          <a:xfrm>
            <a:off x="2400250" y="575950"/>
            <a:ext cx="6321600" cy="92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sz="2600"/>
              <a:t>Q&amp;A /Comments/Feedback</a:t>
            </a:r>
            <a:endParaRPr sz="2500"/>
          </a:p>
        </p:txBody>
      </p:sp>
      <p:pic>
        <p:nvPicPr>
          <p:cNvPr descr="LU Logo.JPG" id="559" name="Google Shape;559;p32"/>
          <p:cNvPicPr preferRelativeResize="0"/>
          <p:nvPr/>
        </p:nvPicPr>
        <p:blipFill rotWithShape="1">
          <a:blip r:embed="rId3">
            <a:alphaModFix/>
          </a:blip>
          <a:srcRect b="0" l="0" r="0" t="0"/>
          <a:stretch/>
        </p:blipFill>
        <p:spPr>
          <a:xfrm>
            <a:off x="395024" y="494176"/>
            <a:ext cx="1339726" cy="1005200"/>
          </a:xfrm>
          <a:prstGeom prst="rect">
            <a:avLst/>
          </a:prstGeom>
          <a:noFill/>
          <a:ln>
            <a:noFill/>
          </a:ln>
        </p:spPr>
      </p:pic>
      <p:pic>
        <p:nvPicPr>
          <p:cNvPr id="560" name="Google Shape;560;p32"/>
          <p:cNvPicPr preferRelativeResize="0"/>
          <p:nvPr/>
        </p:nvPicPr>
        <p:blipFill rotWithShape="1">
          <a:blip r:embed="rId4">
            <a:alphaModFix/>
          </a:blip>
          <a:srcRect b="0" l="0" r="0" t="0"/>
          <a:stretch/>
        </p:blipFill>
        <p:spPr>
          <a:xfrm>
            <a:off x="172150" y="1727199"/>
            <a:ext cx="1966300" cy="503100"/>
          </a:xfrm>
          <a:prstGeom prst="rect">
            <a:avLst/>
          </a:prstGeom>
          <a:noFill/>
          <a:ln>
            <a:noFill/>
          </a:ln>
        </p:spPr>
      </p:pic>
      <p:sp>
        <p:nvSpPr>
          <p:cNvPr id="561" name="Google Shape;561;p32"/>
          <p:cNvSpPr txBox="1"/>
          <p:nvPr/>
        </p:nvSpPr>
        <p:spPr>
          <a:xfrm>
            <a:off x="2400250" y="1258600"/>
            <a:ext cx="6494100" cy="26922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2"/>
              </a:buClr>
              <a:buSzPts val="1800"/>
              <a:buChar char="●"/>
            </a:pPr>
            <a:r>
              <a:rPr b="1" lang="en" sz="1800">
                <a:solidFill>
                  <a:schemeClr val="dk2"/>
                </a:solidFill>
              </a:rPr>
              <a:t>If in person:</a:t>
            </a:r>
            <a:r>
              <a:rPr lang="en" sz="1800">
                <a:solidFill>
                  <a:schemeClr val="dk2"/>
                </a:solidFill>
              </a:rPr>
              <a:t> Paper f</a:t>
            </a:r>
            <a:r>
              <a:rPr lang="en" sz="1800">
                <a:solidFill>
                  <a:schemeClr val="dk2"/>
                </a:solidFill>
              </a:rPr>
              <a:t>eedback</a:t>
            </a:r>
            <a:r>
              <a:rPr lang="en" sz="1800">
                <a:solidFill>
                  <a:schemeClr val="dk2"/>
                </a:solidFill>
              </a:rPr>
              <a:t> forms are available</a:t>
            </a:r>
            <a:endParaRPr sz="1800">
              <a:solidFill>
                <a:schemeClr val="dk2"/>
              </a:solidFill>
            </a:endParaRPr>
          </a:p>
          <a:p>
            <a:pPr indent="-342900" lvl="0" marL="457200" rtl="0" algn="l">
              <a:lnSpc>
                <a:spcPct val="115000"/>
              </a:lnSpc>
              <a:spcBef>
                <a:spcPts val="0"/>
              </a:spcBef>
              <a:spcAft>
                <a:spcPts val="0"/>
              </a:spcAft>
              <a:buClr>
                <a:schemeClr val="dk2"/>
              </a:buClr>
              <a:buSzPts val="1800"/>
              <a:buChar char="●"/>
            </a:pPr>
            <a:r>
              <a:rPr b="1" lang="en" sz="1800">
                <a:solidFill>
                  <a:schemeClr val="dk2"/>
                </a:solidFill>
              </a:rPr>
              <a:t>If joining online or watching recording: </a:t>
            </a:r>
            <a:r>
              <a:rPr lang="en" sz="1800">
                <a:solidFill>
                  <a:schemeClr val="dk2"/>
                </a:solidFill>
              </a:rPr>
              <a:t>Please visit to </a:t>
            </a:r>
            <a:r>
              <a:rPr b="1" lang="en" sz="1800" u="sng">
                <a:solidFill>
                  <a:schemeClr val="hlink"/>
                </a:solidFill>
                <a:hlinkClick r:id="rId5"/>
              </a:rPr>
              <a:t>bit.ly/MED06-2024</a:t>
            </a:r>
            <a:r>
              <a:rPr lang="en" sz="1800">
                <a:solidFill>
                  <a:schemeClr val="dk2"/>
                </a:solidFill>
              </a:rPr>
              <a:t> provide feedback</a:t>
            </a:r>
            <a:r>
              <a:rPr b="1" lang="en" sz="1800">
                <a:solidFill>
                  <a:schemeClr val="dk2"/>
                </a:solidFill>
              </a:rPr>
              <a:t>	</a:t>
            </a:r>
            <a:endParaRPr b="1" sz="1800">
              <a:solidFill>
                <a:schemeClr val="dk2"/>
              </a:solidFill>
            </a:endParaRPr>
          </a:p>
          <a:p>
            <a:pPr indent="-342900" lvl="0" marL="457200" rtl="0" algn="l">
              <a:lnSpc>
                <a:spcPct val="115000"/>
              </a:lnSpc>
              <a:spcBef>
                <a:spcPts val="0"/>
              </a:spcBef>
              <a:spcAft>
                <a:spcPts val="0"/>
              </a:spcAft>
              <a:buClr>
                <a:schemeClr val="dk2"/>
              </a:buClr>
              <a:buSzPts val="1800"/>
              <a:buChar char="●"/>
            </a:pPr>
            <a:r>
              <a:rPr b="1" lang="en" sz="1800">
                <a:solidFill>
                  <a:schemeClr val="dk2"/>
                </a:solidFill>
              </a:rPr>
              <a:t>*</a:t>
            </a:r>
            <a:r>
              <a:rPr b="1" lang="en" sz="1800" u="sng">
                <a:solidFill>
                  <a:schemeClr val="dk2"/>
                </a:solidFill>
              </a:rPr>
              <a:t>If joining online*</a:t>
            </a:r>
            <a:r>
              <a:rPr b="1" lang="en" sz="1800">
                <a:solidFill>
                  <a:schemeClr val="dk2"/>
                </a:solidFill>
              </a:rPr>
              <a:t>: </a:t>
            </a:r>
            <a:r>
              <a:rPr lang="en" sz="1800">
                <a:solidFill>
                  <a:schemeClr val="dk2"/>
                </a:solidFill>
              </a:rPr>
              <a:t>Please sign in at </a:t>
            </a:r>
            <a:r>
              <a:rPr b="1" lang="en" sz="1800" u="sng">
                <a:solidFill>
                  <a:schemeClr val="hlink"/>
                </a:solidFill>
                <a:hlinkClick r:id="rId6"/>
              </a:rPr>
              <a:t>bit.ly/LUSignIn</a:t>
            </a:r>
            <a:r>
              <a:rPr lang="en" sz="1800">
                <a:solidFill>
                  <a:schemeClr val="dk2"/>
                </a:solidFill>
              </a:rPr>
              <a:t> to ensure you receive follow up communications about this meeting</a:t>
            </a:r>
            <a:endParaRPr sz="1800">
              <a:solidFill>
                <a:schemeClr val="dk2"/>
              </a:solidFill>
            </a:endParaRPr>
          </a:p>
          <a:p>
            <a:pPr indent="-342900" lvl="0" marL="457200" rtl="0" algn="l">
              <a:lnSpc>
                <a:spcPct val="115000"/>
              </a:lnSpc>
              <a:spcBef>
                <a:spcPts val="0"/>
              </a:spcBef>
              <a:spcAft>
                <a:spcPts val="0"/>
              </a:spcAft>
              <a:buClr>
                <a:schemeClr val="dk2"/>
              </a:buClr>
              <a:buSzPts val="1800"/>
              <a:buChar char="●"/>
            </a:pPr>
            <a:r>
              <a:rPr b="1" lang="en" sz="1800" u="sng">
                <a:solidFill>
                  <a:schemeClr val="hlink"/>
                </a:solidFill>
                <a:hlinkClick r:id="rId7"/>
              </a:rPr>
              <a:t>Lawrenceville Mobility Enhancement Engage Page</a:t>
            </a:r>
            <a:endParaRPr b="1" sz="1800">
              <a:solidFill>
                <a:schemeClr val="dk2"/>
              </a:solidFill>
            </a:endParaRPr>
          </a:p>
          <a:p>
            <a:pPr indent="-342900" lvl="1" marL="914400" rtl="0" algn="l">
              <a:lnSpc>
                <a:spcPct val="115000"/>
              </a:lnSpc>
              <a:spcBef>
                <a:spcPts val="0"/>
              </a:spcBef>
              <a:spcAft>
                <a:spcPts val="0"/>
              </a:spcAft>
              <a:buClr>
                <a:schemeClr val="dk2"/>
              </a:buClr>
              <a:buSzPts val="1800"/>
              <a:buChar char="○"/>
            </a:pPr>
            <a:r>
              <a:rPr lang="en" sz="1800">
                <a:solidFill>
                  <a:schemeClr val="dk2"/>
                </a:solidFill>
              </a:rPr>
              <a:t>https://engage.pittsburghpa.gov/lawrenceville-med</a:t>
            </a:r>
            <a:endParaRPr sz="18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4"/>
          <p:cNvSpPr txBox="1"/>
          <p:nvPr>
            <p:ph type="title"/>
          </p:nvPr>
        </p:nvSpPr>
        <p:spPr>
          <a:xfrm>
            <a:off x="244475" y="260450"/>
            <a:ext cx="8520600" cy="6396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64783"/>
              <a:buNone/>
            </a:pPr>
            <a:r>
              <a:rPr b="1" lang="en">
                <a:solidFill>
                  <a:srgbClr val="073763"/>
                </a:solidFill>
                <a:latin typeface="Lato"/>
                <a:ea typeface="Lato"/>
                <a:cs typeface="Lato"/>
                <a:sym typeface="Lato"/>
              </a:rPr>
              <a:t>About Lawrenceville Corporation</a:t>
            </a:r>
            <a:endParaRPr b="1" sz="1887">
              <a:solidFill>
                <a:srgbClr val="073763"/>
              </a:solidFill>
              <a:latin typeface="Lato"/>
              <a:ea typeface="Lato"/>
              <a:cs typeface="Lato"/>
              <a:sym typeface="Lato"/>
            </a:endParaRPr>
          </a:p>
          <a:p>
            <a:pPr indent="0" lvl="0" marL="0" rtl="0" algn="l">
              <a:lnSpc>
                <a:spcPct val="100000"/>
              </a:lnSpc>
              <a:spcBef>
                <a:spcPts val="0"/>
              </a:spcBef>
              <a:spcAft>
                <a:spcPts val="0"/>
              </a:spcAft>
              <a:buSzPct val="164783"/>
              <a:buNone/>
            </a:pPr>
            <a:r>
              <a:t/>
            </a:r>
            <a:endParaRPr sz="1887">
              <a:solidFill>
                <a:srgbClr val="073763"/>
              </a:solidFill>
              <a:latin typeface="Lato"/>
              <a:ea typeface="Lato"/>
              <a:cs typeface="Lato"/>
              <a:sym typeface="Lato"/>
            </a:endParaRPr>
          </a:p>
        </p:txBody>
      </p:sp>
      <p:sp>
        <p:nvSpPr>
          <p:cNvPr id="159" name="Google Shape;159;p4"/>
          <p:cNvSpPr txBox="1"/>
          <p:nvPr/>
        </p:nvSpPr>
        <p:spPr>
          <a:xfrm>
            <a:off x="178550" y="840200"/>
            <a:ext cx="6706500" cy="37143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rgbClr val="073763"/>
              </a:buClr>
              <a:buSzPts val="1800"/>
              <a:buFont typeface="Lato"/>
              <a:buChar char="●"/>
            </a:pPr>
            <a:r>
              <a:rPr b="1" i="0" lang="en" sz="1800" u="none" cap="none" strike="noStrike">
                <a:solidFill>
                  <a:srgbClr val="073763"/>
                </a:solidFill>
                <a:latin typeface="Lato"/>
                <a:ea typeface="Lato"/>
                <a:cs typeface="Lato"/>
                <a:sym typeface="Lato"/>
              </a:rPr>
              <a:t>Mission</a:t>
            </a:r>
            <a:r>
              <a:rPr b="0" i="0" lang="en" sz="1800" u="none" cap="none" strike="noStrike">
                <a:solidFill>
                  <a:srgbClr val="073763"/>
                </a:solidFill>
                <a:latin typeface="Lato"/>
                <a:ea typeface="Lato"/>
                <a:cs typeface="Lato"/>
                <a:sym typeface="Lato"/>
              </a:rPr>
              <a:t>: Driven by the Lawrenceville community, the Lawrenceville Corporation acts as the catalyst and conduit for responsible and sustainable growth.</a:t>
            </a:r>
            <a:endParaRPr b="0" i="0" sz="1800" u="none" cap="none" strike="noStrike">
              <a:solidFill>
                <a:srgbClr val="073763"/>
              </a:solidFill>
              <a:latin typeface="Lato"/>
              <a:ea typeface="Lato"/>
              <a:cs typeface="Lato"/>
              <a:sym typeface="Lato"/>
            </a:endParaRPr>
          </a:p>
          <a:p>
            <a:pPr indent="-342900" lvl="0" marL="457200" marR="0" rtl="0" algn="l">
              <a:lnSpc>
                <a:spcPct val="115000"/>
              </a:lnSpc>
              <a:spcBef>
                <a:spcPts val="1000"/>
              </a:spcBef>
              <a:spcAft>
                <a:spcPts val="0"/>
              </a:spcAft>
              <a:buClr>
                <a:srgbClr val="073763"/>
              </a:buClr>
              <a:buSzPts val="1800"/>
              <a:buFont typeface="Lato"/>
              <a:buChar char="●"/>
            </a:pPr>
            <a:r>
              <a:rPr b="0" i="0" lang="en" sz="1800" u="none" cap="none" strike="noStrike">
                <a:solidFill>
                  <a:srgbClr val="073763"/>
                </a:solidFill>
                <a:latin typeface="Lato"/>
                <a:ea typeface="Lato"/>
                <a:cs typeface="Lato"/>
                <a:sym typeface="Lato"/>
              </a:rPr>
              <a:t>Membership: 120, primarily </a:t>
            </a:r>
            <a:r>
              <a:rPr b="1" i="0" lang="en" sz="1800" u="none" cap="none" strike="noStrike">
                <a:solidFill>
                  <a:srgbClr val="073763"/>
                </a:solidFill>
                <a:latin typeface="Lato"/>
                <a:ea typeface="Lato"/>
                <a:cs typeface="Lato"/>
                <a:sym typeface="Lato"/>
              </a:rPr>
              <a:t>business owners</a:t>
            </a:r>
            <a:endParaRPr b="1" i="0" sz="1800" u="none" cap="none" strike="noStrike">
              <a:solidFill>
                <a:srgbClr val="073763"/>
              </a:solidFill>
              <a:latin typeface="Lato"/>
              <a:ea typeface="Lato"/>
              <a:cs typeface="Lato"/>
              <a:sym typeface="Lato"/>
            </a:endParaRPr>
          </a:p>
          <a:p>
            <a:pPr indent="-342900" lvl="0" marL="457200" marR="0" rtl="0" algn="l">
              <a:lnSpc>
                <a:spcPct val="115000"/>
              </a:lnSpc>
              <a:spcBef>
                <a:spcPts val="1000"/>
              </a:spcBef>
              <a:spcAft>
                <a:spcPts val="0"/>
              </a:spcAft>
              <a:buClr>
                <a:srgbClr val="073763"/>
              </a:buClr>
              <a:buSzPts val="1800"/>
              <a:buFont typeface="Lato"/>
              <a:buChar char="●"/>
            </a:pPr>
            <a:r>
              <a:rPr b="1" i="0" lang="en" sz="1800" u="none" cap="none" strike="noStrike">
                <a:solidFill>
                  <a:srgbClr val="073763"/>
                </a:solidFill>
                <a:latin typeface="Lato"/>
                <a:ea typeface="Lato"/>
                <a:cs typeface="Lato"/>
                <a:sym typeface="Lato"/>
              </a:rPr>
              <a:t>Board:</a:t>
            </a:r>
            <a:r>
              <a:rPr b="0" i="0" lang="en" sz="1800" u="none" cap="none" strike="noStrike">
                <a:solidFill>
                  <a:srgbClr val="073763"/>
                </a:solidFill>
                <a:latin typeface="Lato"/>
                <a:ea typeface="Lato"/>
                <a:cs typeface="Lato"/>
                <a:sym typeface="Lato"/>
              </a:rPr>
              <a:t> Mostly comprised of residents, property owners, and business owners and elected by our membership - 16 members</a:t>
            </a:r>
            <a:endParaRPr b="0" i="0" sz="1800" u="none" cap="none" strike="noStrike">
              <a:solidFill>
                <a:srgbClr val="073763"/>
              </a:solidFill>
              <a:latin typeface="Lato"/>
              <a:ea typeface="Lato"/>
              <a:cs typeface="Lato"/>
              <a:sym typeface="Lato"/>
            </a:endParaRPr>
          </a:p>
          <a:p>
            <a:pPr indent="-342900" lvl="0" marL="457200" marR="0" rtl="0" algn="l">
              <a:lnSpc>
                <a:spcPct val="115000"/>
              </a:lnSpc>
              <a:spcBef>
                <a:spcPts val="1000"/>
              </a:spcBef>
              <a:spcAft>
                <a:spcPts val="1000"/>
              </a:spcAft>
              <a:buClr>
                <a:srgbClr val="073763"/>
              </a:buClr>
              <a:buSzPts val="1800"/>
              <a:buFont typeface="Lato"/>
              <a:buChar char="●"/>
            </a:pPr>
            <a:r>
              <a:rPr b="1" i="0" lang="en" sz="1800" u="none" cap="none" strike="noStrike">
                <a:solidFill>
                  <a:srgbClr val="073763"/>
                </a:solidFill>
                <a:latin typeface="Lato"/>
                <a:ea typeface="Lato"/>
                <a:cs typeface="Lato"/>
                <a:sym typeface="Lato"/>
              </a:rPr>
              <a:t>Programs</a:t>
            </a:r>
            <a:r>
              <a:rPr b="0" i="0" lang="en" sz="1800" u="none" cap="none" strike="noStrike">
                <a:solidFill>
                  <a:srgbClr val="073763"/>
                </a:solidFill>
                <a:latin typeface="Lato"/>
                <a:ea typeface="Lato"/>
                <a:cs typeface="Lato"/>
                <a:sym typeface="Lato"/>
              </a:rPr>
              <a:t>:  Business district management, policy and advocacy, community planning and development, real estate development, events, and communications and marketing</a:t>
            </a:r>
            <a:endParaRPr b="0" i="0" sz="1800" u="none" cap="none" strike="noStrike">
              <a:solidFill>
                <a:srgbClr val="073763"/>
              </a:solidFill>
              <a:latin typeface="Lato"/>
              <a:ea typeface="Lato"/>
              <a:cs typeface="Lato"/>
              <a:sym typeface="Lato"/>
            </a:endParaRPr>
          </a:p>
        </p:txBody>
      </p:sp>
      <p:pic>
        <p:nvPicPr>
          <p:cNvPr id="160" name="Google Shape;160;p4"/>
          <p:cNvPicPr preferRelativeResize="0"/>
          <p:nvPr/>
        </p:nvPicPr>
        <p:blipFill rotWithShape="1">
          <a:blip r:embed="rId3">
            <a:alphaModFix/>
          </a:blip>
          <a:srcRect b="0" l="0" r="0" t="85636"/>
          <a:stretch/>
        </p:blipFill>
        <p:spPr>
          <a:xfrm>
            <a:off x="0" y="4449800"/>
            <a:ext cx="9144000" cy="693700"/>
          </a:xfrm>
          <a:prstGeom prst="rect">
            <a:avLst/>
          </a:prstGeom>
          <a:noFill/>
          <a:ln>
            <a:noFill/>
          </a:ln>
        </p:spPr>
      </p:pic>
      <p:pic>
        <p:nvPicPr>
          <p:cNvPr id="161" name="Google Shape;161;p4"/>
          <p:cNvPicPr preferRelativeResize="0"/>
          <p:nvPr/>
        </p:nvPicPr>
        <p:blipFill rotWithShape="1">
          <a:blip r:embed="rId4">
            <a:alphaModFix/>
          </a:blip>
          <a:srcRect b="0" l="0" r="0" t="0"/>
          <a:stretch/>
        </p:blipFill>
        <p:spPr>
          <a:xfrm>
            <a:off x="6729225" y="840200"/>
            <a:ext cx="2301051" cy="1725777"/>
          </a:xfrm>
          <a:prstGeom prst="rect">
            <a:avLst/>
          </a:prstGeom>
          <a:noFill/>
          <a:ln>
            <a:noFill/>
          </a:ln>
        </p:spPr>
      </p:pic>
      <p:pic>
        <p:nvPicPr>
          <p:cNvPr id="162" name="Google Shape;162;p4"/>
          <p:cNvPicPr preferRelativeResize="0"/>
          <p:nvPr/>
        </p:nvPicPr>
        <p:blipFill rotWithShape="1">
          <a:blip r:embed="rId5">
            <a:alphaModFix/>
          </a:blip>
          <a:srcRect b="0" l="0" r="0" t="0"/>
          <a:stretch/>
        </p:blipFill>
        <p:spPr>
          <a:xfrm>
            <a:off x="7242023" y="2682588"/>
            <a:ext cx="1275440" cy="16506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33"/>
          <p:cNvSpPr txBox="1"/>
          <p:nvPr>
            <p:ph type="title"/>
          </p:nvPr>
        </p:nvSpPr>
        <p:spPr>
          <a:xfrm>
            <a:off x="2400250" y="575950"/>
            <a:ext cx="6321600" cy="92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sz="2600"/>
              <a:t>THANK YOU!</a:t>
            </a:r>
            <a:endParaRPr sz="2500"/>
          </a:p>
        </p:txBody>
      </p:sp>
      <p:sp>
        <p:nvSpPr>
          <p:cNvPr id="567" name="Google Shape;567;p33"/>
          <p:cNvSpPr txBox="1"/>
          <p:nvPr>
            <p:ph idx="1" type="body"/>
          </p:nvPr>
        </p:nvSpPr>
        <p:spPr>
          <a:xfrm>
            <a:off x="2400250" y="1206001"/>
            <a:ext cx="6321600" cy="300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Lawrenceville United</a:t>
            </a:r>
            <a:endParaRPr/>
          </a:p>
          <a:p>
            <a:pPr indent="0" lvl="0" marL="0" rtl="0" algn="l">
              <a:lnSpc>
                <a:spcPct val="115000"/>
              </a:lnSpc>
              <a:spcBef>
                <a:spcPts val="1600"/>
              </a:spcBef>
              <a:spcAft>
                <a:spcPts val="0"/>
              </a:spcAft>
              <a:buSzPts val="1800"/>
              <a:buNone/>
            </a:pPr>
            <a:r>
              <a:rPr lang="en"/>
              <a:t>412-802-7220 - </a:t>
            </a:r>
            <a:r>
              <a:rPr lang="en" u="sng">
                <a:solidFill>
                  <a:schemeClr val="hlink"/>
                </a:solidFill>
                <a:hlinkClick r:id="rId3"/>
              </a:rPr>
              <a:t>info@LUnited.org</a:t>
            </a:r>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0"/>
              </a:spcAft>
              <a:buSzPts val="1800"/>
              <a:buNone/>
            </a:pPr>
            <a:r>
              <a:rPr lang="en"/>
              <a:t>Lawrenceville Corporation</a:t>
            </a:r>
            <a:endParaRPr/>
          </a:p>
          <a:p>
            <a:pPr indent="0" lvl="0" marL="0" rtl="0" algn="l">
              <a:lnSpc>
                <a:spcPct val="115000"/>
              </a:lnSpc>
              <a:spcBef>
                <a:spcPts val="1600"/>
              </a:spcBef>
              <a:spcAft>
                <a:spcPts val="0"/>
              </a:spcAft>
              <a:buSzPts val="1800"/>
              <a:buNone/>
            </a:pPr>
            <a:r>
              <a:rPr lang="en"/>
              <a:t>412-621-1616 - </a:t>
            </a:r>
            <a:r>
              <a:rPr lang="en" u="sng">
                <a:solidFill>
                  <a:schemeClr val="hlink"/>
                </a:solidFill>
                <a:hlinkClick r:id="rId4"/>
              </a:rPr>
              <a:t>info@LawrencevilleCorp.com</a:t>
            </a:r>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1600"/>
              </a:spcAft>
              <a:buSzPts val="1800"/>
              <a:buNone/>
            </a:pPr>
            <a:r>
              <a:t/>
            </a:r>
            <a:endParaRPr i="1"/>
          </a:p>
        </p:txBody>
      </p:sp>
      <p:pic>
        <p:nvPicPr>
          <p:cNvPr descr="LU Logo.JPG" id="568" name="Google Shape;568;p33"/>
          <p:cNvPicPr preferRelativeResize="0"/>
          <p:nvPr/>
        </p:nvPicPr>
        <p:blipFill rotWithShape="1">
          <a:blip r:embed="rId5">
            <a:alphaModFix/>
          </a:blip>
          <a:srcRect b="0" l="0" r="0" t="0"/>
          <a:stretch/>
        </p:blipFill>
        <p:spPr>
          <a:xfrm>
            <a:off x="395024" y="494176"/>
            <a:ext cx="1339726" cy="1005200"/>
          </a:xfrm>
          <a:prstGeom prst="rect">
            <a:avLst/>
          </a:prstGeom>
          <a:noFill/>
          <a:ln>
            <a:noFill/>
          </a:ln>
        </p:spPr>
      </p:pic>
      <p:pic>
        <p:nvPicPr>
          <p:cNvPr id="569" name="Google Shape;569;p33"/>
          <p:cNvPicPr preferRelativeResize="0"/>
          <p:nvPr/>
        </p:nvPicPr>
        <p:blipFill rotWithShape="1">
          <a:blip r:embed="rId6">
            <a:alphaModFix/>
          </a:blip>
          <a:srcRect b="0" l="0" r="0" t="0"/>
          <a:stretch/>
        </p:blipFill>
        <p:spPr>
          <a:xfrm>
            <a:off x="172150" y="1727199"/>
            <a:ext cx="1966300" cy="503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g2e82de96ffc_0_61"/>
          <p:cNvSpPr txBox="1"/>
          <p:nvPr>
            <p:ph type="title"/>
          </p:nvPr>
        </p:nvSpPr>
        <p:spPr>
          <a:xfrm>
            <a:off x="244475" y="260450"/>
            <a:ext cx="8520600" cy="639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0" lang="en">
                <a:solidFill>
                  <a:srgbClr val="073763"/>
                </a:solidFill>
                <a:latin typeface="Lato"/>
                <a:ea typeface="Lato"/>
                <a:cs typeface="Lato"/>
                <a:sym typeface="Lato"/>
              </a:rPr>
              <a:t>Accessibility</a:t>
            </a:r>
            <a:endParaRPr b="0">
              <a:solidFill>
                <a:srgbClr val="073763"/>
              </a:solidFill>
              <a:latin typeface="Lato"/>
              <a:ea typeface="Lato"/>
              <a:cs typeface="Lato"/>
              <a:sym typeface="Lato"/>
            </a:endParaRPr>
          </a:p>
          <a:p>
            <a:pPr indent="0" lvl="0" marL="457200" rtl="0" algn="l">
              <a:spcBef>
                <a:spcPts val="0"/>
              </a:spcBef>
              <a:spcAft>
                <a:spcPts val="0"/>
              </a:spcAft>
              <a:buNone/>
            </a:pPr>
            <a:r>
              <a:t/>
            </a:r>
            <a:endParaRPr sz="1888">
              <a:solidFill>
                <a:srgbClr val="073763"/>
              </a:solidFill>
              <a:latin typeface="Lato"/>
              <a:ea typeface="Lato"/>
              <a:cs typeface="Lato"/>
              <a:sym typeface="Lato"/>
            </a:endParaRPr>
          </a:p>
          <a:p>
            <a:pPr indent="0" lvl="0" marL="0" rtl="0" algn="l">
              <a:spcBef>
                <a:spcPts val="0"/>
              </a:spcBef>
              <a:spcAft>
                <a:spcPts val="0"/>
              </a:spcAft>
              <a:buNone/>
            </a:pPr>
            <a:r>
              <a:t/>
            </a:r>
            <a:endParaRPr sz="1888">
              <a:solidFill>
                <a:srgbClr val="073763"/>
              </a:solidFill>
              <a:latin typeface="Lato"/>
              <a:ea typeface="Lato"/>
              <a:cs typeface="Lato"/>
              <a:sym typeface="Lato"/>
            </a:endParaRPr>
          </a:p>
        </p:txBody>
      </p:sp>
      <p:sp>
        <p:nvSpPr>
          <p:cNvPr id="168" name="Google Shape;168;g2e82de96ffc_0_61"/>
          <p:cNvSpPr txBox="1"/>
          <p:nvPr/>
        </p:nvSpPr>
        <p:spPr>
          <a:xfrm>
            <a:off x="626925" y="900050"/>
            <a:ext cx="7441800" cy="2362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rgbClr val="073763"/>
                </a:solidFill>
                <a:latin typeface="Lato"/>
                <a:ea typeface="Lato"/>
                <a:cs typeface="Lato"/>
                <a:sym typeface="Lato"/>
              </a:rPr>
              <a:t>Accessibility</a:t>
            </a:r>
            <a:endParaRPr b="1" sz="1800">
              <a:solidFill>
                <a:srgbClr val="073763"/>
              </a:solidFill>
              <a:latin typeface="Lato"/>
              <a:ea typeface="Lato"/>
              <a:cs typeface="Lato"/>
              <a:sym typeface="Lato"/>
            </a:endParaRPr>
          </a:p>
          <a:p>
            <a:pPr indent="-342900" lvl="0" marL="457200" rtl="0" algn="l">
              <a:lnSpc>
                <a:spcPct val="115000"/>
              </a:lnSpc>
              <a:spcBef>
                <a:spcPts val="1200"/>
              </a:spcBef>
              <a:spcAft>
                <a:spcPts val="0"/>
              </a:spcAft>
              <a:buClr>
                <a:srgbClr val="073763"/>
              </a:buClr>
              <a:buSzPts val="1800"/>
              <a:buFont typeface="Lato"/>
              <a:buChar char="●"/>
            </a:pPr>
            <a:r>
              <a:rPr lang="en" sz="1800">
                <a:solidFill>
                  <a:srgbClr val="073763"/>
                </a:solidFill>
                <a:latin typeface="Lato"/>
                <a:ea typeface="Lato"/>
                <a:cs typeface="Lato"/>
                <a:sym typeface="Lato"/>
              </a:rPr>
              <a:t>LU and LC are committed to making these meetings accessible</a:t>
            </a:r>
            <a:endParaRPr sz="1800">
              <a:solidFill>
                <a:srgbClr val="073763"/>
              </a:solidFill>
              <a:latin typeface="Lato"/>
              <a:ea typeface="Lato"/>
              <a:cs typeface="Lato"/>
              <a:sym typeface="Lato"/>
            </a:endParaRPr>
          </a:p>
          <a:p>
            <a:pPr indent="-342900" lvl="0" marL="457200" rtl="0" algn="l">
              <a:lnSpc>
                <a:spcPct val="115000"/>
              </a:lnSpc>
              <a:spcBef>
                <a:spcPts val="0"/>
              </a:spcBef>
              <a:spcAft>
                <a:spcPts val="0"/>
              </a:spcAft>
              <a:buClr>
                <a:srgbClr val="073763"/>
              </a:buClr>
              <a:buSzPts val="1800"/>
              <a:buFont typeface="Lato"/>
              <a:buChar char="●"/>
            </a:pPr>
            <a:r>
              <a:rPr lang="en" sz="1800">
                <a:solidFill>
                  <a:srgbClr val="073763"/>
                </a:solidFill>
                <a:latin typeface="Lato"/>
                <a:ea typeface="Lato"/>
                <a:cs typeface="Lato"/>
                <a:sym typeface="Lato"/>
              </a:rPr>
              <a:t>Let us know about any accommodations you need to fully participate</a:t>
            </a:r>
            <a:endParaRPr sz="1800">
              <a:solidFill>
                <a:srgbClr val="073763"/>
              </a:solidFill>
              <a:latin typeface="Lato"/>
              <a:ea typeface="Lato"/>
              <a:cs typeface="Lato"/>
              <a:sym typeface="Lato"/>
            </a:endParaRPr>
          </a:p>
          <a:p>
            <a:pPr indent="-342900" lvl="0" marL="457200" rtl="0" algn="l">
              <a:lnSpc>
                <a:spcPct val="115000"/>
              </a:lnSpc>
              <a:spcBef>
                <a:spcPts val="0"/>
              </a:spcBef>
              <a:spcAft>
                <a:spcPts val="0"/>
              </a:spcAft>
              <a:buClr>
                <a:srgbClr val="073763"/>
              </a:buClr>
              <a:buSzPts val="1800"/>
              <a:buFont typeface="Lato"/>
              <a:buChar char="●"/>
            </a:pPr>
            <a:r>
              <a:rPr lang="en" sz="1800">
                <a:solidFill>
                  <a:srgbClr val="073763"/>
                </a:solidFill>
                <a:latin typeface="Lato"/>
                <a:ea typeface="Lato"/>
                <a:cs typeface="Lato"/>
                <a:sym typeface="Lato"/>
              </a:rPr>
              <a:t>If joining by Facebook Live, drop comments/questions in the chat</a:t>
            </a:r>
            <a:endParaRPr sz="1800">
              <a:solidFill>
                <a:srgbClr val="073763"/>
              </a:solidFill>
              <a:latin typeface="Lato"/>
              <a:ea typeface="Lato"/>
              <a:cs typeface="Lato"/>
              <a:sym typeface="Lato"/>
            </a:endParaRPr>
          </a:p>
          <a:p>
            <a:pPr indent="0" lvl="0" marL="0" rtl="0" algn="l">
              <a:lnSpc>
                <a:spcPct val="115000"/>
              </a:lnSpc>
              <a:spcBef>
                <a:spcPts val="0"/>
              </a:spcBef>
              <a:spcAft>
                <a:spcPts val="0"/>
              </a:spcAft>
              <a:buNone/>
            </a:pPr>
            <a:r>
              <a:t/>
            </a:r>
            <a:endParaRPr sz="1800">
              <a:solidFill>
                <a:srgbClr val="073763"/>
              </a:solidFill>
              <a:latin typeface="Lato"/>
              <a:ea typeface="Lato"/>
              <a:cs typeface="Lato"/>
              <a:sym typeface="Lato"/>
            </a:endParaRPr>
          </a:p>
          <a:p>
            <a:pPr indent="0" lvl="0" marL="0" rtl="0" algn="l">
              <a:lnSpc>
                <a:spcPct val="115000"/>
              </a:lnSpc>
              <a:spcBef>
                <a:spcPts val="1200"/>
              </a:spcBef>
              <a:spcAft>
                <a:spcPts val="1200"/>
              </a:spcAft>
              <a:buNone/>
            </a:pPr>
            <a:r>
              <a:t/>
            </a:r>
            <a:endParaRPr sz="1800">
              <a:solidFill>
                <a:srgbClr val="073763"/>
              </a:solidFill>
              <a:latin typeface="Lato"/>
              <a:ea typeface="Lato"/>
              <a:cs typeface="Lato"/>
              <a:sym typeface="Lato"/>
            </a:endParaRPr>
          </a:p>
        </p:txBody>
      </p:sp>
      <p:pic>
        <p:nvPicPr>
          <p:cNvPr id="169" name="Google Shape;169;g2e82de96ffc_0_61"/>
          <p:cNvPicPr preferRelativeResize="0"/>
          <p:nvPr/>
        </p:nvPicPr>
        <p:blipFill rotWithShape="1">
          <a:blip r:embed="rId3">
            <a:alphaModFix/>
          </a:blip>
          <a:srcRect b="0" l="0" r="0" t="85636"/>
          <a:stretch/>
        </p:blipFill>
        <p:spPr>
          <a:xfrm>
            <a:off x="0" y="4404700"/>
            <a:ext cx="9144000" cy="7388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g2e82de96ffc_0_67"/>
          <p:cNvSpPr/>
          <p:nvPr/>
        </p:nvSpPr>
        <p:spPr>
          <a:xfrm>
            <a:off x="-47700" y="288375"/>
            <a:ext cx="3962100" cy="554100"/>
          </a:xfrm>
          <a:prstGeom prst="rect">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e82de96ffc_0_67"/>
          <p:cNvSpPr txBox="1"/>
          <p:nvPr/>
        </p:nvSpPr>
        <p:spPr>
          <a:xfrm>
            <a:off x="40625" y="288350"/>
            <a:ext cx="3873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FFFFFF"/>
                </a:solidFill>
                <a:latin typeface="Helvetica Neue"/>
                <a:ea typeface="Helvetica Neue"/>
                <a:cs typeface="Helvetica Neue"/>
                <a:sym typeface="Helvetica Neue"/>
              </a:rPr>
              <a:t>Community Agreements</a:t>
            </a:r>
            <a:endParaRPr b="1" sz="2400">
              <a:solidFill>
                <a:srgbClr val="FFFFFF"/>
              </a:solidFill>
              <a:latin typeface="Helvetica Neue"/>
              <a:ea typeface="Helvetica Neue"/>
              <a:cs typeface="Helvetica Neue"/>
              <a:sym typeface="Helvetica Neue"/>
            </a:endParaRPr>
          </a:p>
        </p:txBody>
      </p:sp>
      <p:sp>
        <p:nvSpPr>
          <p:cNvPr id="176" name="Google Shape;176;g2e82de96ffc_0_67"/>
          <p:cNvSpPr txBox="1"/>
          <p:nvPr/>
        </p:nvSpPr>
        <p:spPr>
          <a:xfrm>
            <a:off x="497825" y="1266625"/>
            <a:ext cx="3590100" cy="240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 sz="1800">
                <a:solidFill>
                  <a:srgbClr val="073763"/>
                </a:solidFill>
                <a:latin typeface="Helvetica Neue"/>
                <a:ea typeface="Helvetica Neue"/>
                <a:cs typeface="Helvetica Neue"/>
                <a:sym typeface="Helvetica Neue"/>
              </a:rPr>
              <a:t>Be neighborly.</a:t>
            </a:r>
            <a:endParaRPr sz="1800">
              <a:solidFill>
                <a:srgbClr val="073763"/>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1800">
              <a:solidFill>
                <a:srgbClr val="073763"/>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073763"/>
              </a:buClr>
              <a:buSzPts val="1800"/>
              <a:buFont typeface="Helvetica Neue"/>
              <a:buChar char="-"/>
            </a:pPr>
            <a:r>
              <a:rPr lang="en" sz="1800">
                <a:solidFill>
                  <a:srgbClr val="073763"/>
                </a:solidFill>
                <a:latin typeface="Helvetica Neue"/>
                <a:ea typeface="Helvetica Neue"/>
                <a:cs typeface="Helvetica Neue"/>
                <a:sym typeface="Helvetica Neue"/>
              </a:rPr>
              <a:t>Be respectful of all participants &amp; hosts</a:t>
            </a:r>
            <a:endParaRPr sz="1800">
              <a:solidFill>
                <a:srgbClr val="073763"/>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073763"/>
              </a:buClr>
              <a:buSzPts val="1800"/>
              <a:buFont typeface="Helvetica Neue"/>
              <a:buChar char="-"/>
            </a:pPr>
            <a:r>
              <a:rPr lang="en" sz="1800">
                <a:solidFill>
                  <a:srgbClr val="073763"/>
                </a:solidFill>
                <a:latin typeface="Helvetica Neue"/>
                <a:ea typeface="Helvetica Neue"/>
                <a:cs typeface="Helvetica Neue"/>
                <a:sym typeface="Helvetica Neue"/>
              </a:rPr>
              <a:t>Don’t denigrate groups of people</a:t>
            </a:r>
            <a:endParaRPr sz="1800">
              <a:solidFill>
                <a:srgbClr val="073763"/>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073763"/>
              </a:buClr>
              <a:buSzPts val="1800"/>
              <a:buFont typeface="Helvetica Neue"/>
              <a:buChar char="-"/>
            </a:pPr>
            <a:r>
              <a:rPr lang="en" sz="1800">
                <a:solidFill>
                  <a:srgbClr val="073763"/>
                </a:solidFill>
                <a:latin typeface="Helvetica Neue"/>
                <a:ea typeface="Helvetica Neue"/>
                <a:cs typeface="Helvetica Neue"/>
                <a:sym typeface="Helvetica Neue"/>
              </a:rPr>
              <a:t>Give space for all to participate</a:t>
            </a:r>
            <a:endParaRPr sz="1800">
              <a:solidFill>
                <a:srgbClr val="073763"/>
              </a:solidFill>
              <a:latin typeface="Helvetica Neue"/>
              <a:ea typeface="Helvetica Neue"/>
              <a:cs typeface="Helvetica Neue"/>
              <a:sym typeface="Helvetica Neue"/>
            </a:endParaRPr>
          </a:p>
        </p:txBody>
      </p:sp>
      <p:pic>
        <p:nvPicPr>
          <p:cNvPr id="177" name="Google Shape;177;g2e82de96ffc_0_67"/>
          <p:cNvPicPr preferRelativeResize="0"/>
          <p:nvPr/>
        </p:nvPicPr>
        <p:blipFill>
          <a:blip r:embed="rId3">
            <a:alphaModFix/>
          </a:blip>
          <a:stretch>
            <a:fillRect/>
          </a:stretch>
        </p:blipFill>
        <p:spPr>
          <a:xfrm>
            <a:off x="4649673" y="381159"/>
            <a:ext cx="3174025" cy="4381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g2e82de96ffc_0_74"/>
          <p:cNvSpPr/>
          <p:nvPr/>
        </p:nvSpPr>
        <p:spPr>
          <a:xfrm>
            <a:off x="-47700" y="288375"/>
            <a:ext cx="3962100" cy="554100"/>
          </a:xfrm>
          <a:prstGeom prst="rect">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e82de96ffc_0_74"/>
          <p:cNvSpPr txBox="1"/>
          <p:nvPr/>
        </p:nvSpPr>
        <p:spPr>
          <a:xfrm>
            <a:off x="40625" y="288350"/>
            <a:ext cx="3873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FFFFFF"/>
                </a:solidFill>
                <a:latin typeface="Helvetica Neue"/>
                <a:ea typeface="Helvetica Neue"/>
                <a:cs typeface="Helvetica Neue"/>
                <a:sym typeface="Helvetica Neue"/>
              </a:rPr>
              <a:t>Ground Rules</a:t>
            </a:r>
            <a:endParaRPr b="1" sz="2400">
              <a:solidFill>
                <a:srgbClr val="FFFFFF"/>
              </a:solidFill>
              <a:latin typeface="Helvetica Neue"/>
              <a:ea typeface="Helvetica Neue"/>
              <a:cs typeface="Helvetica Neue"/>
              <a:sym typeface="Helvetica Neue"/>
            </a:endParaRPr>
          </a:p>
        </p:txBody>
      </p:sp>
      <p:sp>
        <p:nvSpPr>
          <p:cNvPr id="184" name="Google Shape;184;g2e82de96ffc_0_74"/>
          <p:cNvSpPr txBox="1"/>
          <p:nvPr/>
        </p:nvSpPr>
        <p:spPr>
          <a:xfrm>
            <a:off x="521050" y="1069225"/>
            <a:ext cx="7594800" cy="37866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rgbClr val="073763"/>
              </a:buClr>
              <a:buSzPts val="1800"/>
              <a:buFont typeface="Helvetica Neue"/>
              <a:buChar char="-"/>
            </a:pPr>
            <a:r>
              <a:rPr b="1" lang="en" sz="1800">
                <a:solidFill>
                  <a:srgbClr val="073763"/>
                </a:solidFill>
                <a:latin typeface="Helvetica Neue"/>
                <a:ea typeface="Helvetica Neue"/>
                <a:cs typeface="Helvetica Neue"/>
                <a:sym typeface="Helvetica Neue"/>
              </a:rPr>
              <a:t>Hold all questions/comments until the end of the presentation</a:t>
            </a:r>
            <a:r>
              <a:rPr lang="en" sz="1800">
                <a:solidFill>
                  <a:srgbClr val="073763"/>
                </a:solidFill>
                <a:latin typeface="Helvetica Neue"/>
                <a:ea typeface="Helvetica Neue"/>
                <a:cs typeface="Helvetica Neue"/>
                <a:sym typeface="Helvetica Neue"/>
              </a:rPr>
              <a:t> (you can drop in the chat if you’re joining by Zoom / Facebook Live).</a:t>
            </a:r>
            <a:endParaRPr sz="1800">
              <a:solidFill>
                <a:srgbClr val="073763"/>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073763"/>
              </a:buClr>
              <a:buSzPts val="1800"/>
              <a:buFont typeface="Helvetica Neue"/>
              <a:buChar char="-"/>
            </a:pPr>
            <a:r>
              <a:rPr b="1" lang="en" sz="1800">
                <a:solidFill>
                  <a:srgbClr val="073763"/>
                </a:solidFill>
                <a:latin typeface="Helvetica Neue"/>
                <a:ea typeface="Helvetica Neue"/>
                <a:cs typeface="Helvetica Neue"/>
                <a:sym typeface="Helvetica Neue"/>
              </a:rPr>
              <a:t>Raise your hand to make a question/comment.</a:t>
            </a:r>
            <a:r>
              <a:rPr lang="en" sz="1800">
                <a:solidFill>
                  <a:srgbClr val="073763"/>
                </a:solidFill>
                <a:latin typeface="Helvetica Neue"/>
                <a:ea typeface="Helvetica Neue"/>
                <a:cs typeface="Helvetica Neue"/>
                <a:sym typeface="Helvetica Neue"/>
              </a:rPr>
              <a:t> Please identify yourself and your relationship to the project.</a:t>
            </a:r>
            <a:endParaRPr sz="1800">
              <a:solidFill>
                <a:srgbClr val="073763"/>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073763"/>
              </a:buClr>
              <a:buSzPts val="1800"/>
              <a:buFont typeface="Helvetica Neue"/>
              <a:buChar char="-"/>
            </a:pPr>
            <a:r>
              <a:rPr b="1" lang="en" sz="1800">
                <a:solidFill>
                  <a:srgbClr val="073763"/>
                </a:solidFill>
                <a:latin typeface="Helvetica Neue"/>
                <a:ea typeface="Helvetica Neue"/>
                <a:cs typeface="Helvetica Neue"/>
                <a:sym typeface="Helvetica Neue"/>
              </a:rPr>
              <a:t>Be respectful of all speakers &amp; community members.</a:t>
            </a:r>
            <a:endParaRPr b="1" sz="1800">
              <a:solidFill>
                <a:srgbClr val="073763"/>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073763"/>
              </a:buClr>
              <a:buSzPts val="1800"/>
              <a:buFont typeface="Helvetica Neue"/>
              <a:buChar char="-"/>
            </a:pPr>
            <a:r>
              <a:rPr b="1" lang="en" sz="1800">
                <a:solidFill>
                  <a:srgbClr val="073763"/>
                </a:solidFill>
                <a:latin typeface="Helvetica Neue"/>
                <a:ea typeface="Helvetica Neue"/>
                <a:cs typeface="Helvetica Neue"/>
                <a:sym typeface="Helvetica Neue"/>
              </a:rPr>
              <a:t>Limit questions/comments to 2 minutes each, with 1 clarification question/comment.</a:t>
            </a:r>
            <a:endParaRPr b="1" sz="1800">
              <a:solidFill>
                <a:srgbClr val="073763"/>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073763"/>
              </a:buClr>
              <a:buSzPts val="1800"/>
              <a:buFont typeface="Helvetica Neue"/>
              <a:buChar char="-"/>
            </a:pPr>
            <a:r>
              <a:rPr b="1" lang="en" sz="1800">
                <a:solidFill>
                  <a:srgbClr val="073763"/>
                </a:solidFill>
                <a:latin typeface="Helvetica Neue"/>
                <a:ea typeface="Helvetica Neue"/>
                <a:cs typeface="Helvetica Neue"/>
                <a:sym typeface="Helvetica Neue"/>
              </a:rPr>
              <a:t>If time permits, we will call on individuals who’d like to ask or make a second question/comment.</a:t>
            </a:r>
            <a:endParaRPr b="1" sz="1800">
              <a:solidFill>
                <a:srgbClr val="073763"/>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073763"/>
              </a:buClr>
              <a:buSzPts val="1800"/>
              <a:buFont typeface="Helvetica Neue"/>
              <a:buChar char="-"/>
            </a:pPr>
            <a:r>
              <a:rPr b="1" lang="en" sz="1800">
                <a:solidFill>
                  <a:srgbClr val="073763"/>
                </a:solidFill>
                <a:latin typeface="Helvetica Neue"/>
                <a:ea typeface="Helvetica Neue"/>
                <a:cs typeface="Helvetica Neue"/>
                <a:sym typeface="Helvetica Neue"/>
              </a:rPr>
              <a:t>Use</a:t>
            </a:r>
            <a:r>
              <a:rPr b="1" lang="en" sz="1800">
                <a:solidFill>
                  <a:srgbClr val="073763"/>
                </a:solidFill>
                <a:latin typeface="Helvetica Neue"/>
                <a:ea typeface="Helvetica Neue"/>
                <a:cs typeface="Helvetica Neue"/>
                <a:sym typeface="Helvetica Neue"/>
                <a:extLst>
                  <a:ext uri="http://customooxmlschemas.google.com/">
                    <go:slidesCustomData xmlns:go="http://customooxmlschemas.google.com/" textRoundtripDataId="0"/>
                  </a:ext>
                </a:extLst>
              </a:rPr>
              <a:t> the “feedback form” to ask more questions and give us your input</a:t>
            </a:r>
            <a:endParaRPr b="1" sz="1800">
              <a:solidFill>
                <a:srgbClr val="073763"/>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073763"/>
              </a:buClr>
              <a:buSzPts val="1800"/>
              <a:buFont typeface="Helvetica Neue"/>
              <a:buChar char="-"/>
            </a:pPr>
            <a:r>
              <a:rPr b="1" lang="en" sz="1800">
                <a:solidFill>
                  <a:srgbClr val="073763"/>
                </a:solidFill>
                <a:latin typeface="Helvetica Neue"/>
                <a:ea typeface="Helvetica Neue"/>
                <a:cs typeface="Helvetica Neue"/>
                <a:sym typeface="Helvetica Neue"/>
              </a:rPr>
              <a:t>If ground rules are violated, we will ask you to leave. If it continues, we will end the meeting.</a:t>
            </a:r>
            <a:endParaRPr b="1" sz="1800">
              <a:solidFill>
                <a:srgbClr val="073763"/>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5"/>
          <p:cNvSpPr txBox="1"/>
          <p:nvPr>
            <p:ph type="title"/>
          </p:nvPr>
        </p:nvSpPr>
        <p:spPr>
          <a:xfrm>
            <a:off x="2400250" y="575950"/>
            <a:ext cx="6321600" cy="92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sz="2600"/>
              <a:t>Why did we go through this process?</a:t>
            </a:r>
            <a:endParaRPr sz="2500"/>
          </a:p>
        </p:txBody>
      </p:sp>
      <p:sp>
        <p:nvSpPr>
          <p:cNvPr id="190" name="Google Shape;190;p5"/>
          <p:cNvSpPr txBox="1"/>
          <p:nvPr>
            <p:ph idx="1" type="body"/>
          </p:nvPr>
        </p:nvSpPr>
        <p:spPr>
          <a:xfrm>
            <a:off x="2400262" y="1167651"/>
            <a:ext cx="6321600" cy="3002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b="1" lang="en"/>
              <a:t>Grassroots organizing</a:t>
            </a:r>
            <a:r>
              <a:rPr lang="en"/>
              <a:t>: mobility is critical to quality of life and improving foot traffic in business district</a:t>
            </a:r>
            <a:endParaRPr/>
          </a:p>
          <a:p>
            <a:pPr indent="-342900" lvl="0" marL="457200" rtl="0" algn="l">
              <a:lnSpc>
                <a:spcPct val="115000"/>
              </a:lnSpc>
              <a:spcBef>
                <a:spcPts val="0"/>
              </a:spcBef>
              <a:spcAft>
                <a:spcPts val="0"/>
              </a:spcAft>
              <a:buSzPts val="1800"/>
              <a:buChar char="●"/>
            </a:pPr>
            <a:r>
              <a:rPr b="1" lang="en"/>
              <a:t>Community development</a:t>
            </a:r>
            <a:r>
              <a:rPr lang="en"/>
              <a:t>: mobility &amp; parking issues are major tension point</a:t>
            </a:r>
            <a:endParaRPr/>
          </a:p>
          <a:p>
            <a:pPr indent="-342900" lvl="0" marL="457200" rtl="0" algn="l">
              <a:lnSpc>
                <a:spcPct val="115000"/>
              </a:lnSpc>
              <a:spcBef>
                <a:spcPts val="0"/>
              </a:spcBef>
              <a:spcAft>
                <a:spcPts val="0"/>
              </a:spcAft>
              <a:buSzPts val="1800"/>
              <a:buChar char="●"/>
            </a:pPr>
            <a:r>
              <a:rPr b="1" lang="en"/>
              <a:t>Community plans</a:t>
            </a:r>
            <a:r>
              <a:rPr lang="en"/>
              <a:t> identify specific interventions to improve our public realm &amp; manage parking demand, but progress has been slow</a:t>
            </a:r>
            <a:endParaRPr/>
          </a:p>
          <a:p>
            <a:pPr indent="-342900" lvl="0" marL="457200" rtl="0" algn="l">
              <a:lnSpc>
                <a:spcPct val="115000"/>
              </a:lnSpc>
              <a:spcBef>
                <a:spcPts val="0"/>
              </a:spcBef>
              <a:spcAft>
                <a:spcPts val="0"/>
              </a:spcAft>
              <a:buSzPts val="1800"/>
              <a:buChar char="●"/>
            </a:pPr>
            <a:r>
              <a:rPr b="1" lang="en"/>
              <a:t>Neighborhood metrics</a:t>
            </a:r>
            <a:r>
              <a:rPr lang="en"/>
              <a:t>: we deserve better</a:t>
            </a:r>
            <a:endParaRPr/>
          </a:p>
        </p:txBody>
      </p:sp>
      <p:pic>
        <p:nvPicPr>
          <p:cNvPr descr="LU Logo.JPG" id="191" name="Google Shape;191;p5"/>
          <p:cNvPicPr preferRelativeResize="0"/>
          <p:nvPr/>
        </p:nvPicPr>
        <p:blipFill rotWithShape="1">
          <a:blip r:embed="rId3">
            <a:alphaModFix/>
          </a:blip>
          <a:srcRect b="0" l="0" r="0" t="0"/>
          <a:stretch/>
        </p:blipFill>
        <p:spPr>
          <a:xfrm>
            <a:off x="395024" y="494176"/>
            <a:ext cx="1339726" cy="1005200"/>
          </a:xfrm>
          <a:prstGeom prst="rect">
            <a:avLst/>
          </a:prstGeom>
          <a:noFill/>
          <a:ln>
            <a:noFill/>
          </a:ln>
        </p:spPr>
      </p:pic>
      <p:pic>
        <p:nvPicPr>
          <p:cNvPr id="192" name="Google Shape;192;p5"/>
          <p:cNvPicPr preferRelativeResize="0"/>
          <p:nvPr/>
        </p:nvPicPr>
        <p:blipFill rotWithShape="1">
          <a:blip r:embed="rId4">
            <a:alphaModFix/>
          </a:blip>
          <a:srcRect b="0" l="0" r="0" t="0"/>
          <a:stretch/>
        </p:blipFill>
        <p:spPr>
          <a:xfrm>
            <a:off x="172150" y="1727199"/>
            <a:ext cx="1966300" cy="503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2e82de96ffc_0_125"/>
          <p:cNvSpPr txBox="1"/>
          <p:nvPr>
            <p:ph type="title"/>
          </p:nvPr>
        </p:nvSpPr>
        <p:spPr>
          <a:xfrm>
            <a:off x="2400250" y="575950"/>
            <a:ext cx="6321600" cy="92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sz="2600"/>
              <a:t>What is the Mobility Enhancement District?</a:t>
            </a:r>
            <a:endParaRPr sz="2500"/>
          </a:p>
        </p:txBody>
      </p:sp>
      <p:sp>
        <p:nvSpPr>
          <p:cNvPr id="198" name="Google Shape;198;g2e82de96ffc_0_125"/>
          <p:cNvSpPr txBox="1"/>
          <p:nvPr>
            <p:ph idx="1" type="body"/>
          </p:nvPr>
        </p:nvSpPr>
        <p:spPr>
          <a:xfrm>
            <a:off x="2361762" y="1629626"/>
            <a:ext cx="6321600" cy="300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highlight>
                  <a:srgbClr val="FFFFFF"/>
                </a:highlight>
              </a:rPr>
              <a:t>The Mobility Enhancement District is legislation written by Councilwoman Deb Gross that aims to better manage parking demand along the commercial district in Lawrenceville, while funding much-needed mobility and infrastructure improvements to make Lawrenceville safer, more accessible, and easier to get around for all community members, while increasing foot traffic that our small business community depends on.</a:t>
            </a:r>
            <a:endParaRPr sz="1200">
              <a:solidFill>
                <a:schemeClr val="dk1"/>
              </a:solidFill>
              <a:highlight>
                <a:srgbClr val="FFFFFF"/>
              </a:highlight>
            </a:endParaRPr>
          </a:p>
          <a:p>
            <a:pPr indent="0" lvl="0" marL="0" rtl="0" algn="l">
              <a:lnSpc>
                <a:spcPct val="115000"/>
              </a:lnSpc>
              <a:spcBef>
                <a:spcPts val="0"/>
              </a:spcBef>
              <a:spcAft>
                <a:spcPts val="0"/>
              </a:spcAft>
              <a:buNone/>
            </a:pPr>
            <a:r>
              <a:t/>
            </a:r>
            <a:endParaRPr sz="1200">
              <a:solidFill>
                <a:schemeClr val="dk1"/>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highlight>
                  <a:srgbClr val="FFFFFF"/>
                </a:highlight>
              </a:rPr>
              <a:t>A dedicated, locally controlled source of funds</a:t>
            </a:r>
            <a:r>
              <a:rPr lang="en" sz="1200">
                <a:solidFill>
                  <a:schemeClr val="dk1"/>
                </a:solidFill>
                <a:highlight>
                  <a:srgbClr val="FFFFFF"/>
                </a:highlight>
              </a:rPr>
              <a:t> for mobility improvements in Lawrenceville, which would come from: </a:t>
            </a:r>
            <a:endParaRPr sz="1200">
              <a:solidFill>
                <a:schemeClr val="dk1"/>
              </a:solidFill>
              <a:highlight>
                <a:srgbClr val="FFFFFF"/>
              </a:highlight>
            </a:endParaRPr>
          </a:p>
          <a:p>
            <a:pPr indent="-295275" lvl="0" marL="787400" rtl="0" algn="l">
              <a:spcBef>
                <a:spcPts val="1500"/>
              </a:spcBef>
              <a:spcAft>
                <a:spcPts val="0"/>
              </a:spcAft>
              <a:buClr>
                <a:schemeClr val="dk1"/>
              </a:buClr>
              <a:buSzPts val="1050"/>
              <a:buChar char="●"/>
            </a:pPr>
            <a:r>
              <a:rPr lang="en" sz="1050">
                <a:solidFill>
                  <a:schemeClr val="dk1"/>
                </a:solidFill>
                <a:highlight>
                  <a:srgbClr val="FFFFFF"/>
                </a:highlight>
              </a:rPr>
              <a:t>New meters along Butler Street </a:t>
            </a:r>
            <a:endParaRPr sz="1050">
              <a:solidFill>
                <a:schemeClr val="dk1"/>
              </a:solidFill>
              <a:highlight>
                <a:srgbClr val="FFFFFF"/>
              </a:highlight>
            </a:endParaRPr>
          </a:p>
          <a:p>
            <a:pPr indent="-295275" lvl="0" marL="787400" rtl="0" algn="l">
              <a:spcBef>
                <a:spcPts val="0"/>
              </a:spcBef>
              <a:spcAft>
                <a:spcPts val="0"/>
              </a:spcAft>
              <a:buClr>
                <a:schemeClr val="dk1"/>
              </a:buClr>
              <a:buSzPts val="1050"/>
              <a:buChar char="●"/>
            </a:pPr>
            <a:r>
              <a:rPr lang="en" sz="1050">
                <a:solidFill>
                  <a:schemeClr val="dk1"/>
                </a:solidFill>
                <a:highlight>
                  <a:srgbClr val="FFFFFF"/>
                </a:highlight>
              </a:rPr>
              <a:t>Nighttime enforcement of meters</a:t>
            </a:r>
            <a:endParaRPr sz="1050">
              <a:solidFill>
                <a:schemeClr val="dk1"/>
              </a:solidFill>
              <a:highlight>
                <a:srgbClr val="FFFFFF"/>
              </a:highlight>
            </a:endParaRPr>
          </a:p>
          <a:p>
            <a:pPr indent="-295275" lvl="0" marL="787400" rtl="0" algn="l">
              <a:spcBef>
                <a:spcPts val="0"/>
              </a:spcBef>
              <a:spcAft>
                <a:spcPts val="0"/>
              </a:spcAft>
              <a:buClr>
                <a:schemeClr val="dk1"/>
              </a:buClr>
              <a:buSzPts val="1050"/>
              <a:buChar char="●"/>
            </a:pPr>
            <a:r>
              <a:rPr lang="en" sz="1050">
                <a:solidFill>
                  <a:schemeClr val="dk1"/>
                </a:solidFill>
                <a:highlight>
                  <a:srgbClr val="FFFFFF"/>
                </a:highlight>
              </a:rPr>
              <a:t>Dynamic pricing that would capture extra revenue when demand is at its peak</a:t>
            </a:r>
            <a:endParaRPr sz="1050">
              <a:solidFill>
                <a:schemeClr val="dk1"/>
              </a:solidFill>
              <a:highlight>
                <a:srgbClr val="FFFFFF"/>
              </a:highlight>
            </a:endParaRPr>
          </a:p>
          <a:p>
            <a:pPr indent="-295275" lvl="0" marL="787400" rtl="0" algn="l">
              <a:spcBef>
                <a:spcPts val="0"/>
              </a:spcBef>
              <a:spcAft>
                <a:spcPts val="0"/>
              </a:spcAft>
              <a:buClr>
                <a:schemeClr val="dk1"/>
              </a:buClr>
              <a:buSzPts val="1050"/>
              <a:buChar char="●"/>
            </a:pPr>
            <a:r>
              <a:rPr lang="en" sz="1050">
                <a:solidFill>
                  <a:schemeClr val="dk1"/>
                </a:solidFill>
                <a:highlight>
                  <a:srgbClr val="FFFFFF"/>
                </a:highlight>
              </a:rPr>
              <a:t>This is a 1 year pilot</a:t>
            </a:r>
            <a:endParaRPr sz="1050">
              <a:solidFill>
                <a:schemeClr val="dk1"/>
              </a:solidFill>
              <a:highlight>
                <a:srgbClr val="FFFFFF"/>
              </a:highlight>
            </a:endParaRPr>
          </a:p>
          <a:p>
            <a:pPr indent="0" lvl="0" marL="0" rtl="0" algn="l">
              <a:lnSpc>
                <a:spcPct val="115000"/>
              </a:lnSpc>
              <a:spcBef>
                <a:spcPts val="1100"/>
              </a:spcBef>
              <a:spcAft>
                <a:spcPts val="0"/>
              </a:spcAft>
              <a:buNone/>
            </a:pPr>
            <a:r>
              <a:t/>
            </a:r>
            <a:endParaRPr sz="1200">
              <a:solidFill>
                <a:schemeClr val="dk1"/>
              </a:solidFill>
              <a:highlight>
                <a:srgbClr val="FFFFFF"/>
              </a:highlight>
            </a:endParaRPr>
          </a:p>
        </p:txBody>
      </p:sp>
      <p:pic>
        <p:nvPicPr>
          <p:cNvPr descr="LU Logo.JPG" id="199" name="Google Shape;199;g2e82de96ffc_0_125"/>
          <p:cNvPicPr preferRelativeResize="0"/>
          <p:nvPr/>
        </p:nvPicPr>
        <p:blipFill rotWithShape="1">
          <a:blip r:embed="rId3">
            <a:alphaModFix/>
          </a:blip>
          <a:srcRect b="0" l="0" r="0" t="0"/>
          <a:stretch/>
        </p:blipFill>
        <p:spPr>
          <a:xfrm>
            <a:off x="395024" y="494176"/>
            <a:ext cx="1339726" cy="1005200"/>
          </a:xfrm>
          <a:prstGeom prst="rect">
            <a:avLst/>
          </a:prstGeom>
          <a:noFill/>
          <a:ln>
            <a:noFill/>
          </a:ln>
        </p:spPr>
      </p:pic>
      <p:pic>
        <p:nvPicPr>
          <p:cNvPr id="200" name="Google Shape;200;g2e82de96ffc_0_125"/>
          <p:cNvPicPr preferRelativeResize="0"/>
          <p:nvPr/>
        </p:nvPicPr>
        <p:blipFill rotWithShape="1">
          <a:blip r:embed="rId4">
            <a:alphaModFix/>
          </a:blip>
          <a:srcRect b="0" l="0" r="0" t="0"/>
          <a:stretch/>
        </p:blipFill>
        <p:spPr>
          <a:xfrm>
            <a:off x="172150" y="1727199"/>
            <a:ext cx="1966300" cy="503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