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Raleway"/>
      <p:regular r:id="rId25"/>
      <p:bold r:id="rId26"/>
      <p:italic r:id="rId27"/>
      <p:boldItalic r:id="rId28"/>
    </p:embeddedFont>
    <p:embeddedFont>
      <p:font typeface="Lato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aleway-bold.fntdata"/><Relationship Id="rId25" Type="http://schemas.openxmlformats.org/officeDocument/2006/relationships/font" Target="fonts/Raleway-regular.fntdata"/><Relationship Id="rId28" Type="http://schemas.openxmlformats.org/officeDocument/2006/relationships/font" Target="fonts/Raleway-boldItalic.fntdata"/><Relationship Id="rId27" Type="http://schemas.openxmlformats.org/officeDocument/2006/relationships/font" Target="fonts/Raleway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italic.fntdata"/><Relationship Id="rId30" Type="http://schemas.openxmlformats.org/officeDocument/2006/relationships/font" Target="fonts/Lato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Lato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eb4cd22feb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eb4cd22feb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eb4cd22feb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eb4cd22feb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eb4cd22feb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eb4cd22feb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c27b7fe95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c27b7fe95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dad4c8d9a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dad4c8d9a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eae27838c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eae27838c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984ee6c366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984ee6c366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eb4cd22fe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eb4cd22fe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337d039508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337d039508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8ff8d56604_0_1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8ff8d56604_0_1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b75a7a002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b75a7a002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c23b67598b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c23b67598b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984ee6c366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984ee6c366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984ee6c366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984ee6c366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eb4cd22feb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eb4cd22feb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984ee6c366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984ee6c366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eb4cd22feb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eb4cd22feb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eb4cd22feb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eb4cd22fe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11"/>
          <p:cNvSpPr txBox="1"/>
          <p:nvPr>
            <p:ph hasCustomPrompt="1"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72" name="Google Shape;72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73" name="Google Shape;73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3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" name="Google Shape;32;p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7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8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p9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3" name="Google Shape;5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10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wiss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Relationship Id="rId4" Type="http://schemas.openxmlformats.org/officeDocument/2006/relationships/hyperlink" Target="https://pittsburghpa.gov/publicsafety/ofem-eventpermits" TargetMode="External"/><Relationship Id="rId5" Type="http://schemas.openxmlformats.org/officeDocument/2006/relationships/hyperlink" Target="https://onestoppgh.pittsburghpa.gov/pghprod/webui/" TargetMode="External"/><Relationship Id="rId6" Type="http://schemas.openxmlformats.org/officeDocument/2006/relationships/hyperlink" Target="https://cityofpittsburgh-my.sharepoint.com/personal/anna_boekenhauer_pittsburghpa_gov/_layouts/15/onedrive.aspx?id=%2Fpersonal%2Fanna%5Fboekenhauer%5Fpittsburghpa%5Fgov%2FDocuments%2FDocuments%2F2024%20Block%20Party%20Policies%2Epdf&amp;parent=%2Fpersonal%2Fanna%5Fboekenhauer%5Fpittsburghpa%5Fgov%2FDocuments%2FDocuments&amp;ga=1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jpg"/><Relationship Id="rId4" Type="http://schemas.openxmlformats.org/officeDocument/2006/relationships/image" Target="../media/image9.jpg"/><Relationship Id="rId5" Type="http://schemas.openxmlformats.org/officeDocument/2006/relationships/hyperlink" Target="https://better-streets-lawrenceville.mailchimpsites.com/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Relationship Id="rId4" Type="http://schemas.openxmlformats.org/officeDocument/2006/relationships/hyperlink" Target="https://survey123.arcgis.com/share/46dfdd4bb68f484faa630d3c330646c3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Relationship Id="rId4" Type="http://schemas.openxmlformats.org/officeDocument/2006/relationships/image" Target="../media/image19.jpg"/><Relationship Id="rId5" Type="http://schemas.openxmlformats.org/officeDocument/2006/relationships/image" Target="../media/image2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mailto:info@LUnited.org" TargetMode="External"/><Relationship Id="rId4" Type="http://schemas.openxmlformats.org/officeDocument/2006/relationships/hyperlink" Target="mailto:info@lawrencevillecorp.com" TargetMode="External"/><Relationship Id="rId5" Type="http://schemas.openxmlformats.org/officeDocument/2006/relationships/image" Target="../media/image1.jpg"/><Relationship Id="rId6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16.png"/><Relationship Id="rId5" Type="http://schemas.openxmlformats.org/officeDocument/2006/relationships/image" Target="../media/image6.png"/><Relationship Id="rId6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2.jpg"/><Relationship Id="rId5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3.jpg"/><Relationship Id="rId6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3.jpg"/><Relationship Id="rId6" Type="http://schemas.openxmlformats.org/officeDocument/2006/relationships/image" Target="../media/image4.png"/><Relationship Id="rId7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/>
              <a:t>Lawrenceville Happenings Meeting:</a:t>
            </a:r>
            <a:endParaRPr sz="4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2"/>
                </a:solidFill>
              </a:rPr>
              <a:t>Community Led Initiatives </a:t>
            </a:r>
            <a:endParaRPr sz="4000">
              <a:solidFill>
                <a:schemeClr val="dk2"/>
              </a:solidFill>
            </a:endParaRPr>
          </a:p>
        </p:txBody>
      </p:sp>
      <p:sp>
        <p:nvSpPr>
          <p:cNvPr id="79" name="Google Shape;79;p14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07/11/24, 6:30 p.m.,</a:t>
            </a:r>
            <a:r>
              <a:rPr lang="en"/>
              <a:t> Attack Theatre (212 45th St)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Welcome! Please sign in at </a:t>
            </a:r>
            <a:r>
              <a:rPr i="1" lang="en">
                <a:solidFill>
                  <a:srgbClr val="0000FF"/>
                </a:solidFill>
              </a:rPr>
              <a:t>bit.ly/LUSignIn </a:t>
            </a:r>
            <a:r>
              <a:rPr i="1" lang="en"/>
              <a:t>if joining online</a:t>
            </a:r>
            <a:endParaRPr i="1"/>
          </a:p>
        </p:txBody>
      </p:sp>
      <p:pic>
        <p:nvPicPr>
          <p:cNvPr descr="LU Logo.JPG" id="80" name="Google Shape;8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3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0" name="Google Shape;16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Special Event Permits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2800"/>
          </a:p>
        </p:txBody>
      </p:sp>
      <p:sp>
        <p:nvSpPr>
          <p:cNvPr id="166" name="Google Shape;166;p24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67" name="Google Shape;16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50" y="1487538"/>
            <a:ext cx="3493350" cy="21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4"/>
          <p:cNvSpPr txBox="1"/>
          <p:nvPr/>
        </p:nvSpPr>
        <p:spPr>
          <a:xfrm>
            <a:off x="3757700" y="1211350"/>
            <a:ext cx="50385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Special Events Permit</a:t>
            </a: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– </a:t>
            </a:r>
            <a:r>
              <a:rPr lang="en" sz="18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OneStopPGH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Permits must be completed </a:t>
            </a:r>
            <a:r>
              <a:rPr b="1" lang="en" sz="1800" u="sng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at least 7 business days</a:t>
            </a: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ahead of event 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A Block Party can only take place on weekends, Federal Holidays and on Halloween. </a:t>
            </a:r>
            <a:endParaRPr sz="1800">
              <a:solidFill>
                <a:schemeClr val="dk2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All block parties must take place between 10:00am and 10:00pm.</a:t>
            </a:r>
            <a:endParaRPr sz="1800">
              <a:solidFill>
                <a:schemeClr val="dk2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Barricades will be provided by City once </a:t>
            </a:r>
            <a:r>
              <a:rPr lang="en" sz="1800">
                <a:solidFill>
                  <a:schemeClr val="dk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the</a:t>
            </a:r>
            <a:r>
              <a:rPr lang="en" sz="1800">
                <a:solidFill>
                  <a:schemeClr val="dk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block party is approved</a:t>
            </a:r>
            <a:endParaRPr sz="1800">
              <a:solidFill>
                <a:schemeClr val="dk2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$25 fee</a:t>
            </a:r>
            <a:endParaRPr sz="1800">
              <a:solidFill>
                <a:schemeClr val="dk2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Further Block Party policies </a:t>
            </a:r>
            <a:r>
              <a:rPr lang="en" sz="1800" u="sng">
                <a:solidFill>
                  <a:schemeClr val="hlink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  <a:hlinkClick r:id="rId6"/>
              </a:rPr>
              <a:t>here</a:t>
            </a:r>
            <a:endParaRPr sz="1800">
              <a:solidFill>
                <a:schemeClr val="dk2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Want a Parking Pad Palooza?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2800"/>
          </a:p>
        </p:txBody>
      </p:sp>
      <p:sp>
        <p:nvSpPr>
          <p:cNvPr id="174" name="Google Shape;174;p25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75" name="Google Shape;17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50" y="1487538"/>
            <a:ext cx="3493350" cy="21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5"/>
          <p:cNvSpPr txBox="1"/>
          <p:nvPr/>
        </p:nvSpPr>
        <p:spPr>
          <a:xfrm>
            <a:off x="3767525" y="1925263"/>
            <a:ext cx="5038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For help in planning, contact Jill Boldin: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713-854-0157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contact@happenstancecafe.com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6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Better Streets Lawrenceville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2800"/>
          </a:p>
        </p:txBody>
      </p:sp>
      <p:sp>
        <p:nvSpPr>
          <p:cNvPr id="182" name="Google Shape;182;p26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83" name="Google Shape;18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3350" y="1138000"/>
            <a:ext cx="4315411" cy="362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086" y="2109524"/>
            <a:ext cx="2821825" cy="92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6"/>
          <p:cNvSpPr txBox="1"/>
          <p:nvPr/>
        </p:nvSpPr>
        <p:spPr>
          <a:xfrm>
            <a:off x="2400250" y="4743300"/>
            <a:ext cx="7155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https://better-streets-lawrenceville.mailchimpsites.com/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7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Bernard Dog Run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2800"/>
          </a:p>
        </p:txBody>
      </p:sp>
      <p:sp>
        <p:nvSpPr>
          <p:cNvPr id="191" name="Google Shape;191;p27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92" name="Google Shape;19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5025" y="1321925"/>
            <a:ext cx="2554650" cy="34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650" y="1321913"/>
            <a:ext cx="4541604" cy="340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8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Organizing Your Own Clean Up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2800"/>
          </a:p>
        </p:txBody>
      </p:sp>
      <p:sp>
        <p:nvSpPr>
          <p:cNvPr id="199" name="Google Shape;199;p28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200" name="Google Shape;20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3325" y="1211350"/>
            <a:ext cx="4615450" cy="3461576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8"/>
          <p:cNvSpPr txBox="1"/>
          <p:nvPr/>
        </p:nvSpPr>
        <p:spPr>
          <a:xfrm flipH="1">
            <a:off x="322050" y="2202300"/>
            <a:ext cx="23559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Volunteer Clean Up Application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&amp; LU Support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U Logo.JPG" id="206" name="Google Shape;20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5" y="494175"/>
            <a:ext cx="1230825" cy="9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963" y="1481176"/>
            <a:ext cx="1729843" cy="44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9"/>
          <p:cNvSpPr txBox="1"/>
          <p:nvPr>
            <p:ph type="title"/>
          </p:nvPr>
        </p:nvSpPr>
        <p:spPr>
          <a:xfrm>
            <a:off x="2355950" y="22540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/>
              <a:t>OPEN Q&amp;A</a:t>
            </a:r>
            <a:endParaRPr sz="49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0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Help Plan LIVE! In Lawrenceville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2800"/>
          </a:p>
        </p:txBody>
      </p:sp>
      <p:sp>
        <p:nvSpPr>
          <p:cNvPr id="214" name="Google Shape;214;p30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215" name="Google Shape;21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9612" y="1155825"/>
            <a:ext cx="3682876" cy="368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78" y="626688"/>
            <a:ext cx="1545450" cy="231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8025" y="3049850"/>
            <a:ext cx="2683950" cy="178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Upcoming Calendar</a:t>
            </a:r>
            <a:endParaRPr/>
          </a:p>
        </p:txBody>
      </p:sp>
      <p:sp>
        <p:nvSpPr>
          <p:cNvPr id="223" name="Google Shape;223;p31"/>
          <p:cNvSpPr txBox="1"/>
          <p:nvPr>
            <p:ph idx="1" type="body"/>
          </p:nvPr>
        </p:nvSpPr>
        <p:spPr>
          <a:xfrm>
            <a:off x="2410100" y="1211350"/>
            <a:ext cx="6655200" cy="385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Char char="★"/>
            </a:pPr>
            <a:r>
              <a:rPr lang="en" sz="1750"/>
              <a:t>Tuesdays (until 11/26) - Lawrenceville Farmers Market at Bay41 (115 41st St) from 3-7 PM</a:t>
            </a:r>
            <a:endParaRPr sz="1750"/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Char char="★"/>
            </a:pPr>
            <a:r>
              <a:rPr lang="en" sz="1750"/>
              <a:t>7/13 - </a:t>
            </a:r>
            <a:r>
              <a:rPr lang="en" sz="1750"/>
              <a:t>Bernard Dog Park Clean Up from 9-11 AM</a:t>
            </a:r>
            <a:endParaRPr sz="1750"/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Char char="★"/>
            </a:pPr>
            <a:r>
              <a:rPr lang="en" sz="1750"/>
              <a:t>7/16 - Blood Drive at LFM (115 41st St) from 2:30-7 PM </a:t>
            </a:r>
            <a:endParaRPr sz="1750"/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Char char="★"/>
            </a:pPr>
            <a:r>
              <a:rPr lang="en" sz="1750"/>
              <a:t>7/24 - Coffee + Tea Business Networking at Wild Rose (5312 Butler St) from 8-10 AM</a:t>
            </a:r>
            <a:endParaRPr sz="1750"/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Char char="★"/>
            </a:pPr>
            <a:r>
              <a:rPr lang="en" sz="1750"/>
              <a:t>8/8 - Better Streets Lawrenceville Zoom Meeting at 12 PM </a:t>
            </a:r>
            <a:endParaRPr sz="1750"/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Char char="★"/>
            </a:pPr>
            <a:r>
              <a:rPr lang="en" sz="1750"/>
              <a:t>8/8 - Happenings: Neighbor Mixer from 6:30-8 PM</a:t>
            </a:r>
            <a:endParaRPr sz="1750"/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Char char="★"/>
            </a:pPr>
            <a:r>
              <a:rPr lang="en" sz="1750"/>
              <a:t>9/21 - Garbage Olympics</a:t>
            </a:r>
            <a:endParaRPr sz="1750"/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Char char="★"/>
            </a:pPr>
            <a:r>
              <a:rPr lang="en" sz="1750"/>
              <a:t>9/25 - Lawrenceville Corporation Annual Meeting</a:t>
            </a:r>
            <a:endParaRPr sz="175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750"/>
          </a:p>
        </p:txBody>
      </p:sp>
      <p:pic>
        <p:nvPicPr>
          <p:cNvPr descr="LU Logo.JPG" id="224" name="Google Shape;22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2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Comments, questions</a:t>
            </a:r>
            <a:endParaRPr/>
          </a:p>
        </p:txBody>
      </p:sp>
      <p:sp>
        <p:nvSpPr>
          <p:cNvPr id="231" name="Google Shape;231;p32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Lawrenceville United			Lawrenceville Corporation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412-802-7220				412-621-1616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info@LUnited.org</a:t>
            </a:r>
            <a:r>
              <a:rPr lang="en"/>
              <a:t>				</a:t>
            </a:r>
            <a:r>
              <a:rPr lang="en" u="sng">
                <a:solidFill>
                  <a:schemeClr val="hlink"/>
                </a:solidFill>
                <a:hlinkClick r:id="rId4"/>
              </a:rPr>
              <a:t>info@lawrencevillecorp.com</a:t>
            </a:r>
            <a:r>
              <a:rPr lang="en"/>
              <a:t>	</a:t>
            </a:r>
            <a:endParaRPr/>
          </a:p>
        </p:txBody>
      </p:sp>
      <p:pic>
        <p:nvPicPr>
          <p:cNvPr descr="LU Logo.JPG" id="232" name="Google Shape;232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2"/>
          <p:cNvSpPr txBox="1"/>
          <p:nvPr/>
        </p:nvSpPr>
        <p:spPr>
          <a:xfrm>
            <a:off x="2482475" y="3859275"/>
            <a:ext cx="5367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If you joined online, please </a:t>
            </a:r>
            <a:r>
              <a:rPr i="1"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sign in </a:t>
            </a:r>
            <a:r>
              <a:rPr i="1" lang="en" sz="1800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bit.ly/LUSignIn </a:t>
            </a:r>
            <a:r>
              <a:rPr i="1"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if </a:t>
            </a:r>
            <a:r>
              <a:rPr i="1"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joining online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Tonight’s agenda</a:t>
            </a:r>
            <a:endParaRPr/>
          </a:p>
        </p:txBody>
      </p:sp>
      <p:sp>
        <p:nvSpPr>
          <p:cNvPr id="87" name="Google Shape;87;p15"/>
          <p:cNvSpPr txBox="1"/>
          <p:nvPr>
            <p:ph idx="1" type="body"/>
          </p:nvPr>
        </p:nvSpPr>
        <p:spPr>
          <a:xfrm>
            <a:off x="2400262" y="1211351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Welcome &amp; Introductions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Parking Pad Palooza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Better Streets Lawrenceville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Bernard Dog Run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Organizing a Clean Up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Open Q&amp;A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LIVE! In Lawrenceville Planning Committee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LU &amp; LC Upcoming Calendars</a:t>
            </a:r>
            <a:endParaRPr/>
          </a:p>
        </p:txBody>
      </p:sp>
      <p:pic>
        <p:nvPicPr>
          <p:cNvPr descr="LU Logo.JPG" id="88" name="Google Shape;8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5" y="863975"/>
            <a:ext cx="846857" cy="63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Accessibility</a:t>
            </a:r>
            <a:endParaRPr/>
          </a:p>
        </p:txBody>
      </p:sp>
      <p:sp>
        <p:nvSpPr>
          <p:cNvPr id="95" name="Google Shape;95;p16"/>
          <p:cNvSpPr txBox="1"/>
          <p:nvPr>
            <p:ph idx="1" type="body"/>
          </p:nvPr>
        </p:nvSpPr>
        <p:spPr>
          <a:xfrm>
            <a:off x="2400262" y="1211351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LU and LC are committed to making these meetings accessible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Let us know about any accommodations you need to fully participate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If joining by Facebook Live, drop comments/questions in the chat</a:t>
            </a:r>
            <a:endParaRPr/>
          </a:p>
        </p:txBody>
      </p:sp>
      <p:pic>
        <p:nvPicPr>
          <p:cNvPr descr="LU Logo.JPG" id="96" name="Google Shape;9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5" y="863975"/>
            <a:ext cx="846857" cy="63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Lawrenceville United</a:t>
            </a:r>
            <a:endParaRPr/>
          </a:p>
        </p:txBody>
      </p:sp>
      <p:sp>
        <p:nvSpPr>
          <p:cNvPr id="103" name="Google Shape;103;p17"/>
          <p:cNvSpPr txBox="1"/>
          <p:nvPr>
            <p:ph idx="1" type="body"/>
          </p:nvPr>
        </p:nvSpPr>
        <p:spPr>
          <a:xfrm>
            <a:off x="2400250" y="1149325"/>
            <a:ext cx="6321600" cy="33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Mission: to improve and protect quality of life for</a:t>
            </a:r>
            <a:endParaRPr sz="17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700"/>
              <a:t>all Lawrenceville residents</a:t>
            </a:r>
            <a:endParaRPr sz="1700"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Membership of over 850 residents</a:t>
            </a:r>
            <a:endParaRPr sz="1700"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Board comprised of all residents: elected by our membership</a:t>
            </a:r>
            <a:endParaRPr sz="1700"/>
          </a:p>
          <a:p>
            <a:pPr indent="-336550" lvl="0" marL="457200" rtl="0" algn="l">
              <a:spcBef>
                <a:spcPts val="1000"/>
              </a:spcBef>
              <a:spcAft>
                <a:spcPts val="1000"/>
              </a:spcAft>
              <a:buSzPts val="1700"/>
              <a:buChar char="●"/>
            </a:pPr>
            <a:r>
              <a:rPr lang="en" sz="1700"/>
              <a:t>Programs: Lawrenceville Farmers Market, supporting older adults, free food distributions, cleaning &amp; greening, direct support &amp; case management, advocacy, and more. </a:t>
            </a:r>
            <a:endParaRPr/>
          </a:p>
        </p:txBody>
      </p:sp>
      <p:pic>
        <p:nvPicPr>
          <p:cNvPr descr="LU Logo.JPG" id="104" name="Google Shape;10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304" y="1499375"/>
            <a:ext cx="2029271" cy="1523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8988" y="3192900"/>
            <a:ext cx="2031898" cy="1523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06575" y="575950"/>
            <a:ext cx="1537426" cy="157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Lawrenceville Corporation</a:t>
            </a:r>
            <a:endParaRPr/>
          </a:p>
        </p:txBody>
      </p:sp>
      <p:sp>
        <p:nvSpPr>
          <p:cNvPr id="113" name="Google Shape;113;p18"/>
          <p:cNvSpPr txBox="1"/>
          <p:nvPr>
            <p:ph idx="1" type="body"/>
          </p:nvPr>
        </p:nvSpPr>
        <p:spPr>
          <a:xfrm>
            <a:off x="2400250" y="1145200"/>
            <a:ext cx="6321600" cy="33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Mission: Driven by the Lawrenceville community, the Lawrenceville Corporation acts as the catalyst and conduit for responsible and sustainable growth.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Membership: About 100, primarily business owners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Board: Mostly comprised of residents, property owners, and business owners and elected by our membership - 16 members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/>
              <a:t>Programs:  Business district management, policy and advocacy, community planning and development, real estate development, and communications and marketing</a:t>
            </a:r>
            <a:endParaRPr/>
          </a:p>
        </p:txBody>
      </p:sp>
      <p:pic>
        <p:nvPicPr>
          <p:cNvPr id="114" name="Google Shape;11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850" y="642099"/>
            <a:ext cx="1966300" cy="50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402225"/>
            <a:ext cx="2301051" cy="1725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798" y="3385025"/>
            <a:ext cx="1275440" cy="1650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Parking Pad Palooza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2800"/>
          </a:p>
        </p:txBody>
      </p:sp>
      <p:sp>
        <p:nvSpPr>
          <p:cNvPr id="122" name="Google Shape;122;p19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23" name="Google Shape;12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738" y="1211350"/>
            <a:ext cx="2720513" cy="362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3900" y="2325506"/>
            <a:ext cx="4121165" cy="2558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00000" y="1211350"/>
            <a:ext cx="5843727" cy="3627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Parking Pad Palooza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2800"/>
          </a:p>
        </p:txBody>
      </p:sp>
      <p:sp>
        <p:nvSpPr>
          <p:cNvPr id="131" name="Google Shape;131;p20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32" name="Google Shape;13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63750"/>
            <a:ext cx="2720513" cy="362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3900" y="2325506"/>
            <a:ext cx="4121165" cy="2558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9975" y="1363750"/>
            <a:ext cx="5843727" cy="3627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Parking Pad Palooza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2800"/>
          </a:p>
        </p:txBody>
      </p:sp>
      <p:sp>
        <p:nvSpPr>
          <p:cNvPr id="141" name="Google Shape;141;p21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42" name="Google Shape;14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63750"/>
            <a:ext cx="2720513" cy="362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3900" y="2325506"/>
            <a:ext cx="4121165" cy="2558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9975" y="1363750"/>
            <a:ext cx="5843727" cy="3627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2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3" name="Google Shape;15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