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9" r:id="rId5"/>
    <p:sldId id="263" r:id="rId6"/>
    <p:sldId id="266" r:id="rId7"/>
    <p:sldId id="267" r:id="rId8"/>
    <p:sldId id="269" r:id="rId9"/>
    <p:sldId id="268" r:id="rId10"/>
    <p:sldId id="271" r:id="rId11"/>
    <p:sldId id="270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2BFB07-27C0-808D-B01A-38E4C65C082E}" name="Anderson, Paige" initials="AP" userId="S::paige.anderson@pittsburghpa.gov::2186811d-20e9-4117-bfe9-d6fb5e4a3b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27444-621C-6E82-3C10-095CB88A265E}" v="1497" dt="2024-05-09T20:06:47.202"/>
    <p1510:client id="{8C796362-9CB2-219C-1DAB-528F88ADF337}" v="141" dt="2024-05-09T18:42:49.719"/>
    <p1510:client id="{9007A52F-24A2-5CCB-CDFA-1F3DE69A2EC1}" v="78" dt="2024-05-09T20:10:39.922"/>
    <p1510:client id="{A1A5456E-886D-024A-05BE-490BF5B5AE1B}" v="177" dt="2024-05-09T20:03:46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pittsburgh-my.sharepoint.com/personal/kevin_brown_pittsburghpa_gov/Documents/Desktop/Desktop%20Org/2022%20DOMI%20website%20Data%20before%20and%20after%20-K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Fatal</a:t>
            </a:r>
            <a:r>
              <a:rPr lang="en-US" sz="1200" b="1" baseline="0"/>
              <a:t> Crash Trend: Pittsburgh</a:t>
            </a:r>
            <a:endParaRPr lang="en-US" sz="1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Sheet2!$A$90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Sheet2!$B$89:$F$89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Sheet2!$B$90:$F$90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21</c:v>
                </c:pt>
                <c:pt idx="3">
                  <c:v>20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AF-4119-8B59-838B1AA83A36}"/>
            </c:ext>
          </c:extLst>
        </c:ser>
        <c:ser>
          <c:idx val="1"/>
          <c:order val="1"/>
          <c:tx>
            <c:strRef>
              <c:f>Sheet2!$A$91</c:f>
              <c:strCache>
                <c:ptCount val="1"/>
                <c:pt idx="0">
                  <c:v>City Owned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647173710477442E-2"/>
                  <c:y val="-3.5942678693676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AF-4119-8B59-838B1AA83A36}"/>
                </c:ext>
              </c:extLst>
            </c:dLbl>
            <c:dLbl>
              <c:idx val="1"/>
              <c:layout>
                <c:manualLayout>
                  <c:x val="-3.2647173710477442E-2"/>
                  <c:y val="3.5871053449019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AF-4119-8B59-838B1AA83A36}"/>
                </c:ext>
              </c:extLst>
            </c:dLbl>
            <c:dLbl>
              <c:idx val="2"/>
              <c:layout>
                <c:manualLayout>
                  <c:x val="-3.8965981525408568E-2"/>
                  <c:y val="-4.5517842979368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AF-4119-8B59-838B1AA83A36}"/>
                </c:ext>
              </c:extLst>
            </c:dLbl>
            <c:dLbl>
              <c:idx val="3"/>
              <c:layout>
                <c:manualLayout>
                  <c:x val="-2.9875766774104147E-2"/>
                  <c:y val="-5.509300726506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AF-4119-8B59-838B1AA83A36}"/>
                </c:ext>
              </c:extLst>
            </c:dLbl>
            <c:dLbl>
              <c:idx val="4"/>
              <c:layout>
                <c:manualLayout>
                  <c:x val="-3.5075405216608381E-2"/>
                  <c:y val="3.0793801151251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AF-4119-8B59-838B1AA83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Sheet2!$B$89:$F$89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Sheet2!$B$91:$F$91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14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CAF-4119-8B59-838B1AA83A36}"/>
            </c:ext>
          </c:extLst>
        </c:ser>
        <c:ser>
          <c:idx val="2"/>
          <c:order val="2"/>
          <c:tx>
            <c:strRef>
              <c:f>Sheet2!$A$92</c:f>
              <c:strCache>
                <c:ptCount val="1"/>
                <c:pt idx="0">
                  <c:v>State Owned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714069363733003E-2"/>
                  <c:y val="2.8725492857078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AF-4119-8B59-838B1AA83A36}"/>
                </c:ext>
              </c:extLst>
            </c:dLbl>
            <c:dLbl>
              <c:idx val="1"/>
              <c:layout>
                <c:manualLayout>
                  <c:x val="-3.8799697109226219E-2"/>
                  <c:y val="-5.2663403571310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AF-4119-8B59-838B1AA83A36}"/>
                </c:ext>
              </c:extLst>
            </c:dLbl>
            <c:dLbl>
              <c:idx val="2"/>
              <c:layout>
                <c:manualLayout>
                  <c:x val="-3.3256883236479573E-2"/>
                  <c:y val="-4.30882392856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AF-4119-8B59-838B1AA83A36}"/>
                </c:ext>
              </c:extLst>
            </c:dLbl>
            <c:dLbl>
              <c:idx val="3"/>
              <c:layout>
                <c:manualLayout>
                  <c:x val="-3.5230265695208235E-2"/>
                  <c:y val="-3.9028650897438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AF-4119-8B59-838B1AA83A36}"/>
                </c:ext>
              </c:extLst>
            </c:dLbl>
            <c:dLbl>
              <c:idx val="4"/>
              <c:layout>
                <c:manualLayout>
                  <c:x val="-3.5075405216608381E-2"/>
                  <c:y val="-4.4479934996252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AF-4119-8B59-838B1AA83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Sheet2!$B$89:$F$89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Sheet2!$B$92:$F$92</c:f>
              <c:numCache>
                <c:formatCode>General</c:formatCode>
                <c:ptCount val="5"/>
                <c:pt idx="0">
                  <c:v>6</c:v>
                </c:pt>
                <c:pt idx="1">
                  <c:v>15</c:v>
                </c:pt>
                <c:pt idx="2">
                  <c:v>7</c:v>
                </c:pt>
                <c:pt idx="3">
                  <c:v>12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CAF-4119-8B59-838B1AA83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839583"/>
        <c:axId val="366839999"/>
      </c:lineChart>
      <c:catAx>
        <c:axId val="36683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839999"/>
        <c:crosses val="autoZero"/>
        <c:auto val="1"/>
        <c:lblAlgn val="ctr"/>
        <c:lblOffset val="100"/>
        <c:noMultiLvlLbl val="0"/>
      </c:catAx>
      <c:valAx>
        <c:axId val="366839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839583"/>
        <c:crosses val="autoZero"/>
        <c:crossBetween val="between"/>
      </c:valAx>
      <c:spPr>
        <a:pattFill prst="ltDnDiag">
          <a:fgClr>
            <a:schemeClr val="bg2">
              <a:lumMod val="90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2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21B04-F03A-428C-B89E-55BAD08B1D39}" type="datetimeFigureOut"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F8236-8864-4E55-A434-D10BAA5724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Penn Avenue and Main Street</a:t>
            </a:r>
            <a:b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</a:br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Traffic Safety Improvements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06C0E-5F8D-7E15-D644-23CA0865D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7315"/>
            <a:ext cx="9144000" cy="16557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4000">
                <a:solidFill>
                  <a:schemeClr val="accent1">
                    <a:lumMod val="75000"/>
                  </a:schemeClr>
                </a:solidFill>
                <a:cs typeface="Calibri"/>
              </a:rPr>
              <a:t>Jan Raether</a:t>
            </a:r>
          </a:p>
          <a:p>
            <a:r>
              <a:rPr lang="en-US" b="1">
                <a:cs typeface="Calibri"/>
              </a:rPr>
              <a:t>Infrastructure Engagement Specialist</a:t>
            </a:r>
          </a:p>
          <a:p>
            <a:r>
              <a:rPr lang="en-US" b="1">
                <a:cs typeface="Calibri"/>
              </a:rPr>
              <a:t>Mayor's Office</a:t>
            </a:r>
          </a:p>
          <a:p>
            <a:r>
              <a:rPr lang="en-US" b="1">
                <a:cs typeface="Calibri"/>
              </a:rPr>
              <a:t>jan.raether@pittsburghpa.gov</a:t>
            </a:r>
          </a:p>
        </p:txBody>
      </p:sp>
    </p:spTree>
    <p:extLst>
      <p:ext uri="{BB962C8B-B14F-4D97-AF65-F5344CB8AC3E}">
        <p14:creationId xmlns:p14="http://schemas.microsoft.com/office/powerpoint/2010/main" val="401712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Other Projects/Improvements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CEC6811-BC8B-2214-53FB-60B471F5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533" y="1185092"/>
            <a:ext cx="10734671" cy="54591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ea typeface="+mn-lt"/>
                <a:cs typeface="+mn-lt"/>
              </a:rPr>
              <a:t>Additional wayfinding pavement markings/signage by the </a:t>
            </a:r>
            <a:r>
              <a:rPr lang="en-US" sz="3200" b="1">
                <a:ea typeface="+mn-lt"/>
                <a:cs typeface="+mn-lt"/>
              </a:rPr>
              <a:t>trail under 40th St bridge</a:t>
            </a:r>
            <a:endParaRPr lang="en-US" sz="3200" b="1">
              <a:cs typeface="Calibri"/>
            </a:endParaRPr>
          </a:p>
          <a:p>
            <a:r>
              <a:rPr lang="en-US" sz="3200" b="1">
                <a:cs typeface="Calibri"/>
              </a:rPr>
              <a:t>Penn Ave (Strip District)</a:t>
            </a:r>
            <a:r>
              <a:rPr lang="en-US" sz="3200">
                <a:cs typeface="Calibri"/>
              </a:rPr>
              <a:t> - 31st to 22nd proposed rightsizing (reducing from 2 lanes to 1), planned for 2025.</a:t>
            </a:r>
          </a:p>
          <a:p>
            <a:endParaRPr lang="en-US" sz="3200">
              <a:cs typeface="Calibri"/>
            </a:endParaRPr>
          </a:p>
          <a:p>
            <a:pPr marL="0" indent="0" algn="ctr">
              <a:buNone/>
            </a:pPr>
            <a:r>
              <a:rPr lang="en-US" sz="3200" b="1">
                <a:ea typeface="+mn-lt"/>
                <a:cs typeface="+mn-lt"/>
              </a:rPr>
              <a:t>Bit.ly/</a:t>
            </a:r>
            <a:r>
              <a:rPr lang="en-US" sz="3200" b="1" err="1">
                <a:ea typeface="+mn-lt"/>
                <a:cs typeface="+mn-lt"/>
              </a:rPr>
              <a:t>pennavestrip</a:t>
            </a:r>
            <a:endParaRPr lang="en-US" b="1" err="1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3200" b="1">
                <a:ea typeface="+mn-lt"/>
                <a:cs typeface="+mn-lt"/>
              </a:rPr>
              <a:t>"Penn Ave Rightsizing" on EngagePGH</a:t>
            </a:r>
          </a:p>
        </p:txBody>
      </p:sp>
    </p:spTree>
    <p:extLst>
      <p:ext uri="{BB962C8B-B14F-4D97-AF65-F5344CB8AC3E}">
        <p14:creationId xmlns:p14="http://schemas.microsoft.com/office/powerpoint/2010/main" val="3471820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B67994-FD8A-46EF-A489-5D7A16351290}"/>
              </a:ext>
            </a:extLst>
          </p:cNvPr>
          <p:cNvSpPr/>
          <p:nvPr/>
        </p:nvSpPr>
        <p:spPr>
          <a:xfrm>
            <a:off x="836229" y="-14417"/>
            <a:ext cx="804084" cy="68697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C6A70-75B7-4998-9F3D-0AABC0859111}"/>
              </a:ext>
            </a:extLst>
          </p:cNvPr>
          <p:cNvSpPr/>
          <p:nvPr/>
        </p:nvSpPr>
        <p:spPr>
          <a:xfrm>
            <a:off x="1941378" y="-7994"/>
            <a:ext cx="804084" cy="6857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6DBBAE-E6A8-4C81-8424-8900A164E718}"/>
              </a:ext>
            </a:extLst>
          </p:cNvPr>
          <p:cNvSpPr/>
          <p:nvPr/>
        </p:nvSpPr>
        <p:spPr>
          <a:xfrm>
            <a:off x="3046529" y="-9281"/>
            <a:ext cx="804084" cy="68682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1409" y="5469239"/>
            <a:ext cx="6921941" cy="932688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4000" b="1">
                <a:latin typeface="Segoe UI"/>
                <a:cs typeface="Segoe UI"/>
              </a:rPr>
              <a:t>Thank you!</a:t>
            </a:r>
            <a:endParaRPr lang="en-US" sz="4000">
              <a:latin typeface="Segoe U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0936" y="4677800"/>
            <a:ext cx="7189911" cy="122932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Questions?   </a:t>
            </a:r>
            <a:r>
              <a:rPr lang="en-US" sz="2800">
                <a:latin typeface="Segoe UI"/>
                <a:cs typeface="Segoe UI"/>
              </a:rPr>
              <a:t>jan.raether@pittsburghpa.gov</a:t>
            </a:r>
            <a:endParaRPr lang="en-US">
              <a:latin typeface="Segoe UI"/>
              <a:cs typeface="Segoe UI"/>
            </a:endParaRPr>
          </a:p>
        </p:txBody>
      </p:sp>
      <p:pic>
        <p:nvPicPr>
          <p:cNvPr id="11" name="Graphic 11" descr="City Seal.svg">
            <a:extLst>
              <a:ext uri="{FF2B5EF4-FFF2-40B4-BE49-F238E27FC236}">
                <a16:creationId xmlns:a16="http://schemas.microsoft.com/office/drawing/2014/main" id="{211F30E5-69D1-42F3-96CA-45A44854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487" y="1339574"/>
            <a:ext cx="4333460" cy="433346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6E762EB-959B-408D-BA53-3E29E5237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90" y="1355877"/>
            <a:ext cx="4327676" cy="432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B91EB1-D255-CDF0-3887-56BA72B478EC}"/>
              </a:ext>
            </a:extLst>
          </p:cNvPr>
          <p:cNvSpPr txBox="1"/>
          <p:nvPr/>
        </p:nvSpPr>
        <p:spPr>
          <a:xfrm>
            <a:off x="6963690" y="2937385"/>
            <a:ext cx="59971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egoe UI"/>
                <a:cs typeface="Segoe UI"/>
              </a:rPr>
              <a:t>Coming Soon!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5622A9-B204-FD3A-F028-46442A5520EE}"/>
              </a:ext>
            </a:extLst>
          </p:cNvPr>
          <p:cNvSpPr txBox="1">
            <a:spLocks/>
          </p:cNvSpPr>
          <p:nvPr/>
        </p:nvSpPr>
        <p:spPr>
          <a:xfrm>
            <a:off x="6466198" y="815870"/>
            <a:ext cx="5617717" cy="1081170"/>
          </a:xfr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>
                <a:latin typeface="Segoe UI"/>
                <a:ea typeface="Open Sans"/>
                <a:cs typeface="Segoe UI"/>
              </a:rPr>
              <a:t>Construction expected Summer 2024</a:t>
            </a:r>
            <a:endParaRPr lang="en-US" sz="2400" b="1">
              <a:cs typeface="Calibri Light"/>
            </a:endParaRPr>
          </a:p>
          <a:p>
            <a:pPr algn="l"/>
            <a:r>
              <a:rPr lang="en-US" sz="2000">
                <a:latin typeface="Segoe UI"/>
                <a:ea typeface="Open Sans"/>
                <a:cs typeface="Segoe UI"/>
              </a:rPr>
              <a:t>90% design and construction updates will be posted to the project's Engage page. </a:t>
            </a: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CEEE4-0A69-1CA6-22E0-8F3EA32317B5}"/>
              </a:ext>
            </a:extLst>
          </p:cNvPr>
          <p:cNvSpPr txBox="1"/>
          <p:nvPr/>
        </p:nvSpPr>
        <p:spPr>
          <a:xfrm>
            <a:off x="4416813" y="1015273"/>
            <a:ext cx="21526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Segoe UI"/>
              </a:rPr>
              <a:t>Next Steps:</a:t>
            </a:r>
            <a:endParaRPr lang="en-US"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75089-5B42-4419-9580-2C8AA1A87AAF}"/>
              </a:ext>
            </a:extLst>
          </p:cNvPr>
          <p:cNvSpPr txBox="1"/>
          <p:nvPr/>
        </p:nvSpPr>
        <p:spPr>
          <a:xfrm>
            <a:off x="4507774" y="2934131"/>
            <a:ext cx="28306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Segoe UI"/>
              </a:rPr>
              <a:t>Engage Page:</a:t>
            </a:r>
            <a:endParaRPr lang="en-US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760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CC7457-AC04-D972-E575-9AF71A90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533" y="1185092"/>
            <a:ext cx="10734671" cy="54591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>
                <a:cs typeface="Calibri"/>
              </a:rPr>
              <a:t>Vision Zero – Why are we doing this?</a:t>
            </a:r>
          </a:p>
          <a:p>
            <a:r>
              <a:rPr lang="en-US" sz="4000">
                <a:cs typeface="Calibri"/>
              </a:rPr>
              <a:t>Main Street</a:t>
            </a:r>
          </a:p>
          <a:p>
            <a:r>
              <a:rPr lang="en-US" sz="4000">
                <a:cs typeface="Calibri"/>
              </a:rPr>
              <a:t>Penn Avenue</a:t>
            </a:r>
          </a:p>
          <a:p>
            <a:r>
              <a:rPr lang="en-US" sz="4000">
                <a:cs typeface="Calibri"/>
              </a:rPr>
              <a:t>Penn/Main Intersection</a:t>
            </a:r>
          </a:p>
          <a:p>
            <a:r>
              <a:rPr lang="en-US" sz="4000">
                <a:cs typeface="Calibri"/>
              </a:rPr>
              <a:t>Other projects</a:t>
            </a:r>
          </a:p>
          <a:p>
            <a:r>
              <a:rPr lang="en-US" sz="4000">
                <a:cs typeface="Calibri"/>
              </a:rPr>
              <a:t>Questions</a:t>
            </a:r>
          </a:p>
          <a:p>
            <a:endParaRPr lang="en-US" sz="200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698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1D2E1-26F9-0F52-19A5-04FFDEBB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395E82-8FC9-2861-4E23-F63DE45D8B2B}"/>
              </a:ext>
            </a:extLst>
          </p:cNvPr>
          <p:cNvSpPr txBox="1"/>
          <p:nvPr/>
        </p:nvSpPr>
        <p:spPr>
          <a:xfrm>
            <a:off x="963357" y="1648"/>
            <a:ext cx="10397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accent1">
                    <a:lumMod val="75000"/>
                  </a:schemeClr>
                </a:solidFill>
                <a:latin typeface="Segoe UI"/>
                <a:ea typeface="+mn-lt"/>
                <a:cs typeface="+mn-lt"/>
              </a:rPr>
              <a:t>Vision Zero</a:t>
            </a:r>
            <a:endParaRPr lang="en-US" sz="5400" b="1">
              <a:solidFill>
                <a:schemeClr val="accent1">
                  <a:lumMod val="75000"/>
                </a:schemeClr>
              </a:solidFill>
              <a:latin typeface="Calibri Ligh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5D3D5-067C-2D74-FEE8-A240FA61A6C7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DAEBD-D9A5-AC18-9ABF-92B33CF0A0B3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78B80-9257-0715-BB06-88D9F442261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31A995-902B-3D1A-C2DA-1085D016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074" y="1217749"/>
            <a:ext cx="10712063" cy="54725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b="1">
              <a:cs typeface="Calibri"/>
            </a:endParaRPr>
          </a:p>
          <a:p>
            <a:endParaRPr lang="en-US" sz="3200" b="1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en-US" sz="4000">
              <a:cs typeface="Calibri"/>
            </a:endParaRPr>
          </a:p>
          <a:p>
            <a:endParaRPr lang="en-US" sz="4000">
              <a:cs typeface="Calibri"/>
            </a:endParaRPr>
          </a:p>
          <a:p>
            <a:pPr marL="0" indent="0">
              <a:buNone/>
            </a:pPr>
            <a:endParaRPr lang="en-US" sz="40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9BDF5-E52A-823F-4CEC-6969B88132FF}"/>
              </a:ext>
            </a:extLst>
          </p:cNvPr>
          <p:cNvSpPr txBox="1"/>
          <p:nvPr/>
        </p:nvSpPr>
        <p:spPr>
          <a:xfrm>
            <a:off x="1271425" y="4187567"/>
            <a:ext cx="175761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71%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84502-D260-4002-D6B1-84C12E89C584}"/>
              </a:ext>
            </a:extLst>
          </p:cNvPr>
          <p:cNvSpPr txBox="1"/>
          <p:nvPr/>
        </p:nvSpPr>
        <p:spPr>
          <a:xfrm>
            <a:off x="2822754" y="4403574"/>
            <a:ext cx="42870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Increase in fatal crashes</a:t>
            </a:r>
            <a:r>
              <a:rPr lang="en-US" sz="1000" i="1">
                <a:latin typeface="TW Cen MT"/>
              </a:rPr>
              <a:t>§</a:t>
            </a:r>
            <a:r>
              <a:rPr lang="en-US" sz="2400"/>
              <a:t> 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1C3C18E-5E3E-25B6-6A1E-DE73C69A64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263554"/>
              </p:ext>
            </p:extLst>
          </p:nvPr>
        </p:nvGraphicFramePr>
        <p:xfrm>
          <a:off x="7479148" y="2354185"/>
          <a:ext cx="4384833" cy="321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3C5772E-C723-6B6E-12C7-DF7760D4256D}"/>
              </a:ext>
            </a:extLst>
          </p:cNvPr>
          <p:cNvSpPr txBox="1"/>
          <p:nvPr/>
        </p:nvSpPr>
        <p:spPr>
          <a:xfrm>
            <a:off x="1092173" y="6398476"/>
            <a:ext cx="419960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i="1">
                <a:latin typeface="Tw Cen MT"/>
              </a:rPr>
              <a:t>† Fatal crashes investigated by the PBP in 2023</a:t>
            </a:r>
          </a:p>
          <a:p>
            <a:endParaRPr lang="en-US" sz="1000" i="1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8C71E-10DC-6688-EC45-6D1184A0876F}"/>
              </a:ext>
            </a:extLst>
          </p:cNvPr>
          <p:cNvSpPr txBox="1"/>
          <p:nvPr/>
        </p:nvSpPr>
        <p:spPr>
          <a:xfrm>
            <a:off x="966330" y="1028089"/>
            <a:ext cx="890118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/>
                <a:cs typeface="Calibri"/>
              </a:rPr>
              <a:t>Fatal Crashes are increasing at every level across the country, and Pittsburgh is no different.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7BB8B-DD06-695A-D33C-AC39754A16D2}"/>
              </a:ext>
            </a:extLst>
          </p:cNvPr>
          <p:cNvSpPr txBox="1"/>
          <p:nvPr/>
        </p:nvSpPr>
        <p:spPr>
          <a:xfrm>
            <a:off x="1544443" y="2489743"/>
            <a:ext cx="95524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21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1DB06-9F12-AFB4-2DBC-E5213347A73A}"/>
              </a:ext>
            </a:extLst>
          </p:cNvPr>
          <p:cNvSpPr txBox="1"/>
          <p:nvPr/>
        </p:nvSpPr>
        <p:spPr>
          <a:xfrm>
            <a:off x="2823091" y="2749349"/>
            <a:ext cx="41742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Fatal Crashes in 2023</a:t>
            </a:r>
            <a:r>
              <a:rPr lang="en-US" i="1" baseline="30000">
                <a:latin typeface="Calibri"/>
                <a:cs typeface="Calibri"/>
              </a:rPr>
              <a:t>†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2C82C-3F8A-9E9D-8943-DE81A8794980}"/>
              </a:ext>
            </a:extLst>
          </p:cNvPr>
          <p:cNvSpPr txBox="1"/>
          <p:nvPr/>
        </p:nvSpPr>
        <p:spPr>
          <a:xfrm>
            <a:off x="3886866" y="6398476"/>
            <a:ext cx="419960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i="1">
                <a:latin typeface="Tw Cen MT"/>
              </a:rPr>
              <a:t>§ Between  2018 – 2022  </a:t>
            </a:r>
            <a:endParaRPr lang="en-US" sz="1000" i="1"/>
          </a:p>
          <a:p>
            <a:endParaRPr lang="en-US" sz="10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975256-CA7D-AC4C-916F-6A525889B5AB}"/>
              </a:ext>
            </a:extLst>
          </p:cNvPr>
          <p:cNvSpPr txBox="1"/>
          <p:nvPr/>
        </p:nvSpPr>
        <p:spPr>
          <a:xfrm>
            <a:off x="1734030" y="3283877"/>
            <a:ext cx="76565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7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52AA52-2A5E-4D66-E350-98ECDD0617D9}"/>
              </a:ext>
            </a:extLst>
          </p:cNvPr>
          <p:cNvSpPr txBox="1"/>
          <p:nvPr/>
        </p:nvSpPr>
        <p:spPr>
          <a:xfrm>
            <a:off x="2823090" y="3555340"/>
            <a:ext cx="44467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Fatal Pedestrian Crashes in 2023</a:t>
            </a:r>
            <a:r>
              <a:rPr lang="en-US" i="1" baseline="30000">
                <a:latin typeface="Calibri"/>
                <a:cs typeface="Calibri"/>
              </a:rPr>
              <a:t>†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B20056-A043-8FF3-E7C8-AC7A3FF6DA0B}"/>
              </a:ext>
            </a:extLst>
          </p:cNvPr>
          <p:cNvSpPr txBox="1"/>
          <p:nvPr/>
        </p:nvSpPr>
        <p:spPr>
          <a:xfrm>
            <a:off x="1141327" y="5014616"/>
            <a:ext cx="175761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9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4D824-7AF3-EAF5-FCEE-3F75151D29E0}"/>
              </a:ext>
            </a:extLst>
          </p:cNvPr>
          <p:cNvSpPr txBox="1"/>
          <p:nvPr/>
        </p:nvSpPr>
        <p:spPr>
          <a:xfrm>
            <a:off x="2878847" y="5193324"/>
            <a:ext cx="417426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Fatal Crashes in 2024 </a:t>
            </a:r>
            <a:endParaRPr lang="en-US" i="1" baseline="30000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(Through April 25th)</a:t>
            </a:r>
            <a:endParaRPr lang="en-US" i="1" baseline="30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253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1D2E1-26F9-0F52-19A5-04FFDEBB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395E82-8FC9-2861-4E23-F63DE45D8B2B}"/>
              </a:ext>
            </a:extLst>
          </p:cNvPr>
          <p:cNvSpPr txBox="1"/>
          <p:nvPr/>
        </p:nvSpPr>
        <p:spPr>
          <a:xfrm>
            <a:off x="963357" y="1648"/>
            <a:ext cx="103978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n-lt"/>
                <a:cs typeface="+mn-lt"/>
              </a:rPr>
              <a:t>Vision Zero - High Injury Network</a:t>
            </a:r>
            <a:endParaRPr lang="en-US" sz="4800" b="1">
              <a:solidFill>
                <a:schemeClr val="accent1">
                  <a:lumMod val="75000"/>
                </a:schemeClr>
              </a:solidFill>
              <a:latin typeface="Calibri Ligh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5D3D5-067C-2D74-FEE8-A240FA61A6C7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DAEBD-D9A5-AC18-9ABF-92B33CF0A0B3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78B80-9257-0715-BB06-88D9F442261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CE1B0-72AD-8A17-3158-FCA730DA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41" y="4070056"/>
            <a:ext cx="5251375" cy="2500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6297E-138A-AF17-7675-92E8C5A1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529" y="982337"/>
            <a:ext cx="6019909" cy="499431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22B1BC-EFFF-C0BE-4F65-B1C5ED801951}"/>
              </a:ext>
            </a:extLst>
          </p:cNvPr>
          <p:cNvCxnSpPr/>
          <p:nvPr/>
        </p:nvCxnSpPr>
        <p:spPr>
          <a:xfrm flipH="1">
            <a:off x="3890789" y="997943"/>
            <a:ext cx="2005070" cy="4164375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27E923-9F11-4451-FCFA-5B8E28202545}"/>
              </a:ext>
            </a:extLst>
          </p:cNvPr>
          <p:cNvCxnSpPr>
            <a:cxnSpLocks/>
          </p:cNvCxnSpPr>
          <p:nvPr/>
        </p:nvCxnSpPr>
        <p:spPr>
          <a:xfrm flipH="1" flipV="1">
            <a:off x="3863248" y="5153139"/>
            <a:ext cx="2032611" cy="83911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5641BDE-6169-0B82-C1E3-AE2D15475B84}"/>
              </a:ext>
            </a:extLst>
          </p:cNvPr>
          <p:cNvSpPr/>
          <p:nvPr/>
        </p:nvSpPr>
        <p:spPr>
          <a:xfrm rot="2640000">
            <a:off x="6352335" y="2025763"/>
            <a:ext cx="4223132" cy="22951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E1710-6F3C-5187-788F-45729E7AE6C0}"/>
              </a:ext>
            </a:extLst>
          </p:cNvPr>
          <p:cNvSpPr/>
          <p:nvPr/>
        </p:nvSpPr>
        <p:spPr>
          <a:xfrm rot="-780000">
            <a:off x="9703105" y="3413395"/>
            <a:ext cx="477398" cy="4131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074BAB-75B7-8425-803B-95C500C145EC}"/>
              </a:ext>
            </a:extLst>
          </p:cNvPr>
          <p:cNvSpPr/>
          <p:nvPr/>
        </p:nvSpPr>
        <p:spPr>
          <a:xfrm rot="-780000">
            <a:off x="8867659" y="3606190"/>
            <a:ext cx="477398" cy="4131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2AF70B-4D2F-3C57-A8DD-571347421AAE}"/>
              </a:ext>
            </a:extLst>
          </p:cNvPr>
          <p:cNvSpPr/>
          <p:nvPr/>
        </p:nvSpPr>
        <p:spPr>
          <a:xfrm rot="-780000">
            <a:off x="6829539" y="4028503"/>
            <a:ext cx="477398" cy="4131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4E7154-9B02-83C9-DE6B-C61D1DC98E0C}"/>
              </a:ext>
            </a:extLst>
          </p:cNvPr>
          <p:cNvSpPr txBox="1"/>
          <p:nvPr/>
        </p:nvSpPr>
        <p:spPr>
          <a:xfrm>
            <a:off x="8317734" y="1533181"/>
            <a:ext cx="1624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Main Street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2B444-7D12-D697-3AF8-0FBDBEA25124}"/>
              </a:ext>
            </a:extLst>
          </p:cNvPr>
          <p:cNvSpPr txBox="1"/>
          <p:nvPr/>
        </p:nvSpPr>
        <p:spPr>
          <a:xfrm>
            <a:off x="10218144" y="3433590"/>
            <a:ext cx="1624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Penn/Main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955978-9B91-2212-02DF-251549E18486}"/>
              </a:ext>
            </a:extLst>
          </p:cNvPr>
          <p:cNvSpPr txBox="1"/>
          <p:nvPr/>
        </p:nvSpPr>
        <p:spPr>
          <a:xfrm>
            <a:off x="8593156" y="4048699"/>
            <a:ext cx="1624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Penn/Fisk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A8211-28A1-C036-121A-547DEA70D67C}"/>
              </a:ext>
            </a:extLst>
          </p:cNvPr>
          <p:cNvSpPr txBox="1"/>
          <p:nvPr/>
        </p:nvSpPr>
        <p:spPr>
          <a:xfrm>
            <a:off x="6463227" y="4581181"/>
            <a:ext cx="1624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Penn/39th</a:t>
            </a:r>
            <a:endParaRPr lang="en-US"/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3347EE8B-6C02-7B80-6474-4EC03D05E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533" y="1185092"/>
            <a:ext cx="4556045" cy="28793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2018-2022</a:t>
            </a:r>
          </a:p>
          <a:p>
            <a:r>
              <a:rPr lang="en-US">
                <a:cs typeface="Calibri"/>
              </a:rPr>
              <a:t>Penn/39th - 7 crashes</a:t>
            </a:r>
            <a:endParaRPr lang="en-US"/>
          </a:p>
          <a:p>
            <a:r>
              <a:rPr lang="en-US">
                <a:cs typeface="Calibri"/>
              </a:rPr>
              <a:t>Penn/Fisk - 12 crashes</a:t>
            </a:r>
          </a:p>
          <a:p>
            <a:r>
              <a:rPr lang="en-US">
                <a:cs typeface="Calibri"/>
              </a:rPr>
              <a:t>Penn/Main - 10 Crashes</a:t>
            </a:r>
          </a:p>
          <a:p>
            <a:r>
              <a:rPr lang="en-US">
                <a:cs typeface="Calibri"/>
              </a:rPr>
              <a:t>Main St. - 8 Crashes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59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Main Street - Chokers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83AD6-BB16-C171-60D2-70CCE663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882" y="3284174"/>
            <a:ext cx="7756333" cy="3356013"/>
          </a:xfrm>
          <a:prstGeom prst="rect">
            <a:avLst/>
          </a:prstGeom>
        </p:spPr>
      </p:pic>
      <p:pic>
        <p:nvPicPr>
          <p:cNvPr id="7" name="Picture 6" descr="Traffic Calming Chicanes, Rubber Speed Calming Devices: Rosehill Highways -  Rosehill Highways">
            <a:extLst>
              <a:ext uri="{FF2B5EF4-FFF2-40B4-BE49-F238E27FC236}">
                <a16:creationId xmlns:a16="http://schemas.microsoft.com/office/drawing/2014/main" id="{ECAF8AD1-DEAB-AE45-EA46-25AE6E96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617" y="865643"/>
            <a:ext cx="4955754" cy="3345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A73382-85CA-9D09-C13D-C775485A5CF9}"/>
              </a:ext>
            </a:extLst>
          </p:cNvPr>
          <p:cNvSpPr txBox="1"/>
          <p:nvPr/>
        </p:nvSpPr>
        <p:spPr>
          <a:xfrm>
            <a:off x="6582578" y="1138410"/>
            <a:ext cx="496677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Reinforce a yield condition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Protect parked cars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Increase off-sidewalk parking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Some parking reduction</a:t>
            </a:r>
          </a:p>
        </p:txBody>
      </p:sp>
    </p:spTree>
    <p:extLst>
      <p:ext uri="{BB962C8B-B14F-4D97-AF65-F5344CB8AC3E}">
        <p14:creationId xmlns:p14="http://schemas.microsoft.com/office/powerpoint/2010/main" val="3053204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Main Street - Chokers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6C428-9CFE-5718-70E2-30CA8341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75" y="1833612"/>
            <a:ext cx="11099493" cy="3447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F7D7F-676C-8D16-FF26-8894FACF160C}"/>
              </a:ext>
            </a:extLst>
          </p:cNvPr>
          <p:cNvSpPr txBox="1"/>
          <p:nvPr/>
        </p:nvSpPr>
        <p:spPr>
          <a:xfrm>
            <a:off x="3562119" y="5352361"/>
            <a:ext cx="58940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These locations are not finalized, but targeting mid-block</a:t>
            </a:r>
          </a:p>
        </p:txBody>
      </p:sp>
    </p:spTree>
    <p:extLst>
      <p:ext uri="{BB962C8B-B14F-4D97-AF65-F5344CB8AC3E}">
        <p14:creationId xmlns:p14="http://schemas.microsoft.com/office/powerpoint/2010/main" val="269834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Penn Ave @ 39th and Fisk - Diverters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F7D7F-676C-8D16-FF26-8894FACF160C}"/>
              </a:ext>
            </a:extLst>
          </p:cNvPr>
          <p:cNvSpPr txBox="1"/>
          <p:nvPr/>
        </p:nvSpPr>
        <p:spPr>
          <a:xfrm>
            <a:off x="2497156" y="5949108"/>
            <a:ext cx="74914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Limits through traffic and forces drivers to make safer turning movements. </a:t>
            </a:r>
            <a:endParaRPr lang="en-US"/>
          </a:p>
          <a:p>
            <a:pPr algn="ctr"/>
            <a:r>
              <a:rPr lang="en-US">
                <a:cs typeface="Calibri"/>
              </a:rPr>
              <a:t>Encourages turning at signalized intersections.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ACCB9-3D38-7121-112D-C2CF2BE0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61" y="1115418"/>
            <a:ext cx="9942723" cy="461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Penn Ave @ 39th and Fisk - Diverters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76947-9E31-9E16-CBC9-9815A932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85" y="864021"/>
            <a:ext cx="5128123" cy="3403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F7135-681E-1639-519F-D5F6F1AC2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15" b="3393"/>
          <a:stretch/>
        </p:blipFill>
        <p:spPr>
          <a:xfrm>
            <a:off x="1000641" y="864021"/>
            <a:ext cx="5233128" cy="3404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D307C-67E9-A106-0032-263726AF3614}"/>
              </a:ext>
            </a:extLst>
          </p:cNvPr>
          <p:cNvSpPr txBox="1"/>
          <p:nvPr/>
        </p:nvSpPr>
        <p:spPr>
          <a:xfrm>
            <a:off x="1000699" y="4370025"/>
            <a:ext cx="5095300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Pedestrian refuge island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New crosswalk across 39th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Northbound 39th – Right turn only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Southbound 39th – No change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Penn Ave – Horizontal deflection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Improved Sightlines – parking restrictions on Penn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04C18-7AA4-C980-A420-A4F8D79510CD}"/>
              </a:ext>
            </a:extLst>
          </p:cNvPr>
          <p:cNvSpPr txBox="1"/>
          <p:nvPr/>
        </p:nvSpPr>
        <p:spPr>
          <a:xfrm>
            <a:off x="6793735" y="4269037"/>
            <a:ext cx="5095300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Pedestrian refuge island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Northbound Fisk – Right turn only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Southbound Fisk – Right turn only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Penn Ave – Horizontal deflection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Improved sightlines – parking restrictions on Penn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20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7" y="-15533"/>
            <a:ext cx="244480" cy="69833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6" y="-4490"/>
            <a:ext cx="250113" cy="6972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1" y="-4488"/>
            <a:ext cx="244700" cy="69723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83" y="-72784"/>
            <a:ext cx="10823819" cy="939551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Segoe UI"/>
                <a:ea typeface="+mj-lt"/>
                <a:cs typeface="Calibri Light"/>
              </a:rPr>
              <a:t>Penn/Main Intersection – Phase 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F7D7F-676C-8D16-FF26-8894FACF160C}"/>
              </a:ext>
            </a:extLst>
          </p:cNvPr>
          <p:cNvSpPr txBox="1"/>
          <p:nvPr/>
        </p:nvSpPr>
        <p:spPr>
          <a:xfrm>
            <a:off x="3148986" y="5903204"/>
            <a:ext cx="58940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Remove dedicated right turn lane and replace with combined through and right turn lane. Dedicated left turn lane.</a:t>
            </a:r>
          </a:p>
          <a:p>
            <a:pPr algn="ctr"/>
            <a:r>
              <a:rPr lang="en-US" b="1">
                <a:cs typeface="Calibri"/>
              </a:rPr>
              <a:t>This project is on a slightly longer timeline.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C3A1C-4A45-8F46-5D96-0960FBD7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1090612"/>
            <a:ext cx="63150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9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66A5CBC086554B9F058FBE1D9E19EF" ma:contentTypeVersion="15" ma:contentTypeDescription="Create a new document." ma:contentTypeScope="" ma:versionID="c26fae0664d4f494463f789c6b16454d">
  <xsd:schema xmlns:xsd="http://www.w3.org/2001/XMLSchema" xmlns:xs="http://www.w3.org/2001/XMLSchema" xmlns:p="http://schemas.microsoft.com/office/2006/metadata/properties" xmlns:ns2="59a64768-3216-41da-bc7b-0e5f926d2801" xmlns:ns3="ceac69df-9234-4114-be24-9cce6d3438d1" targetNamespace="http://schemas.microsoft.com/office/2006/metadata/properties" ma:root="true" ma:fieldsID="033e60dcc31901a223fd97b8b7fbe596" ns2:_="" ns3:_="">
    <xsd:import namespace="59a64768-3216-41da-bc7b-0e5f926d2801"/>
    <xsd:import namespace="ceac69df-9234-4114-be24-9cce6d3438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64768-3216-41da-bc7b-0e5f926d2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3653792-a09a-4b2a-b1d9-8f18b91b90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c69df-9234-4114-be24-9cce6d3438d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718903f-c375-4b9e-90c2-4404d9767192}" ma:internalName="TaxCatchAll" ma:showField="CatchAllData" ma:web="ceac69df-9234-4114-be24-9cce6d3438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a64768-3216-41da-bc7b-0e5f926d2801">
      <Terms xmlns="http://schemas.microsoft.com/office/infopath/2007/PartnerControls"/>
    </lcf76f155ced4ddcb4097134ff3c332f>
    <TaxCatchAll xmlns="ceac69df-9234-4114-be24-9cce6d3438d1" xsi:nil="true"/>
  </documentManagement>
</p:properties>
</file>

<file path=customXml/itemProps1.xml><?xml version="1.0" encoding="utf-8"?>
<ds:datastoreItem xmlns:ds="http://schemas.openxmlformats.org/officeDocument/2006/customXml" ds:itemID="{D4CEF5BC-2432-4520-9847-41A2B3248F82}">
  <ds:schemaRefs>
    <ds:schemaRef ds:uri="59a64768-3216-41da-bc7b-0e5f926d2801"/>
    <ds:schemaRef ds:uri="ceac69df-9234-4114-be24-9cce6d3438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9801644-FF4D-418A-B09E-BEACCA048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16E88A-B0B2-45D8-B392-E54E4FA628CF}">
  <ds:schemaRefs>
    <ds:schemaRef ds:uri="59a64768-3216-41da-bc7b-0e5f926d2801"/>
    <ds:schemaRef ds:uri="ceac69df-9234-4114-be24-9cce6d3438d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414</Words>
  <Application>Microsoft Office PowerPoint</Application>
  <PresentationFormat>Widescreen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Tw Cen MT</vt:lpstr>
      <vt:lpstr>Tw Cen MT</vt:lpstr>
      <vt:lpstr>office theme</vt:lpstr>
      <vt:lpstr>Penn Avenue and Main Street Traffic Safety Improvements</vt:lpstr>
      <vt:lpstr>Agenda</vt:lpstr>
      <vt:lpstr>PowerPoint Presentation</vt:lpstr>
      <vt:lpstr>PowerPoint Presentation</vt:lpstr>
      <vt:lpstr>Main Street - Chokers</vt:lpstr>
      <vt:lpstr>Main Street - Chokers</vt:lpstr>
      <vt:lpstr>Penn Ave @ 39th and Fisk - Diverters</vt:lpstr>
      <vt:lpstr>Penn Ave @ 39th and Fisk - Diverters</vt:lpstr>
      <vt:lpstr>Penn/Main Intersection – Phase 2</vt:lpstr>
      <vt:lpstr>Other Projects/Improvements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</dc:creator>
  <cp:lastModifiedBy>Office</cp:lastModifiedBy>
  <cp:revision>2</cp:revision>
  <dcterms:created xsi:type="dcterms:W3CDTF">2023-12-20T20:40:22Z</dcterms:created>
  <dcterms:modified xsi:type="dcterms:W3CDTF">2024-05-10T15:39:50Z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0x0101009366A5CBC086554B9F058FBE1D9E19EF</vt:lpwstr>
  </property>
  <property fmtid="{D5CDD505-2E9C-101B-9397-08002B2CF9AE}" pid="3" name="MediaServiceImageTags">
    <vt:lpwstr/>
  </property>
</Properties>
</file>