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Lato"/>
      <p:regular r:id="rId37"/>
      <p:bold r:id="rId38"/>
      <p:italic r:id="rId39"/>
      <p:boldItalic r:id="rId40"/>
    </p:embeddedFont>
    <p:embeddedFont>
      <p:font typeface="EB Garamond"/>
      <p:regular r:id="rId41"/>
      <p:bold r:id="rId42"/>
      <p:italic r:id="rId43"/>
      <p:boldItalic r:id="rId44"/>
    </p:embeddedFont>
    <p:embeddedFont>
      <p:font typeface="Helvetica Neue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4.xml"/><Relationship Id="rId42" Type="http://schemas.openxmlformats.org/officeDocument/2006/relationships/font" Target="fonts/EBGaramond-bold.fntdata"/><Relationship Id="rId41" Type="http://schemas.openxmlformats.org/officeDocument/2006/relationships/font" Target="fonts/EBGaramond-regular.fntdata"/><Relationship Id="rId22" Type="http://schemas.openxmlformats.org/officeDocument/2006/relationships/slide" Target="slides/slide16.xml"/><Relationship Id="rId44" Type="http://schemas.openxmlformats.org/officeDocument/2006/relationships/font" Target="fonts/EBGaramond-boldItalic.fntdata"/><Relationship Id="rId21" Type="http://schemas.openxmlformats.org/officeDocument/2006/relationships/slide" Target="slides/slide15.xml"/><Relationship Id="rId43" Type="http://schemas.openxmlformats.org/officeDocument/2006/relationships/font" Target="fonts/EBGaramond-italic.fntdata"/><Relationship Id="rId24" Type="http://schemas.openxmlformats.org/officeDocument/2006/relationships/slide" Target="slides/slide18.xml"/><Relationship Id="rId46" Type="http://schemas.openxmlformats.org/officeDocument/2006/relationships/font" Target="fonts/HelveticaNeue-bold.fntdata"/><Relationship Id="rId23" Type="http://schemas.openxmlformats.org/officeDocument/2006/relationships/slide" Target="slides/slide17.xml"/><Relationship Id="rId45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HelveticaNeue-boldItalic.fntdata"/><Relationship Id="rId25" Type="http://schemas.openxmlformats.org/officeDocument/2006/relationships/slide" Target="slides/slide19.xml"/><Relationship Id="rId47" Type="http://schemas.openxmlformats.org/officeDocument/2006/relationships/font" Target="fonts/HelveticaNeue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ato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ato-italic.fntdata"/><Relationship Id="rId16" Type="http://schemas.openxmlformats.org/officeDocument/2006/relationships/slide" Target="slides/slide10.xml"/><Relationship Id="rId38" Type="http://schemas.openxmlformats.org/officeDocument/2006/relationships/font" Target="fonts/Lato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1d25157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1d25157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3" u="sng">
              <a:solidFill>
                <a:srgbClr val="0097A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2a1125294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f2a1125294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f2a1125294_4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f2a1125294_4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f2a1125294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f2a1125294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f2a112529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f2a112529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f2a112529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f2a112529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2a112529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2a112529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f2a112529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f2a112529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f2a112529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f2a112529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f2a1125294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f2a112529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2a1125294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f2a112529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39779d9ee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39779d9ee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f2a1125294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f2a112529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f3982489b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f3982489b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2a1125294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2a1125294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f2a1125294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f2a112529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f2a1125294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f2a1125294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44d0dd4f0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44d0dd4f0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0f15e04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f0f15e04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2a1125294_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2a1125294_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baf2a3b2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baf2a3b2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f0f15e042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f0f15e042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2a11252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2a11252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f39779d9ee_3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f39779d9ee_3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Rachel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b76ea6ed7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b76ea6ed7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39779d9ee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f39779d9ee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a0056b9f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a0056b9f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d51a7cd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1d51a7cd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f2a1125294_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f2a1125294_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2a1125294_4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f2a1125294_4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bit.ly/LUSignIn" TargetMode="External"/><Relationship Id="rId4" Type="http://schemas.openxmlformats.org/officeDocument/2006/relationships/hyperlink" Target="http://bit.ly/feedback62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bit.ly/RTCnow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lunited.org" TargetMode="External"/><Relationship Id="rId4" Type="http://schemas.openxmlformats.org/officeDocument/2006/relationships/hyperlink" Target="http://www.lunited.org" TargetMode="External"/><Relationship Id="rId5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info@lawrencevillecorp.com" TargetMode="External"/><Relationship Id="rId4" Type="http://schemas.openxmlformats.org/officeDocument/2006/relationships/hyperlink" Target="mailto:info@lunited.org" TargetMode="External"/><Relationship Id="rId5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9.jp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5"/>
          <p:cNvSpPr txBox="1"/>
          <p:nvPr>
            <p:ph idx="1" type="subTitle"/>
          </p:nvPr>
        </p:nvSpPr>
        <p:spPr>
          <a:xfrm>
            <a:off x="2028274" y="3417725"/>
            <a:ext cx="53823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 txBox="1"/>
          <p:nvPr/>
        </p:nvSpPr>
        <p:spPr>
          <a:xfrm>
            <a:off x="2278225" y="4549300"/>
            <a:ext cx="566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Sign-in Sheet: https://forms.gle/g5Krk2ycaov9KF867</a:t>
            </a:r>
            <a:endParaRPr sz="17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2" name="Google Shape;1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9525" y="1388836"/>
            <a:ext cx="2905301" cy="2701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4"/>
          <p:cNvSpPr txBox="1"/>
          <p:nvPr>
            <p:ph type="title"/>
          </p:nvPr>
        </p:nvSpPr>
        <p:spPr>
          <a:xfrm>
            <a:off x="311700" y="435350"/>
            <a:ext cx="8520600" cy="6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URA REQUEST FOR PROPOSALS (RFP) </a:t>
            </a:r>
            <a:endParaRPr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62nd St</a:t>
            </a:r>
            <a:endParaRPr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0" name="Google Shape;170;p34"/>
          <p:cNvPicPr preferRelativeResize="0"/>
          <p:nvPr/>
        </p:nvPicPr>
        <p:blipFill rotWithShape="1">
          <a:blip r:embed="rId4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4"/>
          <p:cNvSpPr txBox="1"/>
          <p:nvPr/>
        </p:nvSpPr>
        <p:spPr>
          <a:xfrm>
            <a:off x="580338" y="1636975"/>
            <a:ext cx="4577400" cy="31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RFP Goal to select a developer optimizing for :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Neighborhood planning goals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Building density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Job creation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Ecological design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Green facility operations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Relocation of local heavy industry, traffic reduction</a:t>
            </a:r>
            <a:endParaRPr b="1" sz="1700">
              <a:solidFill>
                <a:srgbClr val="073763"/>
              </a:solidFill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5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5"/>
          <p:cNvSpPr txBox="1"/>
          <p:nvPr/>
        </p:nvSpPr>
        <p:spPr>
          <a:xfrm>
            <a:off x="0" y="108425"/>
            <a:ext cx="8940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What Happens Next?</a:t>
            </a:r>
            <a:endParaRPr/>
          </a:p>
        </p:txBody>
      </p:sp>
      <p:pic>
        <p:nvPicPr>
          <p:cNvPr id="178" name="Google Shape;17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25" y="1256163"/>
            <a:ext cx="764857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5"/>
          <p:cNvSpPr txBox="1"/>
          <p:nvPr/>
        </p:nvSpPr>
        <p:spPr>
          <a:xfrm>
            <a:off x="201863" y="3103575"/>
            <a:ext cx="8940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Opportunity for Community Feedback?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/>
          <p:nvPr>
            <p:ph type="title"/>
          </p:nvPr>
        </p:nvSpPr>
        <p:spPr>
          <a:xfrm>
            <a:off x="251475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/>
          <p:nvPr>
            <p:ph type="title"/>
          </p:nvPr>
        </p:nvSpPr>
        <p:spPr>
          <a:xfrm>
            <a:off x="1388100" y="1648300"/>
            <a:ext cx="6367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Review of Community Plans</a:t>
            </a:r>
            <a:endParaRPr sz="2122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1" name="Google Shape;191;p37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37"/>
          <p:cNvCxnSpPr/>
          <p:nvPr/>
        </p:nvCxnSpPr>
        <p:spPr>
          <a:xfrm>
            <a:off x="1388100" y="2447800"/>
            <a:ext cx="63678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Community Plan (2006)</a:t>
            </a:r>
            <a:endParaRPr b="0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8" name="Google Shape;198;p38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8"/>
          <p:cNvSpPr txBox="1"/>
          <p:nvPr>
            <p:ph idx="4294967295" type="body"/>
          </p:nvPr>
        </p:nvSpPr>
        <p:spPr>
          <a:xfrm>
            <a:off x="621450" y="787350"/>
            <a:ext cx="38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Make Lawrenceville more attractive. </a:t>
            </a:r>
            <a:r>
              <a:rPr lang="en" sz="1700">
                <a:solidFill>
                  <a:srgbClr val="073763"/>
                </a:solidFill>
              </a:rPr>
              <a:t>Acquire and improve properties at important neighborhood entry points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Provide traffic/</a:t>
            </a:r>
            <a:r>
              <a:rPr b="1" lang="en" sz="1700">
                <a:solidFill>
                  <a:srgbClr val="073763"/>
                </a:solidFill>
              </a:rPr>
              <a:t>streetscape improvements</a:t>
            </a:r>
            <a:r>
              <a:rPr lang="en" sz="1700">
                <a:solidFill>
                  <a:srgbClr val="073763"/>
                </a:solidFill>
              </a:rPr>
              <a:t> and development catalysts at 62nd Street gateway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New lighting, public art, street tree </a:t>
            </a:r>
            <a:r>
              <a:rPr lang="en" sz="1700">
                <a:solidFill>
                  <a:srgbClr val="073763"/>
                </a:solidFill>
              </a:rPr>
              <a:t>plantings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Opportunity for </a:t>
            </a:r>
            <a:r>
              <a:rPr b="1" lang="en" sz="1700">
                <a:solidFill>
                  <a:srgbClr val="073763"/>
                </a:solidFill>
              </a:rPr>
              <a:t>riverfront access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Public boat launch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Renovate mill, mixed-use development</a:t>
            </a:r>
            <a:endParaRPr sz="1700">
              <a:solidFill>
                <a:srgbClr val="073763"/>
              </a:solidFill>
            </a:endParaRPr>
          </a:p>
        </p:txBody>
      </p:sp>
      <p:pic>
        <p:nvPicPr>
          <p:cNvPr id="200" name="Google Shape;20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175" y="979600"/>
            <a:ext cx="4343851" cy="197321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Upper Lawrenceville Vision Plan (2013)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6" name="Google Shape;206;p39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 txBox="1"/>
          <p:nvPr>
            <p:ph idx="4294967295" type="body"/>
          </p:nvPr>
        </p:nvSpPr>
        <p:spPr>
          <a:xfrm>
            <a:off x="621450" y="787350"/>
            <a:ext cx="38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Calls for “housing for all”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Embraces “neighborhood culture of making things,” locally owned businesses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Desire for community spaces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Day care, community center, classrooms or other places for art and DIY classes, public meeting spaces, community gardens, playgrounds, school, outdoor recreation such as trails and river access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Access to healthy food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Access to river</a:t>
            </a:r>
            <a:endParaRPr sz="1700">
              <a:solidFill>
                <a:srgbClr val="073763"/>
              </a:solidFill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550" y="892738"/>
            <a:ext cx="3216257" cy="320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0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0"/>
          <p:cNvSpPr txBox="1"/>
          <p:nvPr>
            <p:ph idx="4294967295" type="body"/>
          </p:nvPr>
        </p:nvSpPr>
        <p:spPr>
          <a:xfrm>
            <a:off x="621450" y="787350"/>
            <a:ext cx="38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Recommendation: Maintain the Industrial Character by Welcoming Compatible Industries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Density of jobs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Businesses that take advantage of non-vehicular </a:t>
            </a:r>
            <a:r>
              <a:rPr lang="en" sz="1700">
                <a:solidFill>
                  <a:srgbClr val="073763"/>
                </a:solidFill>
              </a:rPr>
              <a:t>transportation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Businesses that don’t have negative environmental impacts such as noise, air quality, water quality.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Respect for companies that manufacture or craft things.</a:t>
            </a:r>
            <a:endParaRPr sz="1700">
              <a:solidFill>
                <a:srgbClr val="073763"/>
              </a:solidFill>
            </a:endParaRPr>
          </a:p>
        </p:txBody>
      </p:sp>
      <p:pic>
        <p:nvPicPr>
          <p:cNvPr id="215" name="Google Shape;2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575" y="932975"/>
            <a:ext cx="4132725" cy="2970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40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Upper Lawrenceville Vision Plan (2013)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Green Boulevard Plan (2010)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2" name="Google Shape;222;p41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1"/>
          <p:cNvSpPr txBox="1"/>
          <p:nvPr>
            <p:ph idx="4294967295" type="body"/>
          </p:nvPr>
        </p:nvSpPr>
        <p:spPr>
          <a:xfrm>
            <a:off x="621450" y="988300"/>
            <a:ext cx="38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Multi-modal pathway from downtown to Highland Park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Riverfront accessibility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Riverbank stabilization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Ecological enhancements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Stormwater mgmt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Soil improvement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62nd Street marina / floating wetland park</a:t>
            </a:r>
            <a:endParaRPr sz="1700">
              <a:solidFill>
                <a:srgbClr val="073763"/>
              </a:solidFill>
            </a:endParaRPr>
          </a:p>
        </p:txBody>
      </p:sp>
      <p:pic>
        <p:nvPicPr>
          <p:cNvPr id="224" name="Google Shape;22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750" y="1046675"/>
            <a:ext cx="4338339" cy="3205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Butler Street Design Guidelines (2019)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0" name="Google Shape;230;p42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2"/>
          <p:cNvSpPr txBox="1"/>
          <p:nvPr>
            <p:ph idx="4294967295" type="body"/>
          </p:nvPr>
        </p:nvSpPr>
        <p:spPr>
          <a:xfrm>
            <a:off x="621450" y="988300"/>
            <a:ext cx="38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Provide detail on streetscape improvements using Complete Streets framework</a:t>
            </a:r>
            <a:endParaRPr sz="1700">
              <a:solidFill>
                <a:srgbClr val="073763"/>
              </a:solidFill>
            </a:endParaRPr>
          </a:p>
        </p:txBody>
      </p:sp>
      <p:pic>
        <p:nvPicPr>
          <p:cNvPr id="232" name="Google Shape;2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9025" y="1046675"/>
            <a:ext cx="4092461" cy="3205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Other important context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8" name="Google Shape;238;p43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3"/>
          <p:cNvSpPr txBox="1"/>
          <p:nvPr>
            <p:ph idx="4294967295" type="body"/>
          </p:nvPr>
        </p:nvSpPr>
        <p:spPr>
          <a:xfrm>
            <a:off x="563925" y="863550"/>
            <a:ext cx="38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Tree Pittsburgh Campus Vision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No-waste facility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Allegheny Valley Rapid Transit</a:t>
            </a:r>
            <a:endParaRPr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lang="en" sz="1700">
                <a:solidFill>
                  <a:srgbClr val="073763"/>
                </a:solidFill>
              </a:rPr>
              <a:t>Long-term </a:t>
            </a:r>
            <a:r>
              <a:rPr lang="en" sz="1700">
                <a:solidFill>
                  <a:srgbClr val="073763"/>
                </a:solidFill>
              </a:rPr>
              <a:t>plans</a:t>
            </a:r>
            <a:r>
              <a:rPr lang="en" sz="1700">
                <a:solidFill>
                  <a:srgbClr val="073763"/>
                </a:solidFill>
              </a:rPr>
              <a:t> for rapid transit from New Kensington to Downtown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Bike(+) Plan, Better Streets Lawrenceville advocacy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Desire to free up industrial uses in heavy </a:t>
            </a:r>
            <a:r>
              <a:rPr lang="en" sz="1700">
                <a:solidFill>
                  <a:srgbClr val="073763"/>
                </a:solidFill>
              </a:rPr>
              <a:t>residential</a:t>
            </a:r>
            <a:r>
              <a:rPr lang="en" sz="1700">
                <a:solidFill>
                  <a:srgbClr val="073763"/>
                </a:solidFill>
              </a:rPr>
              <a:t> areas to </a:t>
            </a:r>
            <a:r>
              <a:rPr lang="en" sz="1700">
                <a:solidFill>
                  <a:srgbClr val="073763"/>
                </a:solidFill>
              </a:rPr>
              <a:t>connect people to river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Eco Campus exploration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Climate Action Plan</a:t>
            </a:r>
            <a:endParaRPr sz="1700">
              <a:solidFill>
                <a:srgbClr val="073763"/>
              </a:solidFill>
            </a:endParaRPr>
          </a:p>
        </p:txBody>
      </p:sp>
      <p:pic>
        <p:nvPicPr>
          <p:cNvPr id="240" name="Google Shape;24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5750" y="958500"/>
            <a:ext cx="4511575" cy="1819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Tonight’s Agenda</a:t>
            </a:r>
            <a:endParaRPr b="0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" name="Google Shape;108;p26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 txBox="1"/>
          <p:nvPr>
            <p:ph idx="4294967295" type="body"/>
          </p:nvPr>
        </p:nvSpPr>
        <p:spPr>
          <a:xfrm>
            <a:off x="621450" y="787350"/>
            <a:ext cx="790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AutoNum type="arabicPeriod"/>
            </a:pPr>
            <a:r>
              <a:rPr lang="en">
                <a:solidFill>
                  <a:srgbClr val="073763"/>
                </a:solidFill>
              </a:rPr>
              <a:t>Welcome</a:t>
            </a:r>
            <a:endParaRPr sz="1577">
              <a:solidFill>
                <a:srgbClr val="073763"/>
              </a:solidFill>
            </a:endParaRPr>
          </a:p>
          <a:p>
            <a:pPr indent="-322439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78"/>
              <a:buAutoNum type="alphaLcPeriod"/>
            </a:pPr>
            <a:r>
              <a:rPr lang="en" sz="1477">
                <a:solidFill>
                  <a:srgbClr val="073763"/>
                </a:solidFill>
              </a:rPr>
              <a:t>Introduction </a:t>
            </a:r>
            <a:endParaRPr sz="1477">
              <a:solidFill>
                <a:srgbClr val="073763"/>
              </a:solidFill>
            </a:endParaRPr>
          </a:p>
          <a:p>
            <a:pPr indent="-322439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78"/>
              <a:buAutoNum type="alphaLcPeriod"/>
            </a:pPr>
            <a:r>
              <a:rPr lang="en" sz="1477">
                <a:solidFill>
                  <a:srgbClr val="073763"/>
                </a:solidFill>
              </a:rPr>
              <a:t>Accessibility</a:t>
            </a:r>
            <a:endParaRPr sz="1744">
              <a:solidFill>
                <a:srgbClr val="073763"/>
              </a:solidFill>
            </a:endParaRPr>
          </a:p>
          <a:p>
            <a:pPr indent="-33408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661"/>
              <a:buAutoNum type="arabicPeriod"/>
            </a:pPr>
            <a:r>
              <a:rPr lang="en" sz="1744">
                <a:solidFill>
                  <a:srgbClr val="073763"/>
                </a:solidFill>
              </a:rPr>
              <a:t>URA Request for Proposals for 6111 Butler St</a:t>
            </a:r>
            <a:endParaRPr sz="1744">
              <a:solidFill>
                <a:srgbClr val="073763"/>
              </a:solidFill>
            </a:endParaRPr>
          </a:p>
          <a:p>
            <a:pPr indent="-32067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50"/>
              <a:buAutoNum type="alphaLcPeriod"/>
            </a:pPr>
            <a:r>
              <a:rPr lang="en" sz="1450">
                <a:solidFill>
                  <a:srgbClr val="073763"/>
                </a:solidFill>
              </a:rPr>
              <a:t>History of the 62nd Street Site</a:t>
            </a:r>
            <a:endParaRPr sz="1450">
              <a:solidFill>
                <a:srgbClr val="073763"/>
              </a:solidFill>
            </a:endParaRPr>
          </a:p>
          <a:p>
            <a:pPr indent="-32067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50"/>
              <a:buAutoNum type="alphaLcPeriod"/>
            </a:pPr>
            <a:r>
              <a:rPr lang="en" sz="1450">
                <a:solidFill>
                  <a:srgbClr val="073763"/>
                </a:solidFill>
              </a:rPr>
              <a:t>Current RFP process</a:t>
            </a:r>
            <a:endParaRPr sz="145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073763"/>
              </a:solidFill>
            </a:endParaRPr>
          </a:p>
          <a:p>
            <a:pPr indent="-339371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44"/>
              <a:buAutoNum type="arabicPeriod"/>
            </a:pPr>
            <a:r>
              <a:rPr lang="en" sz="1700">
                <a:solidFill>
                  <a:srgbClr val="073763"/>
                </a:solidFill>
              </a:rPr>
              <a:t>Review of community plans - LU &amp; LC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AutoNum type="arabicPeriod"/>
            </a:pPr>
            <a:r>
              <a:rPr lang="en" sz="1700">
                <a:solidFill>
                  <a:srgbClr val="073763"/>
                </a:solidFill>
              </a:rPr>
              <a:t>Q&amp;A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AutoNum type="arabicPeriod"/>
            </a:pPr>
            <a:r>
              <a:rPr lang="en" sz="1700">
                <a:solidFill>
                  <a:srgbClr val="073763"/>
                </a:solidFill>
              </a:rPr>
              <a:t>Community input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AutoNum type="arabicPeriod"/>
            </a:pPr>
            <a:r>
              <a:rPr lang="en" sz="1700">
                <a:solidFill>
                  <a:srgbClr val="073763"/>
                </a:solidFill>
              </a:rPr>
              <a:t>Upcoming Events, Meetings &amp; Closing (5 mins)</a:t>
            </a:r>
            <a:endParaRPr sz="17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4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Community Development Scorecard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6" name="Google Shape;246;p44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/>
          <p:cNvSpPr txBox="1"/>
          <p:nvPr>
            <p:ph idx="4294967295" type="body"/>
          </p:nvPr>
        </p:nvSpPr>
        <p:spPr>
          <a:xfrm>
            <a:off x="563925" y="863550"/>
            <a:ext cx="38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73763"/>
                </a:solidFill>
              </a:rPr>
              <a:t>Livability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Publicly </a:t>
            </a:r>
            <a:r>
              <a:rPr lang="en" sz="1700">
                <a:solidFill>
                  <a:srgbClr val="073763"/>
                </a:solidFill>
              </a:rPr>
              <a:t>accessible</a:t>
            </a:r>
            <a:r>
              <a:rPr lang="en" sz="1700">
                <a:solidFill>
                  <a:srgbClr val="073763"/>
                </a:solidFill>
              </a:rPr>
              <a:t> use(s) that serve residents of the broader neighborhood</a:t>
            </a:r>
            <a:endParaRPr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73763"/>
                </a:solidFill>
              </a:rPr>
              <a:t>Economic development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Opportunities to promote local small </a:t>
            </a:r>
            <a:r>
              <a:rPr lang="en" sz="1700">
                <a:solidFill>
                  <a:srgbClr val="073763"/>
                </a:solidFill>
              </a:rPr>
              <a:t>business</a:t>
            </a:r>
            <a:r>
              <a:rPr lang="en" sz="1700">
                <a:solidFill>
                  <a:srgbClr val="073763"/>
                </a:solidFill>
              </a:rPr>
              <a:t> development, arts/cultural-based businesses, and </a:t>
            </a:r>
            <a:r>
              <a:rPr lang="en" sz="1700">
                <a:solidFill>
                  <a:srgbClr val="073763"/>
                </a:solidFill>
              </a:rPr>
              <a:t>entrepreneurial</a:t>
            </a:r>
            <a:r>
              <a:rPr lang="en" sz="1700">
                <a:solidFill>
                  <a:srgbClr val="073763"/>
                </a:solidFill>
              </a:rPr>
              <a:t> activities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Committed to supporting MWDBE companies and jobs</a:t>
            </a:r>
            <a:endParaRPr sz="1700">
              <a:solidFill>
                <a:srgbClr val="073763"/>
              </a:solidFill>
            </a:endParaRPr>
          </a:p>
        </p:txBody>
      </p:sp>
      <p:sp>
        <p:nvSpPr>
          <p:cNvPr id="248" name="Google Shape;248;p44"/>
          <p:cNvSpPr txBox="1"/>
          <p:nvPr>
            <p:ph idx="4294967295" type="body"/>
          </p:nvPr>
        </p:nvSpPr>
        <p:spPr>
          <a:xfrm>
            <a:off x="4572000" y="941288"/>
            <a:ext cx="38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73763"/>
                </a:solidFill>
              </a:rPr>
              <a:t>Transportation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Prioritizes affordable and sustainable modes of transportation</a:t>
            </a:r>
            <a:endParaRPr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73763"/>
                </a:solidFill>
              </a:rPr>
              <a:t>Environment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Exceeds tree requirements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Promotes or maintains access to green space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Free from environmental hazards</a:t>
            </a:r>
            <a:endParaRPr sz="17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/>
          <p:nvPr>
            <p:ph type="title"/>
          </p:nvPr>
        </p:nvSpPr>
        <p:spPr>
          <a:xfrm>
            <a:off x="158350" y="2012825"/>
            <a:ext cx="8520600" cy="98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Q&amp;A</a:t>
            </a:r>
            <a:endParaRPr b="0" sz="35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2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4" name="Google Shape;254;p45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45"/>
          <p:cNvCxnSpPr/>
          <p:nvPr/>
        </p:nvCxnSpPr>
        <p:spPr>
          <a:xfrm>
            <a:off x="1336200" y="2453475"/>
            <a:ext cx="64716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/>
          <p:nvPr>
            <p:ph type="title"/>
          </p:nvPr>
        </p:nvSpPr>
        <p:spPr>
          <a:xfrm>
            <a:off x="158350" y="2012825"/>
            <a:ext cx="8520600" cy="98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Community Input &amp; Discussion</a:t>
            </a:r>
            <a:endParaRPr b="0" sz="35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2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1" name="Google Shape;261;p46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46"/>
          <p:cNvCxnSpPr/>
          <p:nvPr/>
        </p:nvCxnSpPr>
        <p:spPr>
          <a:xfrm>
            <a:off x="1336200" y="2453475"/>
            <a:ext cx="64716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Discussion Questions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8" name="Google Shape;268;p47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7"/>
          <p:cNvSpPr txBox="1"/>
          <p:nvPr>
            <p:ph idx="4294967295" type="body"/>
          </p:nvPr>
        </p:nvSpPr>
        <p:spPr>
          <a:xfrm>
            <a:off x="563925" y="863550"/>
            <a:ext cx="700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Are there other community goals/priorities that we’re missing? </a:t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What do you want LU, LC, and the URA to consider when reviewing proposals?</a:t>
            </a:r>
            <a:endParaRPr sz="17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Exercise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5" name="Google Shape;275;p48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8"/>
          <p:cNvSpPr txBox="1"/>
          <p:nvPr>
            <p:ph idx="4294967295" type="body"/>
          </p:nvPr>
        </p:nvSpPr>
        <p:spPr>
          <a:xfrm>
            <a:off x="563925" y="863550"/>
            <a:ext cx="391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Creates </a:t>
            </a:r>
            <a:r>
              <a:rPr b="1" lang="en" sz="1700">
                <a:solidFill>
                  <a:srgbClr val="073763"/>
                </a:solidFill>
              </a:rPr>
              <a:t>density of jobs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Supports Upper Lawrenceville identity of </a:t>
            </a:r>
            <a:r>
              <a:rPr b="1" lang="en" sz="1700">
                <a:solidFill>
                  <a:srgbClr val="073763"/>
                </a:solidFill>
              </a:rPr>
              <a:t>manufacturing / making things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Supports </a:t>
            </a:r>
            <a:r>
              <a:rPr b="1" lang="en" sz="1700">
                <a:solidFill>
                  <a:srgbClr val="073763"/>
                </a:solidFill>
              </a:rPr>
              <a:t>locally-owned &amp; MWDBE businesses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Promotes </a:t>
            </a:r>
            <a:r>
              <a:rPr b="1" lang="en" sz="1700">
                <a:solidFill>
                  <a:srgbClr val="073763"/>
                </a:solidFill>
              </a:rPr>
              <a:t>environmental health &amp; sustainability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Creates </a:t>
            </a:r>
            <a:r>
              <a:rPr b="1" lang="en" sz="1700">
                <a:solidFill>
                  <a:srgbClr val="073763"/>
                </a:solidFill>
              </a:rPr>
              <a:t>community spaces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Relocates industrial uses</a:t>
            </a:r>
            <a:r>
              <a:rPr lang="en" sz="1700">
                <a:solidFill>
                  <a:srgbClr val="073763"/>
                </a:solidFill>
              </a:rPr>
              <a:t> &amp; traffic congestion + </a:t>
            </a:r>
            <a:r>
              <a:rPr b="1" lang="en" sz="1700">
                <a:solidFill>
                  <a:srgbClr val="073763"/>
                </a:solidFill>
              </a:rPr>
              <a:t>frees up land for housing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Supports non-vehicular </a:t>
            </a:r>
            <a:r>
              <a:rPr b="1" lang="en" sz="1700">
                <a:solidFill>
                  <a:srgbClr val="073763"/>
                </a:solidFill>
              </a:rPr>
              <a:t>mobility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Use is compatible with increasing </a:t>
            </a:r>
            <a:r>
              <a:rPr b="1" lang="en" sz="1700">
                <a:solidFill>
                  <a:srgbClr val="073763"/>
                </a:solidFill>
              </a:rPr>
              <a:t>riverfront access</a:t>
            </a:r>
            <a:endParaRPr b="1" sz="1700">
              <a:solidFill>
                <a:srgbClr val="073763"/>
              </a:solidFill>
            </a:endParaRPr>
          </a:p>
        </p:txBody>
      </p:sp>
      <p:sp>
        <p:nvSpPr>
          <p:cNvPr id="277" name="Google Shape;277;p48"/>
          <p:cNvSpPr txBox="1"/>
          <p:nvPr>
            <p:ph idx="4294967295" type="body"/>
          </p:nvPr>
        </p:nvSpPr>
        <p:spPr>
          <a:xfrm>
            <a:off x="4818675" y="863538"/>
            <a:ext cx="391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Promotes </a:t>
            </a:r>
            <a:r>
              <a:rPr b="1" lang="en" sz="1700">
                <a:solidFill>
                  <a:srgbClr val="073763"/>
                </a:solidFill>
              </a:rPr>
              <a:t>public art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lang="en" sz="1700">
                <a:solidFill>
                  <a:srgbClr val="073763"/>
                </a:solidFill>
              </a:rPr>
              <a:t>Provides an </a:t>
            </a:r>
            <a:r>
              <a:rPr b="1" lang="en" sz="1700">
                <a:solidFill>
                  <a:srgbClr val="073763"/>
                </a:solidFill>
              </a:rPr>
              <a:t>attractive entryway </a:t>
            </a:r>
            <a:r>
              <a:rPr lang="en" sz="1700">
                <a:solidFill>
                  <a:srgbClr val="073763"/>
                </a:solidFill>
              </a:rPr>
              <a:t>to Upper Lawrenceville</a:t>
            </a:r>
            <a:endParaRPr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i="1" lang="en" sz="1700">
                <a:solidFill>
                  <a:srgbClr val="073763"/>
                </a:solidFill>
              </a:rPr>
              <a:t>WHAT ELSE???</a:t>
            </a:r>
            <a:endParaRPr i="1" sz="17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Community Updates and Discussion</a:t>
            </a:r>
            <a:endParaRPr b="0" sz="35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2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3" name="Google Shape;283;p49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49"/>
          <p:cNvCxnSpPr/>
          <p:nvPr/>
        </p:nvCxnSpPr>
        <p:spPr>
          <a:xfrm>
            <a:off x="1336200" y="2453475"/>
            <a:ext cx="64716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0"/>
          <p:cNvSpPr txBox="1"/>
          <p:nvPr>
            <p:ph type="title"/>
          </p:nvPr>
        </p:nvSpPr>
        <p:spPr>
          <a:xfrm>
            <a:off x="311700" y="15890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Closing Announcements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50"/>
          <p:cNvSpPr txBox="1"/>
          <p:nvPr/>
        </p:nvSpPr>
        <p:spPr>
          <a:xfrm>
            <a:off x="415875" y="751050"/>
            <a:ext cx="5543400" cy="10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Sign in before you leave: </a:t>
            </a:r>
            <a:r>
              <a:rPr lang="en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bit.ly/LUSignIn</a:t>
            </a: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if joining virtually</a:t>
            </a:r>
            <a:endParaRPr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Feedback form for people catching this after the fact: </a:t>
            </a:r>
            <a:r>
              <a:rPr lang="en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bit.ly/feedback62</a:t>
            </a:r>
            <a:endParaRPr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1" name="Google Shape;29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0773" y="2126800"/>
            <a:ext cx="1275440" cy="1650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 Logo.JPG" id="292" name="Google Shape;292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7350" y="655750"/>
            <a:ext cx="1628950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1"/>
          <p:cNvSpPr txBox="1"/>
          <p:nvPr>
            <p:ph type="title"/>
          </p:nvPr>
        </p:nvSpPr>
        <p:spPr>
          <a:xfrm>
            <a:off x="311700" y="15890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Closing Announcements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51"/>
          <p:cNvSpPr txBox="1"/>
          <p:nvPr/>
        </p:nvSpPr>
        <p:spPr>
          <a:xfrm>
            <a:off x="415875" y="751050"/>
            <a:ext cx="55434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February 28th 5-7pm</a:t>
            </a: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- Sips and Brews @ Cork Harbour - LC’s monthly networking event</a:t>
            </a:r>
            <a:endParaRPr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March 14th 5:30-7pm</a:t>
            </a: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- March Happenings Meeting - Review of Annual Crime Statistics @ CLP Pittsburgh</a:t>
            </a:r>
            <a:endParaRPr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March 27th 8:00-10am - </a:t>
            </a: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Coffee and Tea @ Lola’s Eatery -</a:t>
            </a:r>
            <a:b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LC’s monthly networking event</a:t>
            </a:r>
            <a:endParaRPr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March 28th 6:30-8pm - </a:t>
            </a: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CDAM about the Mobility Enhancement District. Location TBD</a:t>
            </a:r>
            <a:endParaRPr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April 11th</a:t>
            </a: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- April Happenings Meeting - Volunteer &amp; Advocacy Fair @ Lawrence Hall</a:t>
            </a:r>
            <a:endParaRPr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9" name="Google Shape;2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098" y="2433525"/>
            <a:ext cx="1275440" cy="1650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 Logo.JPG" id="300" name="Google Shape;30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7350" y="655750"/>
            <a:ext cx="1628950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2"/>
          <p:cNvSpPr txBox="1"/>
          <p:nvPr>
            <p:ph type="title"/>
          </p:nvPr>
        </p:nvSpPr>
        <p:spPr>
          <a:xfrm>
            <a:off x="311700" y="15890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Right to Counsel+ Petition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52"/>
          <p:cNvSpPr txBox="1"/>
          <p:nvPr/>
        </p:nvSpPr>
        <p:spPr>
          <a:xfrm>
            <a:off x="415875" y="751050"/>
            <a:ext cx="55434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In partnership with the</a:t>
            </a: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Housing Justice Table, </a:t>
            </a:r>
            <a:r>
              <a:rPr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United is petitioning for City Council to adopt a Right to Counsel citywide. This potential ordinance would provide tenants with legal representation in the event of an eviction.  </a:t>
            </a:r>
            <a:endParaRPr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Sign the petition before you leave tonight!</a:t>
            </a:r>
            <a:endParaRPr b="1"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3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bit.ly/RTCnow</a:t>
            </a:r>
            <a:endParaRPr b="1" sz="30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LU Logo.JPG" id="307" name="Google Shape;30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7350" y="655750"/>
            <a:ext cx="1628950" cy="122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7350" y="2298700"/>
            <a:ext cx="1533525" cy="15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3"/>
          <p:cNvSpPr txBox="1"/>
          <p:nvPr>
            <p:ph type="title"/>
          </p:nvPr>
        </p:nvSpPr>
        <p:spPr>
          <a:xfrm>
            <a:off x="311700" y="15890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Closing Announcements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53"/>
          <p:cNvSpPr txBox="1"/>
          <p:nvPr/>
        </p:nvSpPr>
        <p:spPr>
          <a:xfrm>
            <a:off x="415875" y="751050"/>
            <a:ext cx="5543400" cy="26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We’re hiring! - Farmers Market Assistant Manager</a:t>
            </a:r>
            <a:endParaRPr b="1" sz="16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More info at </a:t>
            </a: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  <a:hlinkClick r:id="rId3"/>
              </a:rPr>
              <a:t>www.LUnited.org</a:t>
            </a:r>
            <a:endParaRPr sz="16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ato"/>
              <a:buChar char="●"/>
            </a:pPr>
            <a:r>
              <a:rPr b="1" lang="en" sz="16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Applications are due 3/1/24</a:t>
            </a:r>
            <a:endParaRPr b="1" sz="16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We’re recruiting! - LU Board of Directors</a:t>
            </a:r>
            <a:endParaRPr b="1" sz="16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More info at </a:t>
            </a: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  <a:hlinkClick r:id="rId4"/>
              </a:rPr>
              <a:t>www.LUnited.org</a:t>
            </a:r>
            <a:r>
              <a:rPr lang="en" sz="16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ato"/>
              <a:buChar char="●"/>
            </a:pPr>
            <a:r>
              <a:rPr b="1" lang="en" sz="16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Must be member by 3/1/24</a:t>
            </a:r>
            <a:endParaRPr b="1" sz="16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ato"/>
              <a:buChar char="○"/>
            </a:pPr>
            <a:r>
              <a:rPr b="1" lang="en" sz="16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$5/year or $35/lifetime</a:t>
            </a:r>
            <a:endParaRPr b="1" sz="16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5" name="Google Shape;31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5149" y="376400"/>
            <a:ext cx="3496750" cy="233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/>
          <p:nvPr>
            <p:ph idx="1" type="body"/>
          </p:nvPr>
        </p:nvSpPr>
        <p:spPr>
          <a:xfrm>
            <a:off x="2298400" y="590787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Mission</a:t>
            </a:r>
            <a:r>
              <a:rPr lang="en" sz="1700"/>
              <a:t>: to improve and protect quality of life for </a:t>
            </a:r>
            <a:r>
              <a:rPr lang="en" sz="1700" u="sng"/>
              <a:t>all</a:t>
            </a:r>
            <a:r>
              <a:rPr lang="en" sz="1700"/>
              <a:t> Lawrenceville residents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Membership</a:t>
            </a:r>
            <a:r>
              <a:rPr lang="en" sz="1700"/>
              <a:t> of over 800 residents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Board</a:t>
            </a:r>
            <a:r>
              <a:rPr lang="en" sz="1700"/>
              <a:t> comprised of all residents: elected by our membership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Programs</a:t>
            </a:r>
            <a:r>
              <a:rPr lang="en" sz="1700"/>
              <a:t>: Lawrenceville Farmers Market, supporting older adults, free food distributions, cleaning &amp; greening, direct support &amp; case management, advocacy, and more. </a:t>
            </a:r>
            <a:endParaRPr/>
          </a:p>
        </p:txBody>
      </p:sp>
      <p:pic>
        <p:nvPicPr>
          <p:cNvPr descr="LU Logo.JPG" id="115" name="Google Shape;11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637951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3725" y="3189622"/>
            <a:ext cx="2496527" cy="187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028" y="3113375"/>
            <a:ext cx="2496527" cy="187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0306" y="3151725"/>
            <a:ext cx="1901718" cy="19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874"/>
              <a:buFont typeface="Arial"/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Corporation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874"/>
              <a:buFont typeface="Arial"/>
              <a:buNone/>
            </a:pPr>
            <a:r>
              <a:rPr lang="en" sz="1777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info</a:t>
            </a:r>
            <a:r>
              <a:rPr lang="en" sz="1777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@lawrencevillecorp.com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874"/>
              <a:buFont typeface="Arial"/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412-621-1616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United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info@LUnited.org</a:t>
            </a: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412-802-7220 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874"/>
              <a:buFont typeface="Arial"/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54"/>
          <p:cNvSpPr txBox="1"/>
          <p:nvPr>
            <p:ph type="title"/>
          </p:nvPr>
        </p:nvSpPr>
        <p:spPr>
          <a:xfrm>
            <a:off x="36355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Thank you! </a:t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2" name="Google Shape;322;p54"/>
          <p:cNvPicPr preferRelativeResize="0"/>
          <p:nvPr/>
        </p:nvPicPr>
        <p:blipFill rotWithShape="1">
          <a:blip r:embed="rId5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idx="1" type="body"/>
          </p:nvPr>
        </p:nvSpPr>
        <p:spPr>
          <a:xfrm>
            <a:off x="2400250" y="114520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Mission</a:t>
            </a:r>
            <a:r>
              <a:rPr lang="en" sz="1400">
                <a:solidFill>
                  <a:schemeClr val="dk1"/>
                </a:solidFill>
              </a:rPr>
              <a:t>: Driven by the Lawrenceville community, the Lawrenceville Corporation acts as the catalyst and conduit for responsible and sustainable growth.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Membership</a:t>
            </a:r>
            <a:r>
              <a:rPr lang="en" sz="1400">
                <a:solidFill>
                  <a:schemeClr val="dk1"/>
                </a:solidFill>
              </a:rPr>
              <a:t>: About 125, primarily business owners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Board</a:t>
            </a:r>
            <a:r>
              <a:rPr lang="en" sz="1400">
                <a:solidFill>
                  <a:schemeClr val="dk1"/>
                </a:solidFill>
              </a:rPr>
              <a:t>: Mostly comprised of residents, property owners, and business owners and elected by our membership - 16 members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Programs</a:t>
            </a:r>
            <a:r>
              <a:rPr lang="en" sz="1400">
                <a:solidFill>
                  <a:schemeClr val="dk1"/>
                </a:solidFill>
              </a:rPr>
              <a:t>:  Business district management, mobility, policy and advocacy, community planning and development, real estate development, and communications and marketing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History</a:t>
            </a:r>
            <a:r>
              <a:rPr lang="en" sz="1400">
                <a:solidFill>
                  <a:schemeClr val="dk1"/>
                </a:solidFill>
              </a:rPr>
              <a:t>: F</a:t>
            </a: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ormed in January 2000 as a merger of the Lawrenceville Development Corporation (LDC) and the Lawrenceville Business Association (LBA)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50" y="486600"/>
            <a:ext cx="2574049" cy="6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02225"/>
            <a:ext cx="2301051" cy="17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98" y="3385025"/>
            <a:ext cx="1275440" cy="1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Accessibility</a:t>
            </a:r>
            <a:endParaRPr b="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29"/>
          <p:cNvSpPr txBox="1"/>
          <p:nvPr/>
        </p:nvSpPr>
        <p:spPr>
          <a:xfrm>
            <a:off x="626925" y="900050"/>
            <a:ext cx="7441800" cy="23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Accessibility</a:t>
            </a:r>
            <a:endParaRPr b="1"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LU and LC are committed to making these meetings accessible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Let us know about any accommodations you need to fully participate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If joining by Facebook Live, drop comments/questions in the chat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3" name="Google Shape;133;p29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/>
          <p:nvPr/>
        </p:nvSpPr>
        <p:spPr>
          <a:xfrm>
            <a:off x="-47700" y="288375"/>
            <a:ext cx="3962100" cy="554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0"/>
          <p:cNvSpPr txBox="1"/>
          <p:nvPr/>
        </p:nvSpPr>
        <p:spPr>
          <a:xfrm>
            <a:off x="40625" y="288350"/>
            <a:ext cx="38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Agreements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497825" y="1266625"/>
            <a:ext cx="3590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neighborly.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participants &amp; hosts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denigrate groups of people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 space for all to participate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673" y="381159"/>
            <a:ext cx="3174025" cy="43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/>
          <p:nvPr>
            <p:ph type="title"/>
          </p:nvPr>
        </p:nvSpPr>
        <p:spPr>
          <a:xfrm>
            <a:off x="1388100" y="1648300"/>
            <a:ext cx="6367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URA: 6111 Butler Street</a:t>
            </a:r>
            <a:endParaRPr sz="2122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" name="Google Shape;147;p31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31"/>
          <p:cNvCxnSpPr/>
          <p:nvPr/>
        </p:nvCxnSpPr>
        <p:spPr>
          <a:xfrm>
            <a:off x="1388100" y="2447800"/>
            <a:ext cx="63678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2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72275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2"/>
          <p:cNvSpPr txBox="1"/>
          <p:nvPr/>
        </p:nvSpPr>
        <p:spPr>
          <a:xfrm>
            <a:off x="311700" y="24092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Site History</a:t>
            </a:r>
            <a:endParaRPr sz="3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5" name="Google Shape;1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500" y="1157850"/>
            <a:ext cx="3794800" cy="31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2"/>
          <p:cNvSpPr txBox="1"/>
          <p:nvPr/>
        </p:nvSpPr>
        <p:spPr>
          <a:xfrm>
            <a:off x="203275" y="1071425"/>
            <a:ext cx="4577400" cy="31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Former Steel Roll Mill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Act II Site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Remediation Required</a:t>
            </a:r>
            <a:endParaRPr b="1" sz="1700">
              <a:solidFill>
                <a:srgbClr val="073763"/>
              </a:solidFill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Construction Activity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Demolition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Site Grading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Stoplight 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Access Road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Storm and Sanitary Sewers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Stormwater Management Facility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Delivery of Clean Fill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Tree Pittsburgh Development</a:t>
            </a:r>
            <a:endParaRPr b="1"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3"/>
          <p:cNvSpPr txBox="1"/>
          <p:nvPr/>
        </p:nvSpPr>
        <p:spPr>
          <a:xfrm>
            <a:off x="311700" y="24092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History of Development Prospects </a:t>
            </a:r>
            <a:endParaRPr sz="36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33"/>
          <p:cNvSpPr txBox="1"/>
          <p:nvPr/>
        </p:nvSpPr>
        <p:spPr>
          <a:xfrm>
            <a:off x="183025" y="746850"/>
            <a:ext cx="4851300" cy="3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2008 - URA begins acquiring property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2010 - Buncher Company Warehouse &amp;</a:t>
            </a:r>
            <a:endParaRPr b="1" sz="1700">
              <a:solidFill>
                <a:srgbClr val="073763"/>
              </a:solidFill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73763"/>
                </a:solidFill>
              </a:rPr>
              <a:t>            Office Space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2013 - Paragon Food Processing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2015 - RFP Released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All proposal submissions rejected</a:t>
            </a:r>
            <a:endParaRPr b="1" sz="1700">
              <a:solidFill>
                <a:srgbClr val="073763"/>
              </a:solidFill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●"/>
            </a:pPr>
            <a:r>
              <a:rPr b="1" lang="en" sz="1700">
                <a:solidFill>
                  <a:srgbClr val="073763"/>
                </a:solidFill>
              </a:rPr>
              <a:t>2015- Present - Multiple Proposals: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Collier Development relocation of Iron City Brewing Company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Kowalski Movie Studio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Landmark Flex Industrial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Tree Pittsburgh Non-Profit Operations</a:t>
            </a:r>
            <a:endParaRPr b="1" sz="1700">
              <a:solidFill>
                <a:srgbClr val="073763"/>
              </a:solidFill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Char char="○"/>
            </a:pPr>
            <a:r>
              <a:rPr b="1" lang="en" sz="1700">
                <a:solidFill>
                  <a:srgbClr val="073763"/>
                </a:solidFill>
              </a:rPr>
              <a:t>Peduto Administration Public Works Facility</a:t>
            </a:r>
            <a:endParaRPr b="1"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73763"/>
              </a:solidFill>
            </a:endParaRPr>
          </a:p>
        </p:txBody>
      </p:sp>
      <p:pic>
        <p:nvPicPr>
          <p:cNvPr id="163" name="Google Shape;1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825" y="1233475"/>
            <a:ext cx="3014600" cy="370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