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4" r:id="rId5"/>
    <p:sldMasterId id="2147483695" r:id="rId6"/>
    <p:sldMasterId id="2147483696" r:id="rId7"/>
    <p:sldMasterId id="2147483697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</p:sldIdLst>
  <p:sldSz cy="6858000" cx="12192000"/>
  <p:notesSz cx="6858000" cy="9296400"/>
  <p:embeddedFontLst>
    <p:embeddedFont>
      <p:font typeface="Raleway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8D3CE66-7A9E-4410-93E9-2CB815EAB686}">
  <a:tblStyle styleId="{28D3CE66-7A9E-4410-93E9-2CB815EAB68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AECE6"/>
          </a:solidFill>
        </a:fill>
      </a:tcStyle>
    </a:wholeTbl>
    <a:band1H>
      <a:tcTxStyle/>
      <a:tcStyle>
        <a:fill>
          <a:solidFill>
            <a:srgbClr val="F5D8CA"/>
          </a:solidFill>
        </a:fill>
      </a:tcStyle>
    </a:band1H>
    <a:band2H>
      <a:tcTxStyle/>
    </a:band2H>
    <a:band1V>
      <a:tcTxStyle/>
      <a:tcStyle>
        <a:fill>
          <a:solidFill>
            <a:srgbClr val="F5D8C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Raleway-regular.fntdata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font" Target="fonts/Raleway-italic.fntdata"/><Relationship Id="rId10" Type="http://schemas.openxmlformats.org/officeDocument/2006/relationships/slide" Target="slides/slide1.xml"/><Relationship Id="rId32" Type="http://schemas.openxmlformats.org/officeDocument/2006/relationships/font" Target="fonts/Raleway-bold.fntdata"/><Relationship Id="rId13" Type="http://schemas.openxmlformats.org/officeDocument/2006/relationships/slide" Target="slides/slide4.xml"/><Relationship Id="rId35" Type="http://schemas.openxmlformats.org/officeDocument/2006/relationships/font" Target="fonts/Lato-regular.fntdata"/><Relationship Id="rId12" Type="http://schemas.openxmlformats.org/officeDocument/2006/relationships/slide" Target="slides/slide3.xml"/><Relationship Id="rId34" Type="http://schemas.openxmlformats.org/officeDocument/2006/relationships/font" Target="fonts/Raleway-boldItalic.fntdata"/><Relationship Id="rId15" Type="http://schemas.openxmlformats.org/officeDocument/2006/relationships/slide" Target="slides/slide6.xml"/><Relationship Id="rId37" Type="http://schemas.openxmlformats.org/officeDocument/2006/relationships/font" Target="fonts/Lato-italic.fntdata"/><Relationship Id="rId14" Type="http://schemas.openxmlformats.org/officeDocument/2006/relationships/slide" Target="slides/slide5.xml"/><Relationship Id="rId36" Type="http://schemas.openxmlformats.org/officeDocument/2006/relationships/font" Target="fonts/Lato-bold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38" Type="http://schemas.openxmlformats.org/officeDocument/2006/relationships/font" Target="fonts/Lato-boldItalic.fntdata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1"/>
            <a:ext cx="2971800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1"/>
            <a:ext cx="2971800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73576"/>
            <a:ext cx="5486400" cy="3660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676"/>
            <a:ext cx="2971800" cy="4667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829676"/>
            <a:ext cx="2971800" cy="4667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1:notes"/>
          <p:cNvSpPr txBox="1"/>
          <p:nvPr>
            <p:ph idx="1" type="body"/>
          </p:nvPr>
        </p:nvSpPr>
        <p:spPr>
          <a:xfrm>
            <a:off x="685800" y="4473576"/>
            <a:ext cx="5486400" cy="3660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:notes"/>
          <p:cNvSpPr txBox="1"/>
          <p:nvPr>
            <p:ph idx="12" type="sldNum"/>
          </p:nvPr>
        </p:nvSpPr>
        <p:spPr>
          <a:xfrm>
            <a:off x="3884613" y="8829676"/>
            <a:ext cx="2971800" cy="4667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50a705efa2_0_598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</a:t>
            </a:r>
            <a:endParaRPr/>
          </a:p>
        </p:txBody>
      </p:sp>
      <p:sp>
        <p:nvSpPr>
          <p:cNvPr id="472" name="Google Shape;472;g250a705efa2_0_598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30d4823fd4_0_556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g130d4823fd4_0_556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30d4823fd4_0_607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g130d4823fd4_0_607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30d4823fd4_0_574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g130d4823fd4_0_574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30d4823fd4_0_615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130d4823fd4_0_615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50a705efa2_0_904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g250a705efa2_0_904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30d4823fd4_0_599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g130d4823fd4_0_599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30d4823fd4_0_622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130d4823fd4_0_622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50a705efa2_0_491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g250a705efa2_0_491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50a705efa2_0_805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NANCY</a:t>
            </a:r>
            <a:endParaRPr/>
          </a:p>
        </p:txBody>
      </p:sp>
      <p:sp>
        <p:nvSpPr>
          <p:cNvPr id="539" name="Google Shape;539;g250a705efa2_0_805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:notes"/>
          <p:cNvSpPr txBox="1"/>
          <p:nvPr>
            <p:ph idx="1" type="body"/>
          </p:nvPr>
        </p:nvSpPr>
        <p:spPr>
          <a:xfrm>
            <a:off x="685800" y="4473576"/>
            <a:ext cx="5486400" cy="36607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:notes"/>
          <p:cNvSpPr/>
          <p:nvPr>
            <p:ph idx="2" type="sldImg"/>
          </p:nvPr>
        </p:nvSpPr>
        <p:spPr>
          <a:xfrm>
            <a:off x="6413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30d4823fd4_0_562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g130d4823fd4_0_562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e04b4b701b_0_1186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ge04b4b701b_0_1186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e04b4b701b_0_352:notes"/>
          <p:cNvSpPr/>
          <p:nvPr>
            <p:ph idx="2" type="sldImg"/>
          </p:nvPr>
        </p:nvSpPr>
        <p:spPr>
          <a:xfrm>
            <a:off x="381300" y="697230"/>
            <a:ext cx="60960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e04b4b701b_0_352:notes"/>
          <p:cNvSpPr txBox="1"/>
          <p:nvPr>
            <p:ph idx="1" type="body"/>
          </p:nvPr>
        </p:nvSpPr>
        <p:spPr>
          <a:xfrm>
            <a:off x="685800" y="4415790"/>
            <a:ext cx="5486400" cy="418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30d4823fd4_0_451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130d4823fd4_0_451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50a705efa2_0_0:notes"/>
          <p:cNvSpPr/>
          <p:nvPr>
            <p:ph idx="2" type="sldImg"/>
          </p:nvPr>
        </p:nvSpPr>
        <p:spPr>
          <a:xfrm>
            <a:off x="702232" y="1162050"/>
            <a:ext cx="5453400" cy="313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g250a705efa2_0_0:notes"/>
          <p:cNvSpPr txBox="1"/>
          <p:nvPr>
            <p:ph idx="1" type="body"/>
          </p:nvPr>
        </p:nvSpPr>
        <p:spPr>
          <a:xfrm>
            <a:off x="685800" y="4473576"/>
            <a:ext cx="54864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50" lIns="90925" spcFirstLastPara="1" rIns="90925" wrap="square" tIns="45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3" name="Google Shape;393;g250a705efa2_0_0:notes"/>
          <p:cNvSpPr txBox="1"/>
          <p:nvPr>
            <p:ph idx="12" type="sldNum"/>
          </p:nvPr>
        </p:nvSpPr>
        <p:spPr>
          <a:xfrm>
            <a:off x="3884614" y="8829676"/>
            <a:ext cx="29718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450" lIns="90925" spcFirstLastPara="1" rIns="90925" wrap="square" tIns="45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50a705efa2_0_361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</a:t>
            </a:r>
            <a:endParaRPr/>
          </a:p>
        </p:txBody>
      </p:sp>
      <p:sp>
        <p:nvSpPr>
          <p:cNvPr id="415" name="Google Shape;415;g250a705efa2_0_361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04b4b701b_0_1092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e04b4b701b_0_1092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e04b4b701b_0_1098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ge04b4b701b_0_1098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04b4b701b_0_1122:notes"/>
          <p:cNvSpPr txBox="1"/>
          <p:nvPr>
            <p:ph idx="1" type="body"/>
          </p:nvPr>
        </p:nvSpPr>
        <p:spPr>
          <a:xfrm>
            <a:off x="685800" y="4473576"/>
            <a:ext cx="5486400" cy="366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ge04b4b701b_0_1122:notes"/>
          <p:cNvSpPr/>
          <p:nvPr>
            <p:ph idx="2" type="sldImg"/>
          </p:nvPr>
        </p:nvSpPr>
        <p:spPr>
          <a:xfrm>
            <a:off x="6413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3" name="Google Shape;23;p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" name="Google Shape;26;p2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1"/>
          <p:cNvSpPr txBox="1"/>
          <p:nvPr>
            <p:ph idx="1" type="body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2"/>
          <p:cNvSpPr txBox="1"/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" type="body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Google Shape;102;p13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13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" name="Google Shape;104;p13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" name="Google Shape;105;p13"/>
          <p:cNvSpPr txBox="1"/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3"/>
          <p:cNvSpPr txBox="1"/>
          <p:nvPr>
            <p:ph idx="1" type="body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Autofit/>
          </a:bodyPr>
          <a:lstStyle>
            <a:lvl1pPr indent="-355600" lvl="0" marL="457200" rtl="0">
              <a:spcBef>
                <a:spcPts val="1200"/>
              </a:spcBef>
              <a:spcAft>
                <a:spcPts val="0"/>
              </a:spcAft>
              <a:buSzPts val="2000"/>
              <a:buChar char=" "/>
              <a:defRPr/>
            </a:lvl1pPr>
            <a:lvl2pPr indent="-342900" lvl="1" marL="914400" rtl="0"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17500" lvl="2" marL="1371600" rtl="0"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>
              <a:spcBef>
                <a:spcPts val="400"/>
              </a:spcBef>
              <a:spcAft>
                <a:spcPts val="4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Google Shape;113;p15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" name="Google Shape;114;p15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15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15"/>
          <p:cNvSpPr txBox="1"/>
          <p:nvPr>
            <p:ph type="ctrTitle"/>
          </p:nvPr>
        </p:nvSpPr>
        <p:spPr>
          <a:xfrm>
            <a:off x="3162300" y="840300"/>
            <a:ext cx="8442000" cy="2055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" name="Google Shape;117;p15"/>
          <p:cNvSpPr txBox="1"/>
          <p:nvPr>
            <p:ph idx="1" type="subTitle"/>
          </p:nvPr>
        </p:nvSpPr>
        <p:spPr>
          <a:xfrm>
            <a:off x="3187022" y="4317933"/>
            <a:ext cx="8442000" cy="1655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15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16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" name="Google Shape;121;p16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2" name="Google Shape;122;p16"/>
          <p:cNvSpPr txBox="1"/>
          <p:nvPr>
            <p:ph type="title"/>
          </p:nvPr>
        </p:nvSpPr>
        <p:spPr>
          <a:xfrm>
            <a:off x="541900" y="2409100"/>
            <a:ext cx="11062500" cy="2055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16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Google Shape;125;p17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6" name="Google Shape;126;p17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17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p17"/>
          <p:cNvSpPr txBox="1"/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29" name="Google Shape;129;p17"/>
          <p:cNvSpPr txBox="1"/>
          <p:nvPr>
            <p:ph idx="1" type="body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0" name="Google Shape;130;p17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Google Shape;132;p18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18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18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18"/>
          <p:cNvSpPr txBox="1"/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36" name="Google Shape;136;p18"/>
          <p:cNvSpPr txBox="1"/>
          <p:nvPr>
            <p:ph idx="1" type="body"/>
          </p:nvPr>
        </p:nvSpPr>
        <p:spPr>
          <a:xfrm>
            <a:off x="3200403" y="2136900"/>
            <a:ext cx="4095300" cy="400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37" name="Google Shape;137;p18"/>
          <p:cNvSpPr txBox="1"/>
          <p:nvPr>
            <p:ph idx="2" type="body"/>
          </p:nvPr>
        </p:nvSpPr>
        <p:spPr>
          <a:xfrm>
            <a:off x="7534096" y="2136900"/>
            <a:ext cx="4095300" cy="400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38" name="Google Shape;138;p18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/>
          <p:nvPr>
            <p:ph type="title"/>
          </p:nvPr>
        </p:nvSpPr>
        <p:spPr>
          <a:xfrm>
            <a:off x="404400" y="548767"/>
            <a:ext cx="11360700" cy="852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41" name="Google Shape;141;p19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Google Shape;143;p20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4" name="Google Shape;144;p20"/>
          <p:cNvSpPr txBox="1"/>
          <p:nvPr>
            <p:ph type="title"/>
          </p:nvPr>
        </p:nvSpPr>
        <p:spPr>
          <a:xfrm>
            <a:off x="426000" y="1248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426000" y="2462405"/>
            <a:ext cx="3744000" cy="3741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46" name="Google Shape;146;p20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" name="Google Shape;148;p21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9" name="Google Shape;149;p21"/>
          <p:cNvSpPr txBox="1"/>
          <p:nvPr>
            <p:ph type="title"/>
          </p:nvPr>
        </p:nvSpPr>
        <p:spPr>
          <a:xfrm>
            <a:off x="377471" y="949521"/>
            <a:ext cx="8325600" cy="5114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21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3" name="Google Shape;153;p22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4" name="Google Shape;154;p22"/>
          <p:cNvSpPr txBox="1"/>
          <p:nvPr>
            <p:ph type="title"/>
          </p:nvPr>
        </p:nvSpPr>
        <p:spPr>
          <a:xfrm>
            <a:off x="354000" y="1863133"/>
            <a:ext cx="5393700" cy="175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5" name="Google Shape;155;p22"/>
          <p:cNvSpPr txBox="1"/>
          <p:nvPr>
            <p:ph idx="1" type="subTitle"/>
          </p:nvPr>
        </p:nvSpPr>
        <p:spPr>
          <a:xfrm>
            <a:off x="354000" y="3647161"/>
            <a:ext cx="5393700" cy="179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6" name="Google Shape;156;p22"/>
          <p:cNvSpPr txBox="1"/>
          <p:nvPr>
            <p:ph idx="2" type="body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7" name="Google Shape;157;p22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Google Shape;159;p23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0" name="Google Shape;160;p23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1" name="Google Shape;161;p23"/>
          <p:cNvSpPr txBox="1"/>
          <p:nvPr>
            <p:ph idx="1" type="body"/>
          </p:nvPr>
        </p:nvSpPr>
        <p:spPr>
          <a:xfrm>
            <a:off x="437356" y="5634700"/>
            <a:ext cx="111849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62" name="Google Shape;162;p23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4" name="Google Shape;164;p24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5" name="Google Shape;165;p24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6" name="Google Shape;166;p24"/>
          <p:cNvSpPr txBox="1"/>
          <p:nvPr>
            <p:ph hasCustomPrompt="1" type="title"/>
          </p:nvPr>
        </p:nvSpPr>
        <p:spPr>
          <a:xfrm>
            <a:off x="1138600" y="1739800"/>
            <a:ext cx="9914700" cy="2051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4"/>
          <p:cNvSpPr txBox="1"/>
          <p:nvPr>
            <p:ph idx="1" type="body"/>
          </p:nvPr>
        </p:nvSpPr>
        <p:spPr>
          <a:xfrm>
            <a:off x="1138600" y="3892600"/>
            <a:ext cx="9914700" cy="1428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8" name="Google Shape;168;p24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73" name="Google Shape;173;p2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/>
        </p:txBody>
      </p:sp>
      <p:sp>
        <p:nvSpPr>
          <p:cNvPr id="174" name="Google Shape;174;p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75" name="Google Shape;175;p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76" name="Google Shape;176;p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8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8"/>
          <p:cNvSpPr txBox="1"/>
          <p:nvPr>
            <p:ph type="ctrTitle"/>
          </p:nvPr>
        </p:nvSpPr>
        <p:spPr>
          <a:xfrm>
            <a:off x="1097280" y="758952"/>
            <a:ext cx="100584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0" name="Google Shape;190;p28"/>
          <p:cNvSpPr txBox="1"/>
          <p:nvPr>
            <p:ph idx="1" type="subTitle"/>
          </p:nvPr>
        </p:nvSpPr>
        <p:spPr>
          <a:xfrm>
            <a:off x="1100051" y="4455620"/>
            <a:ext cx="100584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91" name="Google Shape;191;p28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2" name="Google Shape;192;p28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3" name="Google Shape;193;p28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4" name="Google Shape;194;p28"/>
          <p:cNvCxnSpPr/>
          <p:nvPr/>
        </p:nvCxnSpPr>
        <p:spPr>
          <a:xfrm>
            <a:off x="1207658" y="4343400"/>
            <a:ext cx="9875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7" name="Google Shape;197;p29"/>
          <p:cNvSpPr txBox="1"/>
          <p:nvPr>
            <p:ph idx="1" type="body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 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◦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900"/>
              <a:buChar char="◦"/>
              <a:defRPr/>
            </a:lvl9pPr>
          </a:lstStyle>
          <a:p/>
        </p:txBody>
      </p:sp>
      <p:sp>
        <p:nvSpPr>
          <p:cNvPr id="198" name="Google Shape;198;p29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9" name="Google Shape;199;p29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00" name="Google Shape;200;p29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0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0"/>
          <p:cNvSpPr txBox="1"/>
          <p:nvPr>
            <p:ph type="title"/>
          </p:nvPr>
        </p:nvSpPr>
        <p:spPr>
          <a:xfrm>
            <a:off x="1097280" y="758952"/>
            <a:ext cx="100584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05" name="Google Shape;205;p30"/>
          <p:cNvSpPr txBox="1"/>
          <p:nvPr>
            <p:ph idx="1" type="body"/>
          </p:nvPr>
        </p:nvSpPr>
        <p:spPr>
          <a:xfrm>
            <a:off x="1097280" y="4453128"/>
            <a:ext cx="100584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6" name="Google Shape;206;p30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07" name="Google Shape;207;p30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08" name="Google Shape;208;p30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9" name="Google Shape;209;p30"/>
          <p:cNvCxnSpPr/>
          <p:nvPr/>
        </p:nvCxnSpPr>
        <p:spPr>
          <a:xfrm>
            <a:off x="1207658" y="4343400"/>
            <a:ext cx="9875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2" name="Google Shape;212;p31"/>
          <p:cNvSpPr txBox="1"/>
          <p:nvPr>
            <p:ph idx="1" type="body"/>
          </p:nvPr>
        </p:nvSpPr>
        <p:spPr>
          <a:xfrm>
            <a:off x="1097279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 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◦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900"/>
              <a:buChar char="◦"/>
              <a:defRPr/>
            </a:lvl9pPr>
          </a:lstStyle>
          <a:p/>
        </p:txBody>
      </p:sp>
      <p:sp>
        <p:nvSpPr>
          <p:cNvPr id="213" name="Google Shape;213;p31"/>
          <p:cNvSpPr txBox="1"/>
          <p:nvPr>
            <p:ph idx="2" type="body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 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◦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900"/>
              <a:buChar char="◦"/>
              <a:defRPr/>
            </a:lvl9pPr>
          </a:lstStyle>
          <a:p/>
        </p:txBody>
      </p:sp>
      <p:sp>
        <p:nvSpPr>
          <p:cNvPr id="214" name="Google Shape;214;p31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5" name="Google Shape;215;p31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6" name="Google Shape;216;p31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19" name="Google Shape;219;p32"/>
          <p:cNvSpPr txBox="1"/>
          <p:nvPr>
            <p:ph idx="1" type="body"/>
          </p:nvPr>
        </p:nvSpPr>
        <p:spPr>
          <a:xfrm>
            <a:off x="1097280" y="1846052"/>
            <a:ext cx="4937700" cy="73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20" name="Google Shape;220;p32"/>
          <p:cNvSpPr txBox="1"/>
          <p:nvPr>
            <p:ph idx="2" type="body"/>
          </p:nvPr>
        </p:nvSpPr>
        <p:spPr>
          <a:xfrm>
            <a:off x="1097280" y="2582334"/>
            <a:ext cx="4937700" cy="33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 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◦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900"/>
              <a:buChar char="◦"/>
              <a:defRPr/>
            </a:lvl9pPr>
          </a:lstStyle>
          <a:p/>
        </p:txBody>
      </p:sp>
      <p:sp>
        <p:nvSpPr>
          <p:cNvPr id="221" name="Google Shape;221;p32"/>
          <p:cNvSpPr txBox="1"/>
          <p:nvPr>
            <p:ph idx="3" type="body"/>
          </p:nvPr>
        </p:nvSpPr>
        <p:spPr>
          <a:xfrm>
            <a:off x="6217920" y="1846052"/>
            <a:ext cx="4937700" cy="73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22" name="Google Shape;222;p32"/>
          <p:cNvSpPr txBox="1"/>
          <p:nvPr>
            <p:ph idx="4" type="body"/>
          </p:nvPr>
        </p:nvSpPr>
        <p:spPr>
          <a:xfrm>
            <a:off x="6217920" y="2582334"/>
            <a:ext cx="4937700" cy="33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 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◦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900"/>
              <a:buChar char="◦"/>
              <a:defRPr/>
            </a:lvl9pPr>
          </a:lstStyle>
          <a:p/>
        </p:txBody>
      </p:sp>
      <p:sp>
        <p:nvSpPr>
          <p:cNvPr id="223" name="Google Shape;223;p32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24" name="Google Shape;224;p32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25" name="Google Shape;225;p32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" name="Google Shape;41;p4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28" name="Google Shape;228;p33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29" name="Google Shape;229;p33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30" name="Google Shape;230;p33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4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4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35" name="Google Shape;235;p34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36" name="Google Shape;236;p34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/>
          <p:nvPr/>
        </p:nvSpPr>
        <p:spPr>
          <a:xfrm>
            <a:off x="16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5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5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41" name="Google Shape;241;p35"/>
          <p:cNvSpPr txBox="1"/>
          <p:nvPr>
            <p:ph idx="1" type="body"/>
          </p:nvPr>
        </p:nvSpPr>
        <p:spPr>
          <a:xfrm>
            <a:off x="4800600" y="731520"/>
            <a:ext cx="6492300" cy="52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 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◦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900"/>
              <a:buChar char="◦"/>
              <a:defRPr/>
            </a:lvl9pPr>
          </a:lstStyle>
          <a:p/>
        </p:txBody>
      </p:sp>
      <p:sp>
        <p:nvSpPr>
          <p:cNvPr id="242" name="Google Shape;242;p35"/>
          <p:cNvSpPr txBox="1"/>
          <p:nvPr>
            <p:ph idx="2" type="body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43" name="Google Shape;243;p35"/>
          <p:cNvSpPr txBox="1"/>
          <p:nvPr>
            <p:ph idx="10" type="dt"/>
          </p:nvPr>
        </p:nvSpPr>
        <p:spPr>
          <a:xfrm>
            <a:off x="465512" y="6459785"/>
            <a:ext cx="2618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44" name="Google Shape;244;p35"/>
          <p:cNvSpPr txBox="1"/>
          <p:nvPr>
            <p:ph idx="11" type="ftr"/>
          </p:nvPr>
        </p:nvSpPr>
        <p:spPr>
          <a:xfrm>
            <a:off x="4800600" y="6459785"/>
            <a:ext cx="4648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45" name="Google Shape;245;p35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/>
          <p:nvPr/>
        </p:nvSpPr>
        <p:spPr>
          <a:xfrm>
            <a:off x="0" y="4953000"/>
            <a:ext cx="12188700" cy="190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6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6"/>
          <p:cNvSpPr txBox="1"/>
          <p:nvPr>
            <p:ph type="title"/>
          </p:nvPr>
        </p:nvSpPr>
        <p:spPr>
          <a:xfrm>
            <a:off x="1097280" y="5074920"/>
            <a:ext cx="101133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50" name="Google Shape;250;p36"/>
          <p:cNvSpPr/>
          <p:nvPr>
            <p:ph idx="2" type="pic"/>
          </p:nvPr>
        </p:nvSpPr>
        <p:spPr>
          <a:xfrm>
            <a:off x="15" y="0"/>
            <a:ext cx="12192000" cy="4915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457200" spcFirstLastPara="1" rIns="0" wrap="square" tIns="4572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36"/>
          <p:cNvSpPr txBox="1"/>
          <p:nvPr>
            <p:ph idx="1" type="body"/>
          </p:nvPr>
        </p:nvSpPr>
        <p:spPr>
          <a:xfrm>
            <a:off x="1097280" y="5907023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52" name="Google Shape;252;p36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53" name="Google Shape;253;p36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54" name="Google Shape;254;p36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7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57" name="Google Shape;257;p37"/>
          <p:cNvSpPr txBox="1"/>
          <p:nvPr>
            <p:ph idx="1" type="body"/>
          </p:nvPr>
        </p:nvSpPr>
        <p:spPr>
          <a:xfrm rot="5400000">
            <a:off x="4114830" y="-1171816"/>
            <a:ext cx="402330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 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◦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900"/>
              <a:buChar char="◦"/>
              <a:defRPr/>
            </a:lvl9pPr>
          </a:lstStyle>
          <a:p/>
        </p:txBody>
      </p:sp>
      <p:sp>
        <p:nvSpPr>
          <p:cNvPr id="258" name="Google Shape;258;p37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59" name="Google Shape;259;p37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0" name="Google Shape;260;p37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8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8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8"/>
          <p:cNvSpPr txBox="1"/>
          <p:nvPr>
            <p:ph type="title"/>
          </p:nvPr>
        </p:nvSpPr>
        <p:spPr>
          <a:xfrm rot="5400000">
            <a:off x="7160700" y="1978978"/>
            <a:ext cx="57573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5" name="Google Shape;265;p38"/>
          <p:cNvSpPr txBox="1"/>
          <p:nvPr>
            <p:ph idx="1" type="body"/>
          </p:nvPr>
        </p:nvSpPr>
        <p:spPr>
          <a:xfrm rot="5400000">
            <a:off x="1826700" y="-573722"/>
            <a:ext cx="57573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 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900"/>
              <a:buChar char="◦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◦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900"/>
              <a:buChar char="◦"/>
              <a:defRPr/>
            </a:lvl9pPr>
          </a:lstStyle>
          <a:p/>
        </p:txBody>
      </p:sp>
      <p:sp>
        <p:nvSpPr>
          <p:cNvPr id="266" name="Google Shape;266;p38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7" name="Google Shape;267;p38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8" name="Google Shape;268;p38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0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0"/>
          <p:cNvSpPr txBox="1"/>
          <p:nvPr>
            <p:ph type="ctrTitle"/>
          </p:nvPr>
        </p:nvSpPr>
        <p:spPr>
          <a:xfrm>
            <a:off x="1097280" y="758952"/>
            <a:ext cx="100584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40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3" name="Google Shape;283;p40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40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40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6" name="Google Shape;286;p40"/>
          <p:cNvCxnSpPr/>
          <p:nvPr/>
        </p:nvCxnSpPr>
        <p:spPr>
          <a:xfrm>
            <a:off x="1207658" y="4343400"/>
            <a:ext cx="98754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1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41"/>
          <p:cNvSpPr txBox="1"/>
          <p:nvPr>
            <p:ph idx="1" type="body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90" name="Google Shape;290;p41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41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41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2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2"/>
          <p:cNvSpPr txBox="1"/>
          <p:nvPr>
            <p:ph type="title"/>
          </p:nvPr>
        </p:nvSpPr>
        <p:spPr>
          <a:xfrm>
            <a:off x="1097280" y="758952"/>
            <a:ext cx="100584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42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8" name="Google Shape;298;p42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42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42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1" name="Google Shape;301;p42"/>
          <p:cNvCxnSpPr/>
          <p:nvPr/>
        </p:nvCxnSpPr>
        <p:spPr>
          <a:xfrm>
            <a:off x="1207658" y="4343400"/>
            <a:ext cx="98754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3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43"/>
          <p:cNvSpPr txBox="1"/>
          <p:nvPr>
            <p:ph idx="1" type="body"/>
          </p:nvPr>
        </p:nvSpPr>
        <p:spPr>
          <a:xfrm>
            <a:off x="1097279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05" name="Google Shape;305;p43"/>
          <p:cNvSpPr txBox="1"/>
          <p:nvPr>
            <p:ph idx="2" type="body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06" name="Google Shape;306;p43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43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43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" type="body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5" name="Google Shape;45;p5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4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44"/>
          <p:cNvSpPr txBox="1"/>
          <p:nvPr>
            <p:ph idx="1" type="body"/>
          </p:nvPr>
        </p:nvSpPr>
        <p:spPr>
          <a:xfrm>
            <a:off x="1097280" y="1846052"/>
            <a:ext cx="4937700" cy="7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12" name="Google Shape;312;p44"/>
          <p:cNvSpPr txBox="1"/>
          <p:nvPr>
            <p:ph idx="2" type="body"/>
          </p:nvPr>
        </p:nvSpPr>
        <p:spPr>
          <a:xfrm>
            <a:off x="1097280" y="2582334"/>
            <a:ext cx="4937700" cy="33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13" name="Google Shape;313;p44"/>
          <p:cNvSpPr txBox="1"/>
          <p:nvPr>
            <p:ph idx="3" type="body"/>
          </p:nvPr>
        </p:nvSpPr>
        <p:spPr>
          <a:xfrm>
            <a:off x="6217920" y="1846052"/>
            <a:ext cx="4937700" cy="7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14" name="Google Shape;314;p44"/>
          <p:cNvSpPr txBox="1"/>
          <p:nvPr>
            <p:ph idx="4" type="body"/>
          </p:nvPr>
        </p:nvSpPr>
        <p:spPr>
          <a:xfrm>
            <a:off x="6217920" y="2582334"/>
            <a:ext cx="4937700" cy="33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15" name="Google Shape;315;p44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44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44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5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45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45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45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6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6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6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46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46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7"/>
          <p:cNvSpPr/>
          <p:nvPr/>
        </p:nvSpPr>
        <p:spPr>
          <a:xfrm>
            <a:off x="16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7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7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47"/>
          <p:cNvSpPr txBox="1"/>
          <p:nvPr>
            <p:ph idx="1" type="body"/>
          </p:nvPr>
        </p:nvSpPr>
        <p:spPr>
          <a:xfrm>
            <a:off x="4800600" y="731520"/>
            <a:ext cx="64923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34" name="Google Shape;334;p47"/>
          <p:cNvSpPr txBox="1"/>
          <p:nvPr>
            <p:ph idx="2" type="body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35" name="Google Shape;335;p47"/>
          <p:cNvSpPr txBox="1"/>
          <p:nvPr>
            <p:ph idx="10" type="dt"/>
          </p:nvPr>
        </p:nvSpPr>
        <p:spPr>
          <a:xfrm>
            <a:off x="465512" y="6459785"/>
            <a:ext cx="2618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47"/>
          <p:cNvSpPr txBox="1"/>
          <p:nvPr>
            <p:ph idx="11" type="ftr"/>
          </p:nvPr>
        </p:nvSpPr>
        <p:spPr>
          <a:xfrm>
            <a:off x="4800600" y="6459785"/>
            <a:ext cx="464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47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8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8"/>
          <p:cNvSpPr txBox="1"/>
          <p:nvPr>
            <p:ph type="title"/>
          </p:nvPr>
        </p:nvSpPr>
        <p:spPr>
          <a:xfrm>
            <a:off x="1097280" y="5074920"/>
            <a:ext cx="101133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48"/>
          <p:cNvSpPr/>
          <p:nvPr>
            <p:ph idx="2" type="pic"/>
          </p:nvPr>
        </p:nvSpPr>
        <p:spPr>
          <a:xfrm>
            <a:off x="15" y="0"/>
            <a:ext cx="12192000" cy="4915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457200" spcFirstLastPara="1" rIns="0" wrap="square" tIns="4572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3" name="Google Shape;343;p48"/>
          <p:cNvSpPr txBox="1"/>
          <p:nvPr>
            <p:ph idx="1" type="body"/>
          </p:nvPr>
        </p:nvSpPr>
        <p:spPr>
          <a:xfrm>
            <a:off x="1097280" y="5907023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44" name="Google Shape;344;p48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48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48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9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49"/>
          <p:cNvSpPr txBox="1"/>
          <p:nvPr>
            <p:ph idx="1" type="body"/>
          </p:nvPr>
        </p:nvSpPr>
        <p:spPr>
          <a:xfrm rot="5400000">
            <a:off x="4114830" y="-1171816"/>
            <a:ext cx="402330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50" name="Google Shape;350;p49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49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49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0"/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0"/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50"/>
          <p:cNvSpPr txBox="1"/>
          <p:nvPr>
            <p:ph type="title"/>
          </p:nvPr>
        </p:nvSpPr>
        <p:spPr>
          <a:xfrm rot="5400000">
            <a:off x="7160700" y="1978978"/>
            <a:ext cx="57573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50"/>
          <p:cNvSpPr txBox="1"/>
          <p:nvPr>
            <p:ph idx="1" type="body"/>
          </p:nvPr>
        </p:nvSpPr>
        <p:spPr>
          <a:xfrm rot="5400000">
            <a:off x="1826700" y="-573722"/>
            <a:ext cx="57573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58" name="Google Shape;358;p50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50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50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6"/>
          <p:cNvSpPr txBox="1"/>
          <p:nvPr>
            <p:ph idx="2" type="body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6"/>
          <p:cNvSpPr txBox="1"/>
          <p:nvPr>
            <p:ph idx="4" type="body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9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9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1" type="body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2" type="body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5" name="Google Shape;75;p9"/>
          <p:cNvSpPr txBox="1"/>
          <p:nvPr>
            <p:ph idx="10" type="dt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1" type="ftr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0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0"/>
          <p:cNvSpPr txBox="1"/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"/>
          <p:cNvSpPr/>
          <p:nvPr>
            <p:ph idx="2" type="pic"/>
          </p:nvPr>
        </p:nvSpPr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457200" spcFirstLastPara="1" rIns="0" wrap="square" tIns="4572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0"/>
          <p:cNvSpPr txBox="1"/>
          <p:nvPr>
            <p:ph idx="1" type="body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4" name="Google Shape;84;p1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0" y="6334316"/>
            <a:ext cx="12192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" name="Google Shape;17;p1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/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sz="4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sz="4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sz="4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sz="4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sz="4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sz="4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sz="4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sz="4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b="1" sz="4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0" name="Google Shape;110;p14"/>
          <p:cNvSpPr txBox="1"/>
          <p:nvPr>
            <p:ph idx="1" type="body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  <a:defRPr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492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492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492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492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92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492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492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492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1" name="Google Shape;111;p14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7"/>
          <p:cNvSpPr/>
          <p:nvPr/>
        </p:nvSpPr>
        <p:spPr>
          <a:xfrm>
            <a:off x="0" y="6334316"/>
            <a:ext cx="12192000" cy="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7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/>
        </p:txBody>
      </p:sp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9250" lvl="1" marL="914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Char char="◦"/>
              <a:defRPr b="0" i="0" sz="19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◦"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◦"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◦"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◦"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◦"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◦"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500"/>
              <a:buFont typeface="Calibri"/>
              <a:buChar char="◦"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27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27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27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5" name="Google Shape;185;p27"/>
          <p:cNvCxnSpPr/>
          <p:nvPr/>
        </p:nvCxnSpPr>
        <p:spPr>
          <a:xfrm>
            <a:off x="1193532" y="1737845"/>
            <a:ext cx="99669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9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9"/>
          <p:cNvSpPr/>
          <p:nvPr/>
        </p:nvSpPr>
        <p:spPr>
          <a:xfrm>
            <a:off x="0" y="6334316"/>
            <a:ext cx="12192000" cy="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9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3" name="Google Shape;273;p39"/>
          <p:cNvSpPr txBox="1"/>
          <p:nvPr>
            <p:ph idx="1" type="body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4" name="Google Shape;274;p39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39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39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7" name="Google Shape;277;p39"/>
          <p:cNvCxnSpPr/>
          <p:nvPr/>
        </p:nvCxnSpPr>
        <p:spPr>
          <a:xfrm>
            <a:off x="1193532" y="1737845"/>
            <a:ext cx="99669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bit.ly/LUSignIn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Relationship Id="rId4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Relationship Id="rId4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Relationship Id="rId4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Relationship Id="rId4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g"/><Relationship Id="rId4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info@LUnited.org" TargetMode="External"/><Relationship Id="rId4" Type="http://schemas.openxmlformats.org/officeDocument/2006/relationships/image" Target="../media/image2.jpg"/><Relationship Id="rId5" Type="http://schemas.openxmlformats.org/officeDocument/2006/relationships/image" Target="../media/image34.jpg"/><Relationship Id="rId6" Type="http://schemas.openxmlformats.org/officeDocument/2006/relationships/hyperlink" Target="http://bit.ly/LUSignIn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2.jpg"/><Relationship Id="rId9" Type="http://schemas.openxmlformats.org/officeDocument/2006/relationships/image" Target="../media/image6.jpg"/><Relationship Id="rId5" Type="http://schemas.openxmlformats.org/officeDocument/2006/relationships/image" Target="../media/image11.jpg"/><Relationship Id="rId6" Type="http://schemas.openxmlformats.org/officeDocument/2006/relationships/image" Target="../media/image19.png"/><Relationship Id="rId7" Type="http://schemas.openxmlformats.org/officeDocument/2006/relationships/image" Target="../media/image31.png"/><Relationship Id="rId8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28.png"/><Relationship Id="rId13" Type="http://schemas.openxmlformats.org/officeDocument/2006/relationships/image" Target="../media/image17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10.png"/><Relationship Id="rId15" Type="http://schemas.openxmlformats.org/officeDocument/2006/relationships/image" Target="../media/image21.png"/><Relationship Id="rId14" Type="http://schemas.openxmlformats.org/officeDocument/2006/relationships/image" Target="../media/image24.png"/><Relationship Id="rId5" Type="http://schemas.openxmlformats.org/officeDocument/2006/relationships/image" Target="../media/image23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bit.ly/VoteLU23" TargetMode="External"/><Relationship Id="rId4" Type="http://schemas.openxmlformats.org/officeDocument/2006/relationships/hyperlink" Target="http://www.lunited.org/about/membership/" TargetMode="External"/><Relationship Id="rId5" Type="http://schemas.openxmlformats.org/officeDocument/2006/relationships/image" Target="../media/image2.jpg"/><Relationship Id="rId6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1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alibri"/>
              <a:buNone/>
            </a:pPr>
            <a:r>
              <a:rPr b="1" lang="en-US" sz="4800"/>
              <a:t>Spring </a:t>
            </a:r>
            <a:r>
              <a:rPr b="1" lang="en-US" sz="4800"/>
              <a:t>Membership Meeting + </a:t>
            </a:r>
            <a:r>
              <a:rPr b="1" lang="en-US" sz="4800"/>
              <a:t>Board</a:t>
            </a:r>
            <a:r>
              <a:rPr b="1" lang="en-US" sz="4800"/>
              <a:t> Elections</a:t>
            </a:r>
            <a:endParaRPr b="1" sz="4800"/>
          </a:p>
        </p:txBody>
      </p:sp>
      <p:sp>
        <p:nvSpPr>
          <p:cNvPr id="367" name="Google Shape;367;p51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Wed. 6/8/2023, 6:30 PM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US"/>
              <a:t>Goodwill Workforce Development Center &amp; Facebook Live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b="1" i="1" lang="en-US"/>
              <a:t>Sign in at: </a:t>
            </a:r>
            <a:r>
              <a:rPr b="1" i="1" lang="en-US" u="sng">
                <a:solidFill>
                  <a:schemeClr val="hlink"/>
                </a:solidFill>
                <a:hlinkClick r:id="rId3"/>
              </a:rPr>
              <a:t>bit.ly/LUSignIn</a:t>
            </a:r>
            <a:endParaRPr b="1" i="1"/>
          </a:p>
        </p:txBody>
      </p:sp>
      <p:pic>
        <p:nvPicPr>
          <p:cNvPr descr="LU Logo.JPG" id="368" name="Google Shape;36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0976" y="847754"/>
            <a:ext cx="2735742" cy="2052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0"/>
          <p:cNvSpPr txBox="1"/>
          <p:nvPr>
            <p:ph type="title"/>
          </p:nvPr>
        </p:nvSpPr>
        <p:spPr>
          <a:xfrm>
            <a:off x="1097280" y="-246797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Board Structure (all 2 year terms)</a:t>
            </a:r>
            <a:endParaRPr/>
          </a:p>
        </p:txBody>
      </p:sp>
      <p:graphicFrame>
        <p:nvGraphicFramePr>
          <p:cNvPr id="475" name="Google Shape;475;p60"/>
          <p:cNvGraphicFramePr/>
          <p:nvPr/>
        </p:nvGraphicFramePr>
        <p:xfrm>
          <a:off x="629139" y="120396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{28D3CE66-7A9E-4410-93E9-2CB815EAB686}</a:tableStyleId>
              </a:tblPr>
              <a:tblGrid>
                <a:gridCol w="3664900"/>
                <a:gridCol w="3664900"/>
                <a:gridCol w="3664900"/>
              </a:tblGrid>
              <a:tr h="40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/>
                        <a:t>6</a:t>
                      </a:r>
                      <a:r>
                        <a:rPr baseline="30000" lang="en-US" sz="2000" u="none" cap="none" strike="noStrike"/>
                        <a:t>th</a:t>
                      </a:r>
                      <a:r>
                        <a:rPr lang="en-US" sz="2000" u="none" cap="none" strike="noStrike"/>
                        <a:t> Ward</a:t>
                      </a:r>
                      <a:endParaRPr sz="1500"/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9</a:t>
                      </a:r>
                      <a:r>
                        <a:rPr baseline="30000" lang="en-US" sz="2000"/>
                        <a:t>th</a:t>
                      </a:r>
                      <a:r>
                        <a:rPr lang="en-US" sz="2000"/>
                        <a:t> Ward</a:t>
                      </a:r>
                      <a:endParaRPr sz="1500"/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10</a:t>
                      </a:r>
                      <a:r>
                        <a:rPr baseline="30000" lang="en-US" sz="2000"/>
                        <a:t>th</a:t>
                      </a:r>
                      <a:r>
                        <a:rPr lang="en-US" sz="2000"/>
                        <a:t> Ward</a:t>
                      </a:r>
                      <a:endParaRPr sz="1500"/>
                    </a:p>
                  </a:txBody>
                  <a:tcPr marT="49975" marB="49975" marR="99975" marL="99975"/>
                </a:tc>
              </a:tr>
              <a:tr h="405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None/>
                      </a:pPr>
                      <a:r>
                        <a:rPr lang="en-US" sz="2000">
                          <a:solidFill>
                            <a:srgbClr val="FF0000"/>
                          </a:solidFill>
                        </a:rPr>
                        <a:t>Inshirah Durrett</a:t>
                      </a:r>
                      <a:endParaRPr sz="1500">
                        <a:solidFill>
                          <a:srgbClr val="FF0000"/>
                        </a:solidFill>
                      </a:endParaRPr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FF0000"/>
                          </a:solidFill>
                        </a:rPr>
                        <a:t>Ashley Varrato***</a:t>
                      </a:r>
                      <a:endParaRPr b="1" sz="1500">
                        <a:solidFill>
                          <a:srgbClr val="FF0000"/>
                        </a:solidFill>
                      </a:endParaRPr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FF0000"/>
                          </a:solidFill>
                        </a:rPr>
                        <a:t>Marcus Shoffner***</a:t>
                      </a:r>
                      <a:endParaRPr b="1" sz="1500">
                        <a:solidFill>
                          <a:srgbClr val="FF0000"/>
                        </a:solidFill>
                      </a:endParaRPr>
                    </a:p>
                  </a:txBody>
                  <a:tcPr marT="49975" marB="49975" marR="99975" marL="99975"/>
                </a:tc>
              </a:tr>
              <a:tr h="405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None/>
                      </a:pPr>
                      <a:r>
                        <a:rPr b="1" lang="en-US" sz="2000">
                          <a:solidFill>
                            <a:srgbClr val="FF0000"/>
                          </a:solidFill>
                        </a:rPr>
                        <a:t>Lyss Cypher***</a:t>
                      </a:r>
                      <a:endParaRPr b="1" sz="1500">
                        <a:solidFill>
                          <a:srgbClr val="FF0000"/>
                        </a:solidFill>
                      </a:endParaRPr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None/>
                      </a:pPr>
                      <a:r>
                        <a:rPr lang="en-US" sz="2000">
                          <a:solidFill>
                            <a:srgbClr val="FF0000"/>
                          </a:solidFill>
                        </a:rPr>
                        <a:t>Ian Everhart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FF0000"/>
                          </a:solidFill>
                        </a:rPr>
                        <a:t>Jason Lucarelli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49975" marB="49975" marR="99975" marL="99975"/>
                </a:tc>
              </a:tr>
              <a:tr h="40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solidFill>
                            <a:srgbClr val="FF0000"/>
                          </a:solidFill>
                        </a:rPr>
                        <a:t>Katie McAuley***</a:t>
                      </a:r>
                      <a:endParaRPr b="1" sz="2000">
                        <a:solidFill>
                          <a:srgbClr val="FF0000"/>
                        </a:solidFill>
                      </a:endParaRPr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49975" marB="49975" marR="99975" marL="99975"/>
                </a:tc>
              </a:tr>
              <a:tr h="40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49975" marB="49975" marR="99975" marL="99975"/>
                </a:tc>
              </a:tr>
            </a:tbl>
          </a:graphicData>
        </a:graphic>
      </p:graphicFrame>
      <p:graphicFrame>
        <p:nvGraphicFramePr>
          <p:cNvPr id="476" name="Google Shape;476;p60"/>
          <p:cNvGraphicFramePr/>
          <p:nvPr/>
        </p:nvGraphicFramePr>
        <p:xfrm>
          <a:off x="629122" y="389601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{28D3CE66-7A9E-4410-93E9-2CB815EAB686}</a:tableStyleId>
              </a:tblPr>
              <a:tblGrid>
                <a:gridCol w="3664900"/>
                <a:gridCol w="3664900"/>
                <a:gridCol w="3664900"/>
              </a:tblGrid>
              <a:tr h="405375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At-Large</a:t>
                      </a:r>
                      <a:r>
                        <a:rPr lang="en-US" sz="2000"/>
                        <a:t> Seats </a:t>
                      </a:r>
                      <a:endParaRPr sz="2000"/>
                    </a:p>
                  </a:txBody>
                  <a:tcPr marT="49975" marB="49975" marR="99975" marL="99975"/>
                </a:tc>
                <a:tc hMerge="1"/>
                <a:tc hMerge="1"/>
              </a:tr>
              <a:tr h="405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Lindsay Powell</a:t>
                      </a:r>
                      <a:endParaRPr sz="2000"/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/>
                        <a:t>Nancy Gippert</a:t>
                      </a:r>
                      <a:endParaRPr b="0" sz="2000"/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Emily Howe</a:t>
                      </a:r>
                      <a:endParaRPr b="0" sz="2000"/>
                    </a:p>
                  </a:txBody>
                  <a:tcPr marT="49975" marB="49975" marR="99975" marL="99975"/>
                </a:tc>
              </a:tr>
              <a:tr h="399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/>
                        <a:t>Rebecca Himberger</a:t>
                      </a:r>
                      <a:endParaRPr b="0" sz="2000"/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Sarah Koenig</a:t>
                      </a:r>
                      <a:endParaRPr sz="2000"/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2000"/>
                        <a:t>Dan Kubis</a:t>
                      </a:r>
                      <a:endParaRPr sz="2000"/>
                    </a:p>
                  </a:txBody>
                  <a:tcPr marT="49975" marB="49975" marR="99975" marL="99975"/>
                </a:tc>
              </a:tr>
              <a:tr h="399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FF0000"/>
                          </a:solidFill>
                        </a:rPr>
                        <a:t>[Vacant]</a:t>
                      </a:r>
                      <a:endParaRPr sz="2000">
                        <a:solidFill>
                          <a:srgbClr val="FF0000"/>
                        </a:solidFill>
                      </a:endParaRPr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Sacoyia Reed</a:t>
                      </a:r>
                      <a:endParaRPr sz="2000"/>
                    </a:p>
                  </a:txBody>
                  <a:tcPr marT="49975" marB="49975" marR="99975" marL="999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Tienne Wolff</a:t>
                      </a:r>
                      <a:endParaRPr sz="2000"/>
                    </a:p>
                  </a:txBody>
                  <a:tcPr marT="49975" marB="49975" marR="99975" marL="99975"/>
                </a:tc>
              </a:tr>
            </a:tbl>
          </a:graphicData>
        </a:graphic>
      </p:graphicFrame>
      <p:pic>
        <p:nvPicPr>
          <p:cNvPr descr="LU Logo.JPG" id="477" name="Google Shape;47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7496" y="63212"/>
            <a:ext cx="1264509" cy="948769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60"/>
          <p:cNvSpPr txBox="1"/>
          <p:nvPr/>
        </p:nvSpPr>
        <p:spPr>
          <a:xfrm>
            <a:off x="1097275" y="5652500"/>
            <a:ext cx="7447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***Candidates in bold are current Board members running for re-election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1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Tonight’s agenda</a:t>
            </a:r>
            <a:endParaRPr b="1"/>
          </a:p>
        </p:txBody>
      </p:sp>
      <p:sp>
        <p:nvSpPr>
          <p:cNvPr id="484" name="Google Shape;484;p61"/>
          <p:cNvSpPr txBox="1"/>
          <p:nvPr>
            <p:ph idx="1" type="body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US" sz="2300"/>
              <a:t> Welcome &amp; introductions</a:t>
            </a:r>
            <a:endParaRPr sz="2300"/>
          </a:p>
          <a:p>
            <a:pPr indent="-1333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⮚"/>
            </a:pPr>
            <a:r>
              <a:rPr lang="en-US" sz="2300"/>
              <a:t> Board elections</a:t>
            </a:r>
            <a:endParaRPr sz="2300"/>
          </a:p>
          <a:p>
            <a:pPr indent="-1333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⮚"/>
            </a:pPr>
            <a:r>
              <a:rPr b="1" lang="en-US" sz="2300"/>
              <a:t> LU updates</a:t>
            </a:r>
            <a:endParaRPr b="1" sz="2300"/>
          </a:p>
          <a:p>
            <a:pPr indent="-1333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⮚"/>
            </a:pPr>
            <a:r>
              <a:rPr lang="en-US" sz="2300"/>
              <a:t> Open Q&amp;A</a:t>
            </a:r>
            <a:endParaRPr sz="2300"/>
          </a:p>
        </p:txBody>
      </p:sp>
      <p:pic>
        <p:nvPicPr>
          <p:cNvPr descr="LU Logo.JPG" id="485" name="Google Shape;48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8886" y="682389"/>
            <a:ext cx="1264509" cy="948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2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Lawrenceville Farmers Market</a:t>
            </a:r>
            <a:endParaRPr b="1"/>
          </a:p>
        </p:txBody>
      </p:sp>
      <p:sp>
        <p:nvSpPr>
          <p:cNvPr id="491" name="Google Shape;491;p62"/>
          <p:cNvSpPr txBox="1"/>
          <p:nvPr>
            <p:ph idx="1" type="body"/>
          </p:nvPr>
        </p:nvSpPr>
        <p:spPr>
          <a:xfrm>
            <a:off x="690125" y="1845725"/>
            <a:ext cx="64539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 Every Tuesday 3-7 PM until Thanksgiving except 7/4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Bay 41 (41st &amp; Willow)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Free parking at Ice House gravel lot + TechMill after 4 PM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Stretch SNAP dollars by 40%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Programming:</a:t>
            </a:r>
            <a:endParaRPr sz="2300"/>
          </a:p>
          <a:p>
            <a:pPr indent="-214630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◦"/>
            </a:pPr>
            <a:r>
              <a:rPr lang="en-US" sz="2300"/>
              <a:t>NEW: ACCESS rides from key senior institutions</a:t>
            </a:r>
            <a:endParaRPr sz="2300"/>
          </a:p>
          <a:p>
            <a:pPr indent="-214630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◦"/>
            </a:pPr>
            <a:r>
              <a:rPr lang="en-US" sz="2300"/>
              <a:t>Mutual aid board</a:t>
            </a:r>
            <a:endParaRPr sz="2300"/>
          </a:p>
          <a:p>
            <a:pPr indent="-214630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◦"/>
            </a:pPr>
            <a:r>
              <a:rPr lang="en-US" sz="2300"/>
              <a:t>Weekly partners: Seniors, Families/Kids, Community Health, Mutual Aid</a:t>
            </a:r>
            <a:endParaRPr sz="2300"/>
          </a:p>
        </p:txBody>
      </p:sp>
      <p:pic>
        <p:nvPicPr>
          <p:cNvPr descr="LU Logo.JPG" id="492" name="Google Shape;49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77836" y="389089"/>
            <a:ext cx="1264509" cy="94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8050" y="1845728"/>
            <a:ext cx="3852637" cy="481579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3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Affordable Housing</a:t>
            </a:r>
            <a:endParaRPr b="1"/>
          </a:p>
        </p:txBody>
      </p:sp>
      <p:sp>
        <p:nvSpPr>
          <p:cNvPr id="499" name="Google Shape;499;p63"/>
          <p:cNvSpPr txBox="1"/>
          <p:nvPr>
            <p:ph idx="1" type="body"/>
          </p:nvPr>
        </p:nvSpPr>
        <p:spPr>
          <a:xfrm>
            <a:off x="1097275" y="1845725"/>
            <a:ext cx="67239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US" sz="2300"/>
              <a:t> HOME REPAIRS</a:t>
            </a:r>
            <a:endParaRPr sz="2300"/>
          </a:p>
          <a:p>
            <a:pPr indent="-214630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Noto Sans Symbols"/>
              <a:buChar char="◦"/>
            </a:pPr>
            <a:r>
              <a:rPr lang="en-US" sz="2300"/>
              <a:t>Whole Home Repairs - applications due 6/30</a:t>
            </a:r>
            <a:endParaRPr sz="2300"/>
          </a:p>
          <a:p>
            <a:pPr indent="-214630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Noto Sans Symbols"/>
              <a:buChar char="◦"/>
            </a:pPr>
            <a:r>
              <a:rPr lang="en-US" sz="2300"/>
              <a:t>Homeowner Assistance Program - opens 6/26, but LU supporting folks now</a:t>
            </a:r>
            <a:endParaRPr sz="2300"/>
          </a:p>
          <a:p>
            <a:pPr indent="-214629" lvl="2" marL="56692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Noto Sans Symbols"/>
              <a:buChar char="◦"/>
            </a:pPr>
            <a:r>
              <a:rPr lang="en-US" sz="2300"/>
              <a:t>Program administration starting soon</a:t>
            </a:r>
            <a:r>
              <a:rPr lang="en-US" sz="2300"/>
              <a:t> 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US" sz="2300"/>
              <a:t> Inclusionary zoning </a:t>
            </a:r>
            <a:endParaRPr sz="2300"/>
          </a:p>
          <a:p>
            <a:pPr indent="-214630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◦"/>
            </a:pPr>
            <a:r>
              <a:rPr lang="en-US" sz="2300"/>
              <a:t>65 units required and counting! </a:t>
            </a:r>
            <a:endParaRPr sz="2300"/>
          </a:p>
          <a:p>
            <a:pPr indent="-214630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◦"/>
            </a:pPr>
            <a:r>
              <a:rPr lang="en-US" sz="2300"/>
              <a:t>Lawsuit update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 Case management ongoing</a:t>
            </a:r>
            <a:endParaRPr sz="2300"/>
          </a:p>
        </p:txBody>
      </p:sp>
      <p:pic>
        <p:nvPicPr>
          <p:cNvPr descr="LU Logo.JPG" id="500" name="Google Shape;500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77836" y="389089"/>
            <a:ext cx="1264509" cy="94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3475" y="1737401"/>
            <a:ext cx="3819850" cy="22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4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Mobility Enhancement District</a:t>
            </a:r>
            <a:endParaRPr b="1"/>
          </a:p>
        </p:txBody>
      </p:sp>
      <p:pic>
        <p:nvPicPr>
          <p:cNvPr descr="LU Logo.JPG" id="507" name="Google Shape;50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77836" y="389089"/>
            <a:ext cx="1264509" cy="94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1550" y="1928050"/>
            <a:ext cx="4088251" cy="40882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5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Community Planning: Herron Ave Station</a:t>
            </a:r>
            <a:endParaRPr b="1"/>
          </a:p>
        </p:txBody>
      </p:sp>
      <p:pic>
        <p:nvPicPr>
          <p:cNvPr descr="LU Logo.JPG" id="514" name="Google Shape;51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77836" y="389089"/>
            <a:ext cx="1264509" cy="94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2575" y="1788528"/>
            <a:ext cx="6727168" cy="481579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6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Duncan</a:t>
            </a:r>
            <a:r>
              <a:rPr b="1" lang="en-US"/>
              <a:t> Park</a:t>
            </a:r>
            <a:endParaRPr b="1"/>
          </a:p>
        </p:txBody>
      </p:sp>
      <p:pic>
        <p:nvPicPr>
          <p:cNvPr descr="LU Logo.JPG" id="521" name="Google Shape;521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8886" y="682389"/>
            <a:ext cx="1264509" cy="94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7350" y="1825900"/>
            <a:ext cx="4719724" cy="47197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7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Honoring our “wisdom keepers”</a:t>
            </a:r>
            <a:endParaRPr b="1"/>
          </a:p>
        </p:txBody>
      </p:sp>
      <p:pic>
        <p:nvPicPr>
          <p:cNvPr descr="LU Logo.JPG" id="528" name="Google Shape;52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8886" y="682389"/>
            <a:ext cx="1264509" cy="94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0650" y="1876053"/>
            <a:ext cx="3720202" cy="481579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8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LU &amp; LC Joint Strategic Planning</a:t>
            </a:r>
            <a:endParaRPr b="1"/>
          </a:p>
        </p:txBody>
      </p:sp>
      <p:pic>
        <p:nvPicPr>
          <p:cNvPr descr="LU Logo.JPG" id="535" name="Google Shape;535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1915" y="2241548"/>
            <a:ext cx="2463025" cy="18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275" y="2241553"/>
            <a:ext cx="6457027" cy="165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9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Other ways to get involved</a:t>
            </a:r>
            <a:endParaRPr/>
          </a:p>
        </p:txBody>
      </p:sp>
      <p:sp>
        <p:nvSpPr>
          <p:cNvPr id="542" name="Google Shape;542;p69"/>
          <p:cNvSpPr txBox="1"/>
          <p:nvPr>
            <p:ph idx="1" type="body"/>
          </p:nvPr>
        </p:nvSpPr>
        <p:spPr>
          <a:xfrm>
            <a:off x="1097279" y="1845734"/>
            <a:ext cx="10364100" cy="44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1" marL="20116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1" marL="20116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LU Logo.JPG" id="543" name="Google Shape;54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6998" y="641827"/>
            <a:ext cx="1264509" cy="948769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69"/>
          <p:cNvSpPr txBox="1"/>
          <p:nvPr/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20000"/>
          </a:bodyPr>
          <a:lstStyle/>
          <a:p>
            <a:pPr indent="-127000" lvl="0" marL="9144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Join a Committee!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○"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Equity &amp; Inclusion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○"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Development &amp; Membership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○"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Housing 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9144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Lawrenceville Farmers Market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Lawrenceville Tree Tenders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Tree Park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⮚"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Friday food distributions – Drivers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⮚"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Lawrenceville Organic Community Gardens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Duncan Park Neighbors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⮚"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So much more! 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Tonight’s agenda</a:t>
            </a:r>
            <a:endParaRPr b="1"/>
          </a:p>
        </p:txBody>
      </p:sp>
      <p:sp>
        <p:nvSpPr>
          <p:cNvPr id="374" name="Google Shape;374;p52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US" sz="2300"/>
              <a:t> </a:t>
            </a:r>
            <a:r>
              <a:rPr b="1" lang="en-US" sz="2300"/>
              <a:t>Welcome &amp; introductions</a:t>
            </a:r>
            <a:endParaRPr b="1" sz="2300"/>
          </a:p>
          <a:p>
            <a:pPr indent="-1333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⮚"/>
            </a:pPr>
            <a:r>
              <a:rPr lang="en-US" sz="2300"/>
              <a:t> Board elections</a:t>
            </a:r>
            <a:endParaRPr sz="2300"/>
          </a:p>
          <a:p>
            <a:pPr indent="-1333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⮚"/>
            </a:pPr>
            <a:r>
              <a:rPr lang="en-US" sz="2300"/>
              <a:t> LU updates</a:t>
            </a:r>
            <a:endParaRPr sz="2300"/>
          </a:p>
          <a:p>
            <a:pPr indent="-1333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⮚"/>
            </a:pPr>
            <a:r>
              <a:rPr lang="en-US" sz="2300"/>
              <a:t> Open Q&amp;A</a:t>
            </a:r>
            <a:endParaRPr sz="2300"/>
          </a:p>
        </p:txBody>
      </p:sp>
      <p:pic>
        <p:nvPicPr>
          <p:cNvPr descr="LU Logo.JPG" id="375" name="Google Shape;37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8886" y="682389"/>
            <a:ext cx="1264509" cy="948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0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Tonight’s agenda</a:t>
            </a:r>
            <a:endParaRPr b="1"/>
          </a:p>
        </p:txBody>
      </p:sp>
      <p:sp>
        <p:nvSpPr>
          <p:cNvPr id="550" name="Google Shape;550;p70"/>
          <p:cNvSpPr txBox="1"/>
          <p:nvPr>
            <p:ph idx="1" type="body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US" sz="2300"/>
              <a:t> Welcome &amp; introductions</a:t>
            </a:r>
            <a:endParaRPr sz="2300"/>
          </a:p>
          <a:p>
            <a:pPr indent="-1333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⮚"/>
            </a:pPr>
            <a:r>
              <a:rPr lang="en-US" sz="2300"/>
              <a:t> Board elections</a:t>
            </a:r>
            <a:endParaRPr sz="2300"/>
          </a:p>
          <a:p>
            <a:pPr indent="-1333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⮚"/>
            </a:pPr>
            <a:r>
              <a:rPr b="1" lang="en-US" sz="2300"/>
              <a:t> </a:t>
            </a:r>
            <a:r>
              <a:rPr lang="en-US" sz="2300"/>
              <a:t>LU updates</a:t>
            </a:r>
            <a:endParaRPr sz="2300"/>
          </a:p>
          <a:p>
            <a:pPr indent="-1333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⮚"/>
            </a:pPr>
            <a:r>
              <a:rPr lang="en-US" sz="2300"/>
              <a:t> </a:t>
            </a:r>
            <a:r>
              <a:rPr b="1" lang="en-US" sz="2300"/>
              <a:t>Open Q&amp;A</a:t>
            </a:r>
            <a:endParaRPr b="1" sz="2300"/>
          </a:p>
        </p:txBody>
      </p:sp>
      <p:pic>
        <p:nvPicPr>
          <p:cNvPr descr="LU Logo.JPG" id="551" name="Google Shape;55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8886" y="682389"/>
            <a:ext cx="1264509" cy="948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1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See ya next time!</a:t>
            </a:r>
            <a:endParaRPr b="1"/>
          </a:p>
        </p:txBody>
      </p:sp>
      <p:sp>
        <p:nvSpPr>
          <p:cNvPr id="557" name="Google Shape;557;p71"/>
          <p:cNvSpPr txBox="1"/>
          <p:nvPr>
            <p:ph idx="1" type="body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333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⮚"/>
            </a:pPr>
            <a:r>
              <a:rPr b="1" lang="en-US" sz="2300"/>
              <a:t> Monthly “Happenings Meeting”</a:t>
            </a:r>
            <a:endParaRPr b="1" sz="2300"/>
          </a:p>
          <a:p>
            <a:pPr indent="-214630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◦"/>
            </a:pPr>
            <a:r>
              <a:rPr lang="en-US" sz="2300"/>
              <a:t>Second Thursdays at 6:30 p.m.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b="1" lang="en-US" sz="2300"/>
              <a:t> Monthly “Development Activities Meeting”</a:t>
            </a:r>
            <a:endParaRPr b="1" sz="2300"/>
          </a:p>
          <a:p>
            <a:pPr indent="-214630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◦"/>
            </a:pPr>
            <a:r>
              <a:rPr lang="en-US" sz="2300"/>
              <a:t>Fourth Tuesdays at 6:30 p.m.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 </a:t>
            </a:r>
            <a:r>
              <a:rPr b="1" lang="en-US" sz="2300"/>
              <a:t> Contact us</a:t>
            </a:r>
            <a:endParaRPr b="1" sz="2300"/>
          </a:p>
          <a:p>
            <a:pPr indent="-214630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◦"/>
            </a:pPr>
            <a:r>
              <a:rPr lang="en-US" sz="2300"/>
              <a:t>412-802-7220</a:t>
            </a:r>
            <a:endParaRPr sz="2300"/>
          </a:p>
          <a:p>
            <a:pPr indent="-214630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◦"/>
            </a:pPr>
            <a:r>
              <a:rPr lang="en-US" sz="2300" u="sng">
                <a:solidFill>
                  <a:schemeClr val="hlink"/>
                </a:solidFill>
                <a:hlinkClick r:id="rId3"/>
              </a:rPr>
              <a:t>info@LUnited.org</a:t>
            </a:r>
            <a:endParaRPr sz="2300"/>
          </a:p>
          <a:p>
            <a:pPr indent="-214630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◦"/>
            </a:pPr>
            <a:r>
              <a:rPr lang="en-US" sz="2300"/>
              <a:t>118 52nd Street, Suite 2026</a:t>
            </a:r>
            <a:endParaRPr sz="2300"/>
          </a:p>
          <a:p>
            <a:pPr indent="0" lvl="0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(Goodwill Workforce Development Center)</a:t>
            </a:r>
            <a:endParaRPr sz="2300"/>
          </a:p>
          <a:p>
            <a:pPr indent="0" lvl="0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  <p:pic>
        <p:nvPicPr>
          <p:cNvPr descr="LU Logo.JPG" id="558" name="Google Shape;558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8886" y="682389"/>
            <a:ext cx="1264509" cy="948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tanding in front of a curtain&#10;&#10;Description automatically generated" id="559" name="Google Shape;559;p71"/>
          <p:cNvPicPr preferRelativeResize="0"/>
          <p:nvPr/>
        </p:nvPicPr>
        <p:blipFill rotWithShape="1">
          <a:blip r:embed="rId5">
            <a:alphaModFix/>
          </a:blip>
          <a:srcRect b="0" l="0" r="23693" t="0"/>
          <a:stretch/>
        </p:blipFill>
        <p:spPr>
          <a:xfrm>
            <a:off x="7045483" y="1845734"/>
            <a:ext cx="4352522" cy="427808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71"/>
          <p:cNvSpPr/>
          <p:nvPr/>
        </p:nvSpPr>
        <p:spPr>
          <a:xfrm>
            <a:off x="7045425" y="5216025"/>
            <a:ext cx="4352400" cy="948900"/>
          </a:xfrm>
          <a:prstGeom prst="round1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/>
              <a:t>Don’t forget to sign in before you leave: </a:t>
            </a:r>
            <a:r>
              <a:rPr b="1" lang="en-US" sz="1900" u="sng">
                <a:solidFill>
                  <a:schemeClr val="hlink"/>
                </a:solidFill>
                <a:hlinkClick r:id="rId6"/>
              </a:rPr>
              <a:t>bit.ly/LUSignIn</a:t>
            </a:r>
            <a:endParaRPr b="1" sz="1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3"/>
          <p:cNvSpPr txBox="1"/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Accessibility Notes</a:t>
            </a:r>
            <a:endParaRPr/>
          </a:p>
        </p:txBody>
      </p:sp>
      <p:sp>
        <p:nvSpPr>
          <p:cNvPr id="381" name="Google Shape;381;p53"/>
          <p:cNvSpPr txBox="1"/>
          <p:nvPr>
            <p:ph idx="1" type="body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SzPts val="2400"/>
              <a:buChar char="★"/>
            </a:pPr>
            <a:r>
              <a:rPr lang="en-US"/>
              <a:t>LU is committed to making these meetings accessible. </a:t>
            </a:r>
            <a:endParaRPr/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SzPts val="2400"/>
              <a:buChar char="★"/>
            </a:pPr>
            <a:r>
              <a:rPr lang="en-US"/>
              <a:t>Please let us know if you need anything else to participate fully.</a:t>
            </a:r>
            <a:endParaRPr/>
          </a:p>
          <a:p>
            <a:pPr indent="-425450" lvl="1" marL="12192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/>
              <a:t>We will monitor the chats of the Facebook Live video</a:t>
            </a:r>
            <a:endParaRPr/>
          </a:p>
        </p:txBody>
      </p:sp>
      <p:pic>
        <p:nvPicPr>
          <p:cNvPr id="382" name="Google Shape;38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533" y="767933"/>
            <a:ext cx="2833804" cy="1722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4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Mission &amp; Vision</a:t>
            </a:r>
            <a:endParaRPr/>
          </a:p>
        </p:txBody>
      </p:sp>
      <p:sp>
        <p:nvSpPr>
          <p:cNvPr id="388" name="Google Shape;388;p54"/>
          <p:cNvSpPr txBox="1"/>
          <p:nvPr>
            <p:ph idx="1" type="body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778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 "/>
            </a:pPr>
            <a:r>
              <a:rPr b="1" lang="en-US" sz="2800"/>
              <a:t>Mission: </a:t>
            </a:r>
            <a:r>
              <a:rPr lang="en-US" sz="2800"/>
              <a:t>Lawrenceville United works to improve and protect the quality of life </a:t>
            </a:r>
            <a:r>
              <a:rPr lang="en-US" sz="2800" u="sng"/>
              <a:t>for all</a:t>
            </a:r>
            <a:r>
              <a:rPr lang="en-US" sz="2800"/>
              <a:t> Lawrenceville residents. 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-1778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b="1" lang="en-US" sz="2800"/>
              <a:t>Vision: </a:t>
            </a:r>
            <a:r>
              <a:rPr lang="en-US" sz="2800"/>
              <a:t>We envision a welcoming, diverse, and empowered community that works together to ensure all residents have what they need to thrive.</a:t>
            </a:r>
            <a:endParaRPr b="1" sz="2800"/>
          </a:p>
        </p:txBody>
      </p:sp>
      <p:pic>
        <p:nvPicPr>
          <p:cNvPr descr="LU Logo.JPG" id="389" name="Google Shape;38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8886" y="682389"/>
            <a:ext cx="1264509" cy="948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5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Who we are</a:t>
            </a:r>
            <a:endParaRPr/>
          </a:p>
        </p:txBody>
      </p:sp>
      <p:sp>
        <p:nvSpPr>
          <p:cNvPr id="396" name="Google Shape;396;p55"/>
          <p:cNvSpPr txBox="1"/>
          <p:nvPr>
            <p:ph idx="1" type="body"/>
          </p:nvPr>
        </p:nvSpPr>
        <p:spPr>
          <a:xfrm>
            <a:off x="1082672" y="1802968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b="1" lang="en-US"/>
              <a:t>Full Time: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/>
          </a:p>
        </p:txBody>
      </p:sp>
      <p:pic>
        <p:nvPicPr>
          <p:cNvPr id="397" name="Google Shape;397;p55"/>
          <p:cNvPicPr preferRelativeResize="0"/>
          <p:nvPr/>
        </p:nvPicPr>
        <p:blipFill rotWithShape="1">
          <a:blip r:embed="rId3">
            <a:alphaModFix/>
          </a:blip>
          <a:srcRect b="0" l="4932" r="15386" t="0"/>
          <a:stretch/>
        </p:blipFill>
        <p:spPr>
          <a:xfrm>
            <a:off x="2352431" y="1773984"/>
            <a:ext cx="1740602" cy="154162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5"/>
          <p:cNvSpPr txBox="1"/>
          <p:nvPr/>
        </p:nvSpPr>
        <p:spPr>
          <a:xfrm>
            <a:off x="2409295" y="3237494"/>
            <a:ext cx="15339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Dave Breingan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(he/him)</a:t>
            </a:r>
            <a:endParaRPr sz="7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Director</a:t>
            </a:r>
            <a:endParaRPr/>
          </a:p>
        </p:txBody>
      </p:sp>
      <p:sp>
        <p:nvSpPr>
          <p:cNvPr id="399" name="Google Shape;399;p55"/>
          <p:cNvSpPr txBox="1"/>
          <p:nvPr/>
        </p:nvSpPr>
        <p:spPr>
          <a:xfrm>
            <a:off x="4207601" y="3239725"/>
            <a:ext cx="222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Emma Gamble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Engagement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Program Manager</a:t>
            </a:r>
            <a:endParaRPr/>
          </a:p>
        </p:txBody>
      </p:sp>
      <p:sp>
        <p:nvSpPr>
          <p:cNvPr id="400" name="Google Shape;400;p55"/>
          <p:cNvSpPr txBox="1"/>
          <p:nvPr/>
        </p:nvSpPr>
        <p:spPr>
          <a:xfrm>
            <a:off x="6455196" y="3250450"/>
            <a:ext cx="1772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5"/>
          <p:cNvSpPr txBox="1"/>
          <p:nvPr/>
        </p:nvSpPr>
        <p:spPr>
          <a:xfrm>
            <a:off x="4153675" y="5755100"/>
            <a:ext cx="2343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Bryanna Johnson 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(she/her)</a:t>
            </a:r>
            <a:endParaRPr sz="7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Farmers Market Manager</a:t>
            </a:r>
            <a:endParaRPr/>
          </a:p>
        </p:txBody>
      </p:sp>
      <p:sp>
        <p:nvSpPr>
          <p:cNvPr id="402" name="Google Shape;402;p55"/>
          <p:cNvSpPr txBox="1"/>
          <p:nvPr/>
        </p:nvSpPr>
        <p:spPr>
          <a:xfrm>
            <a:off x="6455200" y="5755100"/>
            <a:ext cx="2905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Dorothenia Nicholson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(she/her)</a:t>
            </a:r>
            <a:endParaRPr sz="8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 Manager</a:t>
            </a:r>
            <a:endParaRPr/>
          </a:p>
        </p:txBody>
      </p:sp>
      <p:sp>
        <p:nvSpPr>
          <p:cNvPr id="403" name="Google Shape;403;p55"/>
          <p:cNvSpPr txBox="1"/>
          <p:nvPr/>
        </p:nvSpPr>
        <p:spPr>
          <a:xfrm>
            <a:off x="1055513" y="3880843"/>
            <a:ext cx="129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time: </a:t>
            </a:r>
            <a:endParaRPr/>
          </a:p>
        </p:txBody>
      </p:sp>
      <p:pic>
        <p:nvPicPr>
          <p:cNvPr descr="LU Logo.JPG" id="404" name="Google Shape;40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69454" y="737361"/>
            <a:ext cx="1264509" cy="94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8177" y="4100317"/>
            <a:ext cx="1418869" cy="1707386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5"/>
          <p:cNvSpPr txBox="1"/>
          <p:nvPr/>
        </p:nvSpPr>
        <p:spPr>
          <a:xfrm>
            <a:off x="9231213" y="5802575"/>
            <a:ext cx="2751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 Stanton</a:t>
            </a:r>
            <a:endParaRPr sz="8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Assistant Farmers Market Manager</a:t>
            </a:r>
            <a:endParaRPr/>
          </a:p>
        </p:txBody>
      </p:sp>
      <p:pic>
        <p:nvPicPr>
          <p:cNvPr id="407" name="Google Shape;407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9975" y="4150724"/>
            <a:ext cx="1546225" cy="156602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5"/>
          <p:cNvSpPr txBox="1"/>
          <p:nvPr/>
        </p:nvSpPr>
        <p:spPr>
          <a:xfrm>
            <a:off x="1910547" y="5822957"/>
            <a:ext cx="2108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Aurora Smith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Shared Finance Manager</a:t>
            </a:r>
            <a:endParaRPr/>
          </a:p>
        </p:txBody>
      </p:sp>
      <p:pic>
        <p:nvPicPr>
          <p:cNvPr id="409" name="Google Shape;409;p55"/>
          <p:cNvPicPr preferRelativeResize="0"/>
          <p:nvPr/>
        </p:nvPicPr>
        <p:blipFill rotWithShape="1">
          <a:blip r:embed="rId7">
            <a:alphaModFix/>
          </a:blip>
          <a:srcRect b="0" l="0" r="0" t="21389"/>
          <a:stretch/>
        </p:blipFill>
        <p:spPr>
          <a:xfrm>
            <a:off x="2661738" y="4100317"/>
            <a:ext cx="1264500" cy="1751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5"/>
          <p:cNvPicPr preferRelativeResize="0"/>
          <p:nvPr/>
        </p:nvPicPr>
        <p:blipFill rotWithShape="1">
          <a:blip r:embed="rId8">
            <a:alphaModFix/>
          </a:blip>
          <a:srcRect b="0" l="22319" r="16277" t="0"/>
          <a:stretch/>
        </p:blipFill>
        <p:spPr>
          <a:xfrm>
            <a:off x="4615888" y="1686116"/>
            <a:ext cx="1418874" cy="154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5"/>
          <p:cNvPicPr preferRelativeResize="0"/>
          <p:nvPr/>
        </p:nvPicPr>
        <p:blipFill rotWithShape="1">
          <a:blip r:embed="rId9">
            <a:alphaModFix/>
          </a:blip>
          <a:srcRect b="25689" l="0" r="0" t="0"/>
          <a:stretch/>
        </p:blipFill>
        <p:spPr>
          <a:xfrm>
            <a:off x="9869448" y="4150727"/>
            <a:ext cx="1580523" cy="1566026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5"/>
          <p:cNvSpPr txBox="1"/>
          <p:nvPr/>
        </p:nvSpPr>
        <p:spPr>
          <a:xfrm>
            <a:off x="9106673" y="1882988"/>
            <a:ext cx="2343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Interns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Jaden Michalski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Lizzie Stehr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Joey Schulhoff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Our 2022-2023 Board</a:t>
            </a:r>
            <a:endParaRPr b="1"/>
          </a:p>
        </p:txBody>
      </p:sp>
      <p:sp>
        <p:nvSpPr>
          <p:cNvPr id="418" name="Google Shape;418;p56"/>
          <p:cNvSpPr txBox="1"/>
          <p:nvPr>
            <p:ph idx="1" type="body"/>
          </p:nvPr>
        </p:nvSpPr>
        <p:spPr>
          <a:xfrm>
            <a:off x="1161670" y="1789062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t/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/>
          </a:p>
        </p:txBody>
      </p:sp>
      <p:sp>
        <p:nvSpPr>
          <p:cNvPr id="419" name="Google Shape;419;p56"/>
          <p:cNvSpPr txBox="1"/>
          <p:nvPr/>
        </p:nvSpPr>
        <p:spPr>
          <a:xfrm>
            <a:off x="-5" y="3320206"/>
            <a:ext cx="1533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Alyssa Cypher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(they/them)</a:t>
            </a:r>
            <a:endParaRPr sz="1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President</a:t>
            </a:r>
            <a:endParaRPr b="1"/>
          </a:p>
        </p:txBody>
      </p:sp>
      <p:sp>
        <p:nvSpPr>
          <p:cNvPr id="420" name="Google Shape;420;p56"/>
          <p:cNvSpPr txBox="1"/>
          <p:nvPr/>
        </p:nvSpPr>
        <p:spPr>
          <a:xfrm>
            <a:off x="1562345" y="3339996"/>
            <a:ext cx="2025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Tienne Wolff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(he/him)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421" name="Google Shape;421;p56"/>
          <p:cNvSpPr txBox="1"/>
          <p:nvPr/>
        </p:nvSpPr>
        <p:spPr>
          <a:xfrm>
            <a:off x="3393200" y="3340625"/>
            <a:ext cx="1801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Rebecca Himberger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(She/her)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Treasurer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6"/>
          <p:cNvSpPr txBox="1"/>
          <p:nvPr/>
        </p:nvSpPr>
        <p:spPr>
          <a:xfrm>
            <a:off x="5204445" y="3338019"/>
            <a:ext cx="1533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Sarah Koenig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(she/her)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56"/>
          <p:cNvSpPr txBox="1"/>
          <p:nvPr/>
        </p:nvSpPr>
        <p:spPr>
          <a:xfrm>
            <a:off x="6738313" y="3369900"/>
            <a:ext cx="1801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Sacoyia Reed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(she/her)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Secretary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56"/>
          <p:cNvSpPr txBox="1"/>
          <p:nvPr/>
        </p:nvSpPr>
        <p:spPr>
          <a:xfrm>
            <a:off x="8441800" y="3331650"/>
            <a:ext cx="1930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Marcus Shoffner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(he/him)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Vice President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56"/>
          <p:cNvSpPr txBox="1"/>
          <p:nvPr/>
        </p:nvSpPr>
        <p:spPr>
          <a:xfrm>
            <a:off x="-55375" y="5787800"/>
            <a:ext cx="1930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Emily Howe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(she/her)</a:t>
            </a:r>
            <a:endParaRPr/>
          </a:p>
        </p:txBody>
      </p:sp>
      <p:sp>
        <p:nvSpPr>
          <p:cNvPr id="426" name="Google Shape;426;p56"/>
          <p:cNvSpPr txBox="1"/>
          <p:nvPr/>
        </p:nvSpPr>
        <p:spPr>
          <a:xfrm>
            <a:off x="1875420" y="5742994"/>
            <a:ext cx="153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Katie McAuley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(she/her)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56"/>
          <p:cNvSpPr txBox="1"/>
          <p:nvPr/>
        </p:nvSpPr>
        <p:spPr>
          <a:xfrm>
            <a:off x="3121925" y="5866100"/>
            <a:ext cx="2071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Ashley Varrato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(she/her)</a:t>
            </a:r>
            <a:endParaRPr/>
          </a:p>
        </p:txBody>
      </p:sp>
      <p:sp>
        <p:nvSpPr>
          <p:cNvPr id="428" name="Google Shape;428;p56"/>
          <p:cNvSpPr txBox="1"/>
          <p:nvPr/>
        </p:nvSpPr>
        <p:spPr>
          <a:xfrm>
            <a:off x="5206849" y="5739050"/>
            <a:ext cx="1728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Lindsay Powell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(she/her)</a:t>
            </a:r>
            <a:endParaRPr/>
          </a:p>
        </p:txBody>
      </p:sp>
      <p:sp>
        <p:nvSpPr>
          <p:cNvPr id="429" name="Google Shape;429;p56"/>
          <p:cNvSpPr txBox="1"/>
          <p:nvPr/>
        </p:nvSpPr>
        <p:spPr>
          <a:xfrm>
            <a:off x="6754487" y="5743000"/>
            <a:ext cx="1728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Nancy Gippert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(she/her)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56"/>
          <p:cNvSpPr txBox="1"/>
          <p:nvPr/>
        </p:nvSpPr>
        <p:spPr>
          <a:xfrm>
            <a:off x="8538282" y="5787794"/>
            <a:ext cx="153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 Kubis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(he/him)</a:t>
            </a:r>
            <a:endParaRPr/>
          </a:p>
        </p:txBody>
      </p:sp>
      <p:pic>
        <p:nvPicPr>
          <p:cNvPr id="431" name="Google Shape;43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00" y="1763344"/>
            <a:ext cx="1533900" cy="153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6"/>
          <p:cNvPicPr preferRelativeResize="0"/>
          <p:nvPr/>
        </p:nvPicPr>
        <p:blipFill rotWithShape="1">
          <a:blip r:embed="rId4">
            <a:alphaModFix/>
          </a:blip>
          <a:srcRect b="64796" l="26039" r="24296" t="7056"/>
          <a:stretch/>
        </p:blipFill>
        <p:spPr>
          <a:xfrm>
            <a:off x="1756475" y="1762038"/>
            <a:ext cx="163672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6776" y="1762413"/>
            <a:ext cx="1552575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6"/>
          <p:cNvPicPr preferRelativeResize="0"/>
          <p:nvPr/>
        </p:nvPicPr>
        <p:blipFill rotWithShape="1">
          <a:blip r:embed="rId6">
            <a:alphaModFix/>
          </a:blip>
          <a:srcRect b="16001" l="9351" r="7887" t="0"/>
          <a:stretch/>
        </p:blipFill>
        <p:spPr>
          <a:xfrm>
            <a:off x="6891163" y="4191988"/>
            <a:ext cx="1454625" cy="155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6"/>
          <p:cNvPicPr preferRelativeResize="0"/>
          <p:nvPr/>
        </p:nvPicPr>
        <p:blipFill rotWithShape="1">
          <a:blip r:embed="rId7">
            <a:alphaModFix/>
          </a:blip>
          <a:srcRect b="0" l="12340" r="7053" t="0"/>
          <a:stretch/>
        </p:blipFill>
        <p:spPr>
          <a:xfrm>
            <a:off x="3417900" y="4165400"/>
            <a:ext cx="1371300" cy="170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6"/>
          <p:cNvPicPr preferRelativeResize="0"/>
          <p:nvPr/>
        </p:nvPicPr>
        <p:blipFill rotWithShape="1">
          <a:blip r:embed="rId8">
            <a:alphaModFix/>
          </a:blip>
          <a:srcRect b="10377" l="20751" r="31079" t="12295"/>
          <a:stretch/>
        </p:blipFill>
        <p:spPr>
          <a:xfrm>
            <a:off x="8626000" y="1800314"/>
            <a:ext cx="1371300" cy="146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6"/>
          <p:cNvPicPr preferRelativeResize="0"/>
          <p:nvPr/>
        </p:nvPicPr>
        <p:blipFill rotWithShape="1">
          <a:blip r:embed="rId9">
            <a:alphaModFix/>
          </a:blip>
          <a:srcRect b="51155" l="22245" r="36694" t="16561"/>
          <a:stretch/>
        </p:blipFill>
        <p:spPr>
          <a:xfrm>
            <a:off x="6905875" y="1739838"/>
            <a:ext cx="1552576" cy="162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6"/>
          <p:cNvPicPr preferRelativeResize="0"/>
          <p:nvPr/>
        </p:nvPicPr>
        <p:blipFill rotWithShape="1">
          <a:blip r:embed="rId10">
            <a:alphaModFix/>
          </a:blip>
          <a:srcRect b="13939" l="20248" r="0" t="13152"/>
          <a:stretch/>
        </p:blipFill>
        <p:spPr>
          <a:xfrm>
            <a:off x="5211324" y="1842484"/>
            <a:ext cx="1552575" cy="142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8638" y="4325822"/>
            <a:ext cx="1454625" cy="14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6"/>
          <p:cNvPicPr preferRelativeResize="0"/>
          <p:nvPr/>
        </p:nvPicPr>
        <p:blipFill rotWithShape="1">
          <a:blip r:embed="rId12">
            <a:alphaModFix/>
          </a:blip>
          <a:srcRect b="30034" l="21797" r="24646" t="29426"/>
          <a:stretch/>
        </p:blipFill>
        <p:spPr>
          <a:xfrm>
            <a:off x="1807888" y="4229165"/>
            <a:ext cx="1533900" cy="154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169250" y="4229731"/>
            <a:ext cx="1636725" cy="154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588851" y="4201696"/>
            <a:ext cx="1801799" cy="158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6"/>
          <p:cNvPicPr preferRelativeResize="0"/>
          <p:nvPr/>
        </p:nvPicPr>
        <p:blipFill rotWithShape="1">
          <a:blip r:embed="rId15">
            <a:alphaModFix/>
          </a:blip>
          <a:srcRect b="0" l="15184" r="15544" t="0"/>
          <a:stretch/>
        </p:blipFill>
        <p:spPr>
          <a:xfrm>
            <a:off x="10294975" y="1782723"/>
            <a:ext cx="1636725" cy="150360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6"/>
          <p:cNvSpPr txBox="1"/>
          <p:nvPr/>
        </p:nvSpPr>
        <p:spPr>
          <a:xfrm>
            <a:off x="10261125" y="3343800"/>
            <a:ext cx="1930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Laura Bunting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(she/her)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56"/>
          <p:cNvSpPr/>
          <p:nvPr/>
        </p:nvSpPr>
        <p:spPr>
          <a:xfrm>
            <a:off x="10572625" y="4227950"/>
            <a:ext cx="1371300" cy="1554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56"/>
          <p:cNvSpPr txBox="1"/>
          <p:nvPr/>
        </p:nvSpPr>
        <p:spPr>
          <a:xfrm>
            <a:off x="10261125" y="5726300"/>
            <a:ext cx="1930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Atem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(he/him)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7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What the Board does</a:t>
            </a:r>
            <a:endParaRPr b="1"/>
          </a:p>
        </p:txBody>
      </p:sp>
      <p:sp>
        <p:nvSpPr>
          <p:cNvPr id="452" name="Google Shape;452;p57"/>
          <p:cNvSpPr txBox="1"/>
          <p:nvPr>
            <p:ph idx="1" type="body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US" sz="2300"/>
              <a:t> Sets the strategic direction for LU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 Adopts annual budget &amp; provides fiscal oversight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 Hires and evaluates the Executive Director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 Evaluates performance of the organization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 Establishes policies &amp; helps LU carry out its work</a:t>
            </a:r>
            <a:endParaRPr sz="2300"/>
          </a:p>
        </p:txBody>
      </p:sp>
      <p:pic>
        <p:nvPicPr>
          <p:cNvPr descr="LU Logo.JPG" id="453" name="Google Shape;45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8886" y="682389"/>
            <a:ext cx="1264509" cy="948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8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The Board structure</a:t>
            </a:r>
            <a:endParaRPr b="1"/>
          </a:p>
        </p:txBody>
      </p:sp>
      <p:sp>
        <p:nvSpPr>
          <p:cNvPr id="459" name="Google Shape;459;p58"/>
          <p:cNvSpPr txBox="1"/>
          <p:nvPr>
            <p:ph idx="1" type="body"/>
          </p:nvPr>
        </p:nvSpPr>
        <p:spPr>
          <a:xfrm>
            <a:off x="1097278" y="1845725"/>
            <a:ext cx="39786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US" sz="2300"/>
              <a:t> Democratically elected by you!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Font typeface="Noto Sans Symbols"/>
              <a:buChar char="⮚"/>
            </a:pPr>
            <a:r>
              <a:rPr lang="en-US" sz="2300"/>
              <a:t> 2 year terms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 Odd years: 6 “By Ward” seats -- 2 seats for each “Ward”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 Even years: 9 “At Large” seats</a:t>
            </a:r>
            <a:endParaRPr sz="2300"/>
          </a:p>
        </p:txBody>
      </p:sp>
      <p:pic>
        <p:nvPicPr>
          <p:cNvPr descr="LU Logo.JPG" id="460" name="Google Shape;46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8886" y="682389"/>
            <a:ext cx="1264509" cy="94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8821" y="1845734"/>
            <a:ext cx="6515100" cy="4619625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9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b="1" lang="en-US"/>
              <a:t>Voting process</a:t>
            </a:r>
            <a:endParaRPr b="1"/>
          </a:p>
        </p:txBody>
      </p:sp>
      <p:sp>
        <p:nvSpPr>
          <p:cNvPr id="467" name="Google Shape;467;p59"/>
          <p:cNvSpPr txBox="1"/>
          <p:nvPr>
            <p:ph idx="1" type="body"/>
          </p:nvPr>
        </p:nvSpPr>
        <p:spPr>
          <a:xfrm>
            <a:off x="1066803" y="1883975"/>
            <a:ext cx="48762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 Check out candidate bios &amp; vote at </a:t>
            </a:r>
            <a:r>
              <a:rPr lang="en-US" sz="2300" u="sng">
                <a:solidFill>
                  <a:schemeClr val="hlink"/>
                </a:solidFill>
                <a:hlinkClick r:id="rId3"/>
              </a:rPr>
              <a:t>bit.ly/VoteLU23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 Can also vote by mail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 Deadline to vote: Wednesday, 6/21</a:t>
            </a:r>
            <a:endParaRPr sz="2300"/>
          </a:p>
          <a:p>
            <a:pPr indent="-14605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⮚"/>
            </a:pPr>
            <a:r>
              <a:rPr lang="en-US" sz="2300"/>
              <a:t> Not a member?</a:t>
            </a:r>
            <a:endParaRPr sz="2300"/>
          </a:p>
          <a:p>
            <a:pPr indent="-214630" lvl="1" marL="38404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◦"/>
            </a:pPr>
            <a:r>
              <a:rPr lang="en-US" sz="2300"/>
              <a:t>Become one today: </a:t>
            </a:r>
            <a:r>
              <a:rPr lang="en-US" sz="2300" u="sng">
                <a:solidFill>
                  <a:schemeClr val="hlink"/>
                </a:solidFill>
                <a:hlinkClick r:id="rId4"/>
              </a:rPr>
              <a:t>http://www.lunited.org/about/membership/</a:t>
            </a:r>
            <a:endParaRPr sz="2300"/>
          </a:p>
        </p:txBody>
      </p:sp>
      <p:pic>
        <p:nvPicPr>
          <p:cNvPr descr="LU Logo.JPG" id="468" name="Google Shape;468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48886" y="682389"/>
            <a:ext cx="1264509" cy="94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7678" y="1813128"/>
            <a:ext cx="5216592" cy="481579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