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4"/>
    <p:sldMasterId id="214748367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y="5143500" cx="9144000"/>
  <p:notesSz cx="6858000" cy="9144000"/>
  <p:embeddedFontLst>
    <p:embeddedFont>
      <p:font typeface="Lato"/>
      <p:regular r:id="rId37"/>
      <p:bold r:id="rId38"/>
      <p:italic r:id="rId39"/>
      <p:boldItalic r:id="rId40"/>
    </p:embeddedFont>
    <p:embeddedFont>
      <p:font typeface="Helvetica Neue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boldItalic.fntdata"/><Relationship Id="rId20" Type="http://schemas.openxmlformats.org/officeDocument/2006/relationships/slide" Target="slides/slide14.xml"/><Relationship Id="rId42" Type="http://schemas.openxmlformats.org/officeDocument/2006/relationships/font" Target="fonts/HelveticaNeue-bold.fntdata"/><Relationship Id="rId41" Type="http://schemas.openxmlformats.org/officeDocument/2006/relationships/font" Target="fonts/HelveticaNeue-regular.fntdata"/><Relationship Id="rId22" Type="http://schemas.openxmlformats.org/officeDocument/2006/relationships/slide" Target="slides/slide16.xml"/><Relationship Id="rId44" Type="http://schemas.openxmlformats.org/officeDocument/2006/relationships/font" Target="fonts/HelveticaNeue-boldItalic.fntdata"/><Relationship Id="rId21" Type="http://schemas.openxmlformats.org/officeDocument/2006/relationships/slide" Target="slides/slide15.xml"/><Relationship Id="rId43" Type="http://schemas.openxmlformats.org/officeDocument/2006/relationships/font" Target="fonts/HelveticaNeue-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Lato-regular.fntdata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Lato-italic.fntdata"/><Relationship Id="rId16" Type="http://schemas.openxmlformats.org/officeDocument/2006/relationships/slide" Target="slides/slide10.xml"/><Relationship Id="rId38" Type="http://schemas.openxmlformats.org/officeDocument/2006/relationships/font" Target="fonts/Lato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4a4a031d42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4a4a031d42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3" u="sng">
              <a:solidFill>
                <a:srgbClr val="0097A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54b00991be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54b00991be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54b00991be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54b00991be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54b00991be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54b00991be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8ddfd3582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8ddfd3582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54b00991be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54b00991be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4d104b23b8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4d104b23b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3353A"/>
                </a:solidFill>
              </a:rPr>
              <a:t>“R” licensees may serve liquor, wine and beer products. The licensee can sell up to 192 fluid ounces of beer products, in original containers, for take-out purposes. “R” licensees may not sell any single, open container of alcoholic beverage for consumption outside the establishment.</a:t>
            </a:r>
            <a:endParaRPr sz="1200">
              <a:solidFill>
                <a:srgbClr val="33353A"/>
              </a:solidFill>
            </a:endParaRPr>
          </a:p>
          <a:p>
            <a:pPr indent="0" lvl="0" marL="2286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4d8062677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4d8062677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3353A"/>
                </a:solidFill>
              </a:rPr>
              <a:t>“R” licensees may serve liquor, wine and beer products. The licensee can sell up to 192 fluid ounces of beer products, in original containers, for take-out purposes. “R” licensees may not sell any single, open container of alcoholic beverage for consumption outside the establishment.</a:t>
            </a:r>
            <a:endParaRPr sz="1200">
              <a:solidFill>
                <a:srgbClr val="33353A"/>
              </a:solidFill>
            </a:endParaRPr>
          </a:p>
          <a:p>
            <a:pPr indent="0" lvl="0" marL="2286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4d77cc54a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4d77cc54a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4d77cc54a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4d77cc54a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4d77cc54ad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4d77cc54a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f39779d9ee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f39779d9ee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4d77cc54ad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4d77cc54ad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4d77cc54ad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4d77cc54ad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4d77cc54ad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4d77cc54ad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4d77cc54ad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4d77cc54a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4d77cc54ad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4d77cc54ad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4d77cc54ad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4d77cc54ad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4d104b23b8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4d104b23b8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f3982489be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f3982489be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f39779d9ee_3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f39779d9ee_3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8ddfd35820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8ddfd3582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f39779d9ee_2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f39779d9ee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f39779d9ee_3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f39779d9ee_3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Rachel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8ddfd35820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8ddfd35820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8ddfd35820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8ddfd35820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fa0056b9f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fa0056b9f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8ddfd3582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8ddfd3582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4d8062677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4d8062677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54b00991be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54b00991be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" type="body"/>
          </p:nvPr>
        </p:nvSpPr>
        <p:spPr>
          <a:xfrm>
            <a:off x="457200" y="4494811"/>
            <a:ext cx="8229600" cy="227172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500"/>
            </a:lvl2pPr>
            <a:lvl3pPr indent="-2921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500"/>
            </a:lvl3pPr>
            <a:lvl4pPr indent="-2921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500"/>
            </a:lvl4pPr>
            <a:lvl5pPr indent="-2921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500"/>
            </a:lvl5pPr>
            <a:lvl6pPr indent="-2921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500"/>
            </a:lvl6pPr>
            <a:lvl7pPr indent="-292100" lvl="6" marL="3200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500"/>
            </a:lvl7pPr>
            <a:lvl8pPr indent="-292100" lvl="7" marL="3657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500"/>
            </a:lvl8pPr>
            <a:lvl9pPr indent="-292100" lvl="8" marL="4114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500"/>
            </a:lvl9pPr>
          </a:lstStyle>
          <a:p/>
        </p:txBody>
      </p:sp>
      <p:sp>
        <p:nvSpPr>
          <p:cNvPr id="52" name="Google Shape;52;p13"/>
          <p:cNvSpPr txBox="1"/>
          <p:nvPr>
            <p:ph type="title"/>
          </p:nvPr>
        </p:nvSpPr>
        <p:spPr>
          <a:xfrm>
            <a:off x="457200" y="1328737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9pPr>
          </a:lstStyle>
          <a:p/>
        </p:txBody>
      </p:sp>
      <p:sp>
        <p:nvSpPr>
          <p:cNvPr id="53" name="Google Shape;53;p13"/>
          <p:cNvSpPr txBox="1"/>
          <p:nvPr>
            <p:ph idx="2" type="body"/>
          </p:nvPr>
        </p:nvSpPr>
        <p:spPr>
          <a:xfrm>
            <a:off x="457200" y="2837842"/>
            <a:ext cx="8229600" cy="843972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>
                <a:latin typeface="Arial"/>
                <a:ea typeface="Arial"/>
                <a:cs typeface="Arial"/>
                <a:sym typeface="Arial"/>
              </a:defRPr>
            </a:lvl5pPr>
            <a:lvl6pPr indent="-2921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500"/>
            </a:lvl6pPr>
            <a:lvl7pPr indent="-292100" lvl="6" marL="3200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500"/>
            </a:lvl7pPr>
            <a:lvl8pPr indent="-292100" lvl="7" marL="3657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500"/>
            </a:lvl8pPr>
            <a:lvl9pPr indent="-292100" lvl="8" marL="4114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500"/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4500562" y="4762500"/>
            <a:ext cx="145733" cy="160973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5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TITLE_AND_BODY_1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idx="12" type="sldNum"/>
          </p:nvPr>
        </p:nvSpPr>
        <p:spPr>
          <a:xfrm>
            <a:off x="4500562" y="4762500"/>
            <a:ext cx="145733" cy="160973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5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3" name="Google Shape;63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7" name="Google Shape;67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0" name="Google Shape;7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p1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5" name="Google Shape;75;p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2" name="Google Shape;82;p2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3" name="Google Shape;83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6" name="Google Shape;86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0" name="Google Shape;90;p2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1" name="Google Shape;91;p2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5" name="Google Shape;9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8" name="Google Shape;98;p2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9" name="Google Shape;99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4" name="Google Shape;104;p2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05" name="Google Shape;105;p2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06" name="Google Shape;106;p2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07" name="Google Shape;107;p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9" name="Google Shape;5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hyperlink" Target="https://bit.ly/LUSignIn" TargetMode="External"/><Relationship Id="rId5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1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Relationship Id="rId4" Type="http://schemas.openxmlformats.org/officeDocument/2006/relationships/hyperlink" Target="https://bit.ly/LUSignIn" TargetMode="External"/><Relationship Id="rId5" Type="http://schemas.openxmlformats.org/officeDocument/2006/relationships/image" Target="../media/image2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www.paliquorlicenseco.com/understanding-types-of-pa-liquor-licenses/" TargetMode="External"/><Relationship Id="rId4" Type="http://schemas.openxmlformats.org/officeDocument/2006/relationships/hyperlink" Target="mailto:abi@lawrencevillecorp.com" TargetMode="External"/><Relationship Id="rId5" Type="http://schemas.openxmlformats.org/officeDocument/2006/relationships/hyperlink" Target="mailto:dave@lunited.org" TargetMode="External"/><Relationship Id="rId6" Type="http://schemas.openxmlformats.org/officeDocument/2006/relationships/image" Target="../media/image25.png"/><Relationship Id="rId7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bit.ly/LUSignIn" TargetMode="External"/><Relationship Id="rId4" Type="http://schemas.openxmlformats.org/officeDocument/2006/relationships/hyperlink" Target="https://bit.ly/4609Butler" TargetMode="External"/><Relationship Id="rId5" Type="http://schemas.openxmlformats.org/officeDocument/2006/relationships/hyperlink" Target="http://www.lunited.org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jpg"/><Relationship Id="rId4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Relationship Id="rId3" Type="http://schemas.openxmlformats.org/officeDocument/2006/relationships/hyperlink" Target="mailto:info@lunited.org" TargetMode="External"/><Relationship Id="rId4" Type="http://schemas.openxmlformats.org/officeDocument/2006/relationships/hyperlink" Target="mailto:info@LawrencevilleCorp.com" TargetMode="External"/><Relationship Id="rId5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Relationship Id="rId4" Type="http://schemas.openxmlformats.org/officeDocument/2006/relationships/image" Target="../media/image13.jpg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tinyurl.com/LVilleHall" TargetMode="External"/><Relationship Id="rId4" Type="http://schemas.openxmlformats.org/officeDocument/2006/relationships/hyperlink" Target="https://bit.ly/4609Butler" TargetMode="External"/><Relationship Id="rId5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/>
          <p:nvPr/>
        </p:nvSpPr>
        <p:spPr>
          <a:xfrm>
            <a:off x="2920350" y="4497875"/>
            <a:ext cx="4544700" cy="615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FFFFFF"/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Sign in at </a:t>
            </a:r>
            <a:r>
              <a:rPr b="1" lang="en" u="sng">
                <a:solidFill>
                  <a:schemeClr val="hlink"/>
                </a:solidFill>
                <a:hlinkClick r:id="rId4"/>
              </a:rPr>
              <a:t>bit.ly/LUSignIn</a:t>
            </a:r>
            <a:r>
              <a:rPr b="1" lang="en"/>
              <a:t> if you’re joining by Facebook Live or watching this as a recording</a:t>
            </a:r>
            <a:endParaRPr b="1"/>
          </a:p>
        </p:txBody>
      </p:sp>
      <p:pic>
        <p:nvPicPr>
          <p:cNvPr id="113" name="Google Shape;11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Background</a:t>
            </a:r>
            <a:endParaRPr b="1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2" name="Google Shape;182;p37"/>
          <p:cNvSpPr txBox="1"/>
          <p:nvPr>
            <p:ph idx="1" type="body"/>
          </p:nvPr>
        </p:nvSpPr>
        <p:spPr>
          <a:xfrm>
            <a:off x="311700" y="1093925"/>
            <a:ext cx="8520600" cy="28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➔"/>
            </a:pPr>
            <a:r>
              <a:rPr lang="en">
                <a:solidFill>
                  <a:srgbClr val="073763"/>
                </a:solidFill>
              </a:rPr>
              <a:t>Co-facilitated by LU  &amp; LC since 2011 </a:t>
            </a:r>
            <a:endParaRPr>
              <a:solidFill>
                <a:srgbClr val="073763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Char char="➔"/>
            </a:pPr>
            <a:r>
              <a:rPr lang="en">
                <a:solidFill>
                  <a:srgbClr val="073763"/>
                </a:solidFill>
              </a:rPr>
              <a:t>6 development</a:t>
            </a:r>
            <a:r>
              <a:rPr lang="en">
                <a:solidFill>
                  <a:srgbClr val="073763"/>
                </a:solidFill>
              </a:rPr>
              <a:t> projects &amp; 6 liquor licenses vetted in 2022</a:t>
            </a:r>
            <a:endParaRPr>
              <a:solidFill>
                <a:srgbClr val="073763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Char char="➔"/>
            </a:pPr>
            <a:r>
              <a:rPr lang="en">
                <a:solidFill>
                  <a:srgbClr val="073763"/>
                </a:solidFill>
              </a:rPr>
              <a:t>Goals:</a:t>
            </a:r>
            <a:endParaRPr>
              <a:solidFill>
                <a:srgbClr val="07376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◆"/>
            </a:pPr>
            <a:r>
              <a:rPr lang="en" sz="1800">
                <a:solidFill>
                  <a:srgbClr val="073763"/>
                </a:solidFill>
              </a:rPr>
              <a:t>Inform neighbors and collect direct feedback</a:t>
            </a:r>
            <a:endParaRPr sz="1800">
              <a:solidFill>
                <a:srgbClr val="07376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◆"/>
            </a:pPr>
            <a:r>
              <a:rPr lang="en" sz="1800">
                <a:solidFill>
                  <a:srgbClr val="073763"/>
                </a:solidFill>
              </a:rPr>
              <a:t>Equip neighbors to participate in public processes </a:t>
            </a:r>
            <a:endParaRPr sz="1800">
              <a:solidFill>
                <a:srgbClr val="07376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◆"/>
            </a:pPr>
            <a:r>
              <a:rPr lang="en" sz="1800">
                <a:solidFill>
                  <a:srgbClr val="073763"/>
                </a:solidFill>
              </a:rPr>
              <a:t>Build relationships between developers, businesses, and neighbors  </a:t>
            </a:r>
            <a:endParaRPr sz="1800">
              <a:solidFill>
                <a:srgbClr val="07376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◆"/>
            </a:pPr>
            <a:r>
              <a:rPr lang="en" sz="1800">
                <a:solidFill>
                  <a:srgbClr val="073763"/>
                </a:solidFill>
              </a:rPr>
              <a:t>Build consensus and ensure compliance with community plans and priorities</a:t>
            </a:r>
            <a:endParaRPr sz="1800">
              <a:solidFill>
                <a:srgbClr val="073763"/>
              </a:solidFill>
            </a:endParaRPr>
          </a:p>
        </p:txBody>
      </p:sp>
      <p:pic>
        <p:nvPicPr>
          <p:cNvPr id="183" name="Google Shape;183;p37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0" name="Google Shape;19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397"/>
            <a:ext cx="9144003" cy="5130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Projects that Trigger the Process</a:t>
            </a:r>
            <a:endParaRPr b="1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6" name="Google Shape;196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➔"/>
            </a:pPr>
            <a:r>
              <a:rPr lang="en">
                <a:solidFill>
                  <a:srgbClr val="073763"/>
                </a:solidFill>
              </a:rPr>
              <a:t>Requires approvals from the</a:t>
            </a:r>
            <a:r>
              <a:rPr lang="en">
                <a:solidFill>
                  <a:srgbClr val="073763"/>
                </a:solidFill>
              </a:rPr>
              <a:t> Zoning Board of Adjustments, Planning Commission, URA, PA Liquor Control Board, City Council, Air Quality Permitting </a:t>
            </a:r>
            <a:r>
              <a:rPr b="1" lang="en">
                <a:solidFill>
                  <a:srgbClr val="073763"/>
                </a:solidFill>
              </a:rPr>
              <a:t>AND…</a:t>
            </a:r>
            <a:endParaRPr b="1">
              <a:solidFill>
                <a:srgbClr val="07376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➔"/>
            </a:pPr>
            <a:r>
              <a:rPr lang="en">
                <a:solidFill>
                  <a:srgbClr val="073763"/>
                </a:solidFill>
              </a:rPr>
              <a:t>Meets one of the following criteria:</a:t>
            </a:r>
            <a:endParaRPr>
              <a:solidFill>
                <a:srgbClr val="07376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◆"/>
            </a:pPr>
            <a:r>
              <a:rPr lang="en" sz="1800">
                <a:solidFill>
                  <a:srgbClr val="073763"/>
                </a:solidFill>
              </a:rPr>
              <a:t>4+ residential units</a:t>
            </a:r>
            <a:endParaRPr sz="1800">
              <a:solidFill>
                <a:srgbClr val="07376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◆"/>
            </a:pPr>
            <a:r>
              <a:rPr lang="en" sz="1800">
                <a:solidFill>
                  <a:srgbClr val="073763"/>
                </a:solidFill>
              </a:rPr>
              <a:t>New structures or expansions over 2,400 square feet</a:t>
            </a:r>
            <a:endParaRPr sz="1800">
              <a:solidFill>
                <a:srgbClr val="07376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◆"/>
            </a:pPr>
            <a:r>
              <a:rPr lang="en" sz="1800">
                <a:solidFill>
                  <a:srgbClr val="073763"/>
                </a:solidFill>
              </a:rPr>
              <a:t>Requires use variance or zoning change  </a:t>
            </a:r>
            <a:endParaRPr sz="1800">
              <a:solidFill>
                <a:srgbClr val="07376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◆"/>
            </a:pPr>
            <a:r>
              <a:rPr lang="en" sz="1800">
                <a:solidFill>
                  <a:srgbClr val="073763"/>
                </a:solidFill>
              </a:rPr>
              <a:t>Liquor license application or transfer </a:t>
            </a:r>
            <a:endParaRPr sz="1800">
              <a:solidFill>
                <a:srgbClr val="07376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◆"/>
            </a:pPr>
            <a:r>
              <a:rPr lang="en" sz="1800">
                <a:solidFill>
                  <a:srgbClr val="073763"/>
                </a:solidFill>
              </a:rPr>
              <a:t>OR…  Has potential community-wide impact</a:t>
            </a:r>
            <a:endParaRPr sz="1800">
              <a:solidFill>
                <a:srgbClr val="073763"/>
              </a:solidFill>
            </a:endParaRPr>
          </a:p>
        </p:txBody>
      </p:sp>
      <p:pic>
        <p:nvPicPr>
          <p:cNvPr id="197" name="Google Shape;197;p39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Clarifying LU and LC’s role</a:t>
            </a:r>
            <a:endParaRPr b="1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3" name="Google Shape;203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➔"/>
            </a:pPr>
            <a:r>
              <a:rPr lang="en">
                <a:solidFill>
                  <a:srgbClr val="073763"/>
                </a:solidFill>
              </a:rPr>
              <a:t>We are </a:t>
            </a:r>
            <a:r>
              <a:rPr lang="en" u="sng">
                <a:solidFill>
                  <a:srgbClr val="073763"/>
                </a:solidFill>
              </a:rPr>
              <a:t>not</a:t>
            </a:r>
            <a:r>
              <a:rPr lang="en">
                <a:solidFill>
                  <a:srgbClr val="073763"/>
                </a:solidFill>
              </a:rPr>
              <a:t> part of the development team</a:t>
            </a:r>
            <a:endParaRPr>
              <a:solidFill>
                <a:srgbClr val="07376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➔"/>
            </a:pPr>
            <a:r>
              <a:rPr lang="en">
                <a:solidFill>
                  <a:srgbClr val="073763"/>
                </a:solidFill>
              </a:rPr>
              <a:t>We did </a:t>
            </a:r>
            <a:r>
              <a:rPr lang="en" u="sng">
                <a:solidFill>
                  <a:srgbClr val="073763"/>
                </a:solidFill>
              </a:rPr>
              <a:t>not</a:t>
            </a:r>
            <a:r>
              <a:rPr lang="en">
                <a:solidFill>
                  <a:srgbClr val="073763"/>
                </a:solidFill>
              </a:rPr>
              <a:t> recruit this developer</a:t>
            </a:r>
            <a:endParaRPr>
              <a:solidFill>
                <a:srgbClr val="07376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➔"/>
            </a:pPr>
            <a:r>
              <a:rPr lang="en">
                <a:solidFill>
                  <a:srgbClr val="073763"/>
                </a:solidFill>
              </a:rPr>
              <a:t>We have </a:t>
            </a:r>
            <a:r>
              <a:rPr lang="en" u="sng">
                <a:solidFill>
                  <a:srgbClr val="073763"/>
                </a:solidFill>
              </a:rPr>
              <a:t>no</a:t>
            </a:r>
            <a:r>
              <a:rPr lang="en">
                <a:solidFill>
                  <a:srgbClr val="073763"/>
                </a:solidFill>
              </a:rPr>
              <a:t> authority to intervene in private transactions of property. The community process kicks in when there is a public process of some kind (in this case, transfer of a Liquor License).</a:t>
            </a:r>
            <a:endParaRPr sz="1800">
              <a:solidFill>
                <a:srgbClr val="073763"/>
              </a:solidFill>
            </a:endParaRPr>
          </a:p>
        </p:txBody>
      </p:sp>
      <p:pic>
        <p:nvPicPr>
          <p:cNvPr id="204" name="Google Shape;204;p40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1"/>
          <p:cNvSpPr txBox="1"/>
          <p:nvPr>
            <p:ph type="title"/>
          </p:nvPr>
        </p:nvSpPr>
        <p:spPr>
          <a:xfrm>
            <a:off x="289200" y="1729950"/>
            <a:ext cx="8565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3066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Liquor License at 4609 Butler Street</a:t>
            </a:r>
            <a:endParaRPr sz="41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0" name="Google Shape;210;p41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Google Shape;211;p41"/>
          <p:cNvCxnSpPr/>
          <p:nvPr/>
        </p:nvCxnSpPr>
        <p:spPr>
          <a:xfrm flipH="1" rot="10800000">
            <a:off x="520125" y="2444775"/>
            <a:ext cx="8124600" cy="210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2"/>
          <p:cNvSpPr txBox="1"/>
          <p:nvPr>
            <p:ph type="title"/>
          </p:nvPr>
        </p:nvSpPr>
        <p:spPr>
          <a:xfrm>
            <a:off x="513075" y="173275"/>
            <a:ext cx="5025300" cy="5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22">
                <a:solidFill>
                  <a:srgbClr val="073763"/>
                </a:solidFill>
              </a:rPr>
              <a:t>History with Community Process</a:t>
            </a:r>
            <a:endParaRPr b="1" sz="2422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225"/>
              <a:buFont typeface="Arial"/>
              <a:buNone/>
            </a:pPr>
            <a:r>
              <a:rPr i="1" lang="en" sz="1922">
                <a:solidFill>
                  <a:srgbClr val="073763"/>
                </a:solidFill>
              </a:rPr>
              <a:t>4609</a:t>
            </a:r>
            <a:r>
              <a:rPr i="1" lang="en" sz="1922">
                <a:solidFill>
                  <a:srgbClr val="073763"/>
                </a:solidFill>
              </a:rPr>
              <a:t> Butler Street / Lawrence Hall</a:t>
            </a:r>
            <a:endParaRPr i="1" sz="1922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73763"/>
              </a:solidFill>
            </a:endParaRPr>
          </a:p>
        </p:txBody>
      </p:sp>
      <p:sp>
        <p:nvSpPr>
          <p:cNvPr id="217" name="Google Shape;217;p42"/>
          <p:cNvSpPr txBox="1"/>
          <p:nvPr>
            <p:ph idx="1" type="body"/>
          </p:nvPr>
        </p:nvSpPr>
        <p:spPr>
          <a:xfrm>
            <a:off x="121550" y="1243800"/>
            <a:ext cx="5416800" cy="38997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62500"/>
          </a:bodyPr>
          <a:lstStyle/>
          <a:p>
            <a:pPr indent="-315912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Char char="●"/>
            </a:pPr>
            <a:r>
              <a:rPr lang="en" sz="2200">
                <a:solidFill>
                  <a:srgbClr val="073763"/>
                </a:solidFill>
                <a:highlight>
                  <a:schemeClr val="lt1"/>
                </a:highlight>
              </a:rPr>
              <a:t>June 2018 - community meeting #1 on 4609 Butler</a:t>
            </a:r>
            <a:endParaRPr sz="2200">
              <a:solidFill>
                <a:srgbClr val="073763"/>
              </a:solidFill>
              <a:highlight>
                <a:schemeClr val="lt1"/>
              </a:highlight>
            </a:endParaRPr>
          </a:p>
          <a:p>
            <a:pPr indent="-315912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Char char="●"/>
            </a:pPr>
            <a:r>
              <a:rPr lang="en" sz="2200">
                <a:solidFill>
                  <a:srgbClr val="073763"/>
                </a:solidFill>
                <a:highlight>
                  <a:schemeClr val="lt1"/>
                </a:highlight>
              </a:rPr>
              <a:t>July 2018 - Zoning hearing for parking variance and use </a:t>
            </a:r>
            <a:endParaRPr sz="2200">
              <a:solidFill>
                <a:srgbClr val="073763"/>
              </a:solidFill>
              <a:highlight>
                <a:schemeClr val="lt1"/>
              </a:highlight>
            </a:endParaRPr>
          </a:p>
          <a:p>
            <a:pPr indent="-315912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Char char="●"/>
            </a:pPr>
            <a:r>
              <a:rPr lang="en" sz="2200">
                <a:solidFill>
                  <a:srgbClr val="073763"/>
                </a:solidFill>
                <a:highlight>
                  <a:schemeClr val="lt1"/>
                </a:highlight>
              </a:rPr>
              <a:t>September 2018 - Zoning Board conditionally approves</a:t>
            </a:r>
            <a:endParaRPr sz="2200">
              <a:solidFill>
                <a:srgbClr val="073763"/>
              </a:solidFill>
              <a:highlight>
                <a:schemeClr val="lt1"/>
              </a:highlight>
            </a:endParaRPr>
          </a:p>
          <a:p>
            <a:pPr indent="-315912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Char char="●"/>
            </a:pPr>
            <a:r>
              <a:rPr lang="en" sz="2200">
                <a:solidFill>
                  <a:srgbClr val="073763"/>
                </a:solidFill>
                <a:highlight>
                  <a:schemeClr val="lt1"/>
                </a:highlight>
              </a:rPr>
              <a:t>October 2018 - Appeals filed by Ray Czachowski and the Abbey</a:t>
            </a:r>
            <a:endParaRPr sz="2200">
              <a:solidFill>
                <a:srgbClr val="073763"/>
              </a:solidFill>
              <a:highlight>
                <a:schemeClr val="lt1"/>
              </a:highlight>
            </a:endParaRPr>
          </a:p>
          <a:p>
            <a:pPr indent="-315912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Char char="●"/>
            </a:pPr>
            <a:r>
              <a:rPr lang="en" sz="2200">
                <a:solidFill>
                  <a:srgbClr val="073763"/>
                </a:solidFill>
                <a:highlight>
                  <a:schemeClr val="lt1"/>
                </a:highlight>
              </a:rPr>
              <a:t>May 2019 - Judge James overturns ZBA decision</a:t>
            </a:r>
            <a:endParaRPr sz="2200">
              <a:solidFill>
                <a:srgbClr val="073763"/>
              </a:solidFill>
              <a:highlight>
                <a:schemeClr val="lt1"/>
              </a:highlight>
            </a:endParaRPr>
          </a:p>
          <a:p>
            <a:pPr indent="-315912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Char char="●"/>
            </a:pPr>
            <a:r>
              <a:rPr lang="en" sz="2200">
                <a:solidFill>
                  <a:srgbClr val="073763"/>
                </a:solidFill>
                <a:highlight>
                  <a:schemeClr val="lt1"/>
                </a:highlight>
              </a:rPr>
              <a:t>September 2019 - Community meeting on parking carousel at 4751 Butler St (Park LV) - revised plan</a:t>
            </a:r>
            <a:endParaRPr sz="2200">
              <a:solidFill>
                <a:srgbClr val="073763"/>
              </a:solidFill>
              <a:highlight>
                <a:schemeClr val="lt1"/>
              </a:highlight>
            </a:endParaRPr>
          </a:p>
          <a:p>
            <a:pPr indent="-315912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Char char="●"/>
            </a:pPr>
            <a:r>
              <a:rPr lang="en" sz="2200">
                <a:solidFill>
                  <a:srgbClr val="073763"/>
                </a:solidFill>
                <a:highlight>
                  <a:schemeClr val="lt1"/>
                </a:highlight>
              </a:rPr>
              <a:t>October 2019 - Community meeting with revised plan for 4751 Butler St</a:t>
            </a:r>
            <a:endParaRPr sz="2200">
              <a:solidFill>
                <a:srgbClr val="073763"/>
              </a:solidFill>
              <a:highlight>
                <a:schemeClr val="lt1"/>
              </a:highlight>
            </a:endParaRPr>
          </a:p>
          <a:p>
            <a:pPr indent="-315912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Char char="●"/>
            </a:pPr>
            <a:r>
              <a:rPr lang="en" sz="2200">
                <a:solidFill>
                  <a:srgbClr val="073763"/>
                </a:solidFill>
                <a:highlight>
                  <a:schemeClr val="lt1"/>
                </a:highlight>
              </a:rPr>
              <a:t>Nov 2019 - Zoning hearing for 4751 Butler</a:t>
            </a:r>
            <a:endParaRPr sz="2200">
              <a:solidFill>
                <a:srgbClr val="073763"/>
              </a:solidFill>
              <a:highlight>
                <a:schemeClr val="lt1"/>
              </a:highlight>
            </a:endParaRPr>
          </a:p>
          <a:p>
            <a:pPr indent="-315912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Char char="●"/>
            </a:pPr>
            <a:r>
              <a:rPr lang="en" sz="2200">
                <a:solidFill>
                  <a:srgbClr val="073763"/>
                </a:solidFill>
                <a:highlight>
                  <a:schemeClr val="lt1"/>
                </a:highlight>
              </a:rPr>
              <a:t>Feb 2020 - Zoning Board grants approvals</a:t>
            </a:r>
            <a:endParaRPr sz="2200">
              <a:solidFill>
                <a:srgbClr val="073763"/>
              </a:solidFill>
              <a:highlight>
                <a:schemeClr val="lt1"/>
              </a:highlight>
            </a:endParaRPr>
          </a:p>
          <a:p>
            <a:pPr indent="-315912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Char char="●"/>
            </a:pPr>
            <a:r>
              <a:rPr lang="en" sz="2200">
                <a:solidFill>
                  <a:srgbClr val="073763"/>
                </a:solidFill>
                <a:highlight>
                  <a:schemeClr val="lt1"/>
                </a:highlight>
              </a:rPr>
              <a:t>Mar 2020 - second appeal by Ray Czachowski</a:t>
            </a:r>
            <a:endParaRPr sz="2200">
              <a:solidFill>
                <a:srgbClr val="073763"/>
              </a:solidFill>
              <a:highlight>
                <a:schemeClr val="lt1"/>
              </a:highlight>
            </a:endParaRPr>
          </a:p>
          <a:p>
            <a:pPr indent="-315912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Char char="●"/>
            </a:pPr>
            <a:r>
              <a:rPr lang="en" sz="2200">
                <a:solidFill>
                  <a:srgbClr val="073763"/>
                </a:solidFill>
                <a:highlight>
                  <a:schemeClr val="lt1"/>
                </a:highlight>
              </a:rPr>
              <a:t>Mar 2022 - </a:t>
            </a:r>
            <a:r>
              <a:rPr lang="en" sz="2200">
                <a:solidFill>
                  <a:srgbClr val="073763"/>
                </a:solidFill>
                <a:highlight>
                  <a:schemeClr val="lt1"/>
                </a:highlight>
              </a:rPr>
              <a:t>Commonwealth Court rules in favor of Lawrence Hall</a:t>
            </a:r>
            <a:endParaRPr sz="2200">
              <a:solidFill>
                <a:srgbClr val="073763"/>
              </a:solidFill>
              <a:highlight>
                <a:schemeClr val="lt1"/>
              </a:highlight>
            </a:endParaRPr>
          </a:p>
        </p:txBody>
      </p:sp>
      <p:pic>
        <p:nvPicPr>
          <p:cNvPr id="218" name="Google Shape;21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8369" y="173265"/>
            <a:ext cx="3262326" cy="2571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3"/>
          <p:cNvSpPr txBox="1"/>
          <p:nvPr>
            <p:ph type="title"/>
          </p:nvPr>
        </p:nvSpPr>
        <p:spPr>
          <a:xfrm>
            <a:off x="513075" y="173275"/>
            <a:ext cx="5025300" cy="5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22">
                <a:solidFill>
                  <a:srgbClr val="073763"/>
                </a:solidFill>
              </a:rPr>
              <a:t>LH Hospitality Co</a:t>
            </a:r>
            <a:endParaRPr b="1" sz="2422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225"/>
              <a:buFont typeface="Arial"/>
              <a:buNone/>
            </a:pPr>
            <a:r>
              <a:rPr i="1" lang="en" sz="1922">
                <a:solidFill>
                  <a:srgbClr val="073763"/>
                </a:solidFill>
              </a:rPr>
              <a:t>4609 Butler Street / Lawrence Hall</a:t>
            </a:r>
            <a:endParaRPr i="1" sz="1922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73763"/>
              </a:solidFill>
            </a:endParaRPr>
          </a:p>
        </p:txBody>
      </p:sp>
      <p:sp>
        <p:nvSpPr>
          <p:cNvPr id="224" name="Google Shape;224;p43"/>
          <p:cNvSpPr txBox="1"/>
          <p:nvPr>
            <p:ph idx="1" type="body"/>
          </p:nvPr>
        </p:nvSpPr>
        <p:spPr>
          <a:xfrm>
            <a:off x="121550" y="1243800"/>
            <a:ext cx="5416800" cy="38997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73763"/>
                </a:solidFill>
                <a:highlight>
                  <a:schemeClr val="lt1"/>
                </a:highlight>
              </a:rPr>
              <a:t>Liquor License Information:</a:t>
            </a:r>
            <a:endParaRPr sz="2200">
              <a:solidFill>
                <a:srgbClr val="073763"/>
              </a:solidFill>
              <a:highlight>
                <a:schemeClr val="lt1"/>
              </a:highlight>
            </a:endParaRPr>
          </a:p>
          <a:p>
            <a:pPr indent="-32639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Char char="●"/>
            </a:pPr>
            <a:r>
              <a:rPr lang="en" sz="2200">
                <a:solidFill>
                  <a:srgbClr val="073763"/>
                </a:solidFill>
                <a:highlight>
                  <a:srgbClr val="FFFFFF"/>
                </a:highlight>
              </a:rPr>
              <a:t>License Type: Restaurant License</a:t>
            </a:r>
            <a:endParaRPr sz="2200">
              <a:solidFill>
                <a:srgbClr val="073763"/>
              </a:solidFill>
              <a:highlight>
                <a:srgbClr val="FFFFFF"/>
              </a:highlight>
            </a:endParaRPr>
          </a:p>
          <a:p>
            <a:pPr indent="-32639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Char char="●"/>
            </a:pPr>
            <a:r>
              <a:rPr lang="en" sz="2200">
                <a:solidFill>
                  <a:srgbClr val="073763"/>
                </a:solidFill>
                <a:highlight>
                  <a:srgbClr val="FFFFFF"/>
                </a:highlight>
              </a:rPr>
              <a:t>Double Transfer: Person &amp; Place </a:t>
            </a:r>
            <a:endParaRPr sz="2200">
              <a:solidFill>
                <a:srgbClr val="073763"/>
              </a:solidFill>
              <a:highlight>
                <a:srgbClr val="FFFFFF"/>
              </a:highlight>
            </a:endParaRPr>
          </a:p>
          <a:p>
            <a:pPr indent="-32639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Char char="●"/>
            </a:pPr>
            <a:r>
              <a:rPr lang="en" sz="2200">
                <a:solidFill>
                  <a:srgbClr val="073763"/>
                </a:solidFill>
                <a:highlight>
                  <a:srgbClr val="FFFFFF"/>
                </a:highlight>
              </a:rPr>
              <a:t>License Number: R-13355</a:t>
            </a:r>
            <a:endParaRPr sz="2200">
              <a:solidFill>
                <a:srgbClr val="073763"/>
              </a:solidFill>
              <a:highlight>
                <a:srgbClr val="FFFFFF"/>
              </a:highlight>
            </a:endParaRPr>
          </a:p>
          <a:p>
            <a:pPr indent="-32639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Char char="●"/>
            </a:pPr>
            <a:r>
              <a:rPr lang="en" sz="2200">
                <a:solidFill>
                  <a:srgbClr val="073763"/>
                </a:solidFill>
                <a:highlight>
                  <a:srgbClr val="FFFFFF"/>
                </a:highlight>
              </a:rPr>
              <a:t>Applicant: LH Hospitality Co</a:t>
            </a:r>
            <a:endParaRPr sz="2200">
              <a:solidFill>
                <a:srgbClr val="073763"/>
              </a:solidFill>
              <a:highlight>
                <a:srgbClr val="FFFFFF"/>
              </a:highlight>
            </a:endParaRPr>
          </a:p>
          <a:p>
            <a:pPr indent="-32639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Char char="●"/>
            </a:pPr>
            <a:r>
              <a:rPr lang="en" sz="2200">
                <a:solidFill>
                  <a:srgbClr val="073763"/>
                </a:solidFill>
                <a:highlight>
                  <a:schemeClr val="lt1"/>
                </a:highlight>
              </a:rPr>
              <a:t>Owner: Brett Minarik, Phoebe Fraser, Adam Harvey</a:t>
            </a:r>
            <a:endParaRPr sz="2200">
              <a:solidFill>
                <a:srgbClr val="073763"/>
              </a:solidFill>
              <a:highlight>
                <a:schemeClr val="lt1"/>
              </a:highlight>
            </a:endParaRPr>
          </a:p>
          <a:p>
            <a:pPr indent="-32639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Char char="●"/>
            </a:pPr>
            <a:r>
              <a:rPr lang="en" sz="2200">
                <a:solidFill>
                  <a:srgbClr val="073763"/>
                </a:solidFill>
                <a:highlight>
                  <a:schemeClr val="lt1"/>
                </a:highlight>
              </a:rPr>
              <a:t>License Manager: Adam Harvey</a:t>
            </a:r>
            <a:endParaRPr sz="2200">
              <a:solidFill>
                <a:srgbClr val="073763"/>
              </a:solidFill>
              <a:highlight>
                <a:schemeClr val="lt1"/>
              </a:highlight>
            </a:endParaRPr>
          </a:p>
          <a:p>
            <a:pPr indent="-32639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Char char="●"/>
            </a:pPr>
            <a:r>
              <a:rPr lang="en" sz="2200">
                <a:solidFill>
                  <a:srgbClr val="073763"/>
                </a:solidFill>
                <a:highlight>
                  <a:srgbClr val="FFFFFF"/>
                </a:highlight>
              </a:rPr>
              <a:t>Date Posted: 05/04/202</a:t>
            </a:r>
            <a:r>
              <a:rPr lang="en" sz="2200">
                <a:solidFill>
                  <a:srgbClr val="073763"/>
                </a:solidFill>
                <a:highlight>
                  <a:srgbClr val="FFFFFF"/>
                </a:highlight>
              </a:rPr>
              <a:t>3</a:t>
            </a:r>
            <a:endParaRPr sz="2200">
              <a:solidFill>
                <a:srgbClr val="07376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073763"/>
                </a:solidFill>
                <a:highlight>
                  <a:srgbClr val="FFFFFF"/>
                </a:highlight>
              </a:rPr>
              <a:t>Vision:</a:t>
            </a:r>
            <a:r>
              <a:rPr lang="en" sz="2200">
                <a:solidFill>
                  <a:srgbClr val="073763"/>
                </a:solidFill>
                <a:highlight>
                  <a:srgbClr val="FFFFFF"/>
                </a:highlight>
              </a:rPr>
              <a:t> To set a new standard for food service hospitality in Pittsburgh. We take care of each other in the building first and foremost. In creating a supportive, team-oriented, and hospitable work environment we will foster a welcoming environment for our guests, whom we will serve with a comprehensive and unwavering commitment to hospitality.</a:t>
            </a:r>
            <a:endParaRPr sz="2200">
              <a:solidFill>
                <a:srgbClr val="073763"/>
              </a:solidFill>
              <a:highlight>
                <a:srgbClr val="FFFFFF"/>
              </a:highlight>
            </a:endParaRPr>
          </a:p>
        </p:txBody>
      </p:sp>
      <p:pic>
        <p:nvPicPr>
          <p:cNvPr id="225" name="Google Shape;22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8369" y="173265"/>
            <a:ext cx="3262326" cy="2571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3"/>
          <p:cNvPicPr preferRelativeResize="0"/>
          <p:nvPr/>
        </p:nvPicPr>
        <p:blipFill rotWithShape="1">
          <a:blip r:embed="rId4">
            <a:alphaModFix/>
          </a:blip>
          <a:srcRect b="0" l="5611" r="24247" t="0"/>
          <a:stretch/>
        </p:blipFill>
        <p:spPr>
          <a:xfrm>
            <a:off x="5681425" y="3074175"/>
            <a:ext cx="2976225" cy="191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/>
          <p:nvPr>
            <p:ph type="title"/>
          </p:nvPr>
        </p:nvSpPr>
        <p:spPr>
          <a:xfrm>
            <a:off x="311700" y="2546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Tonight’s Agenda</a:t>
            </a:r>
            <a:endParaRPr b="1"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9" name="Google Shape;119;p29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9"/>
          <p:cNvSpPr txBox="1"/>
          <p:nvPr>
            <p:ph idx="4294967295" type="body"/>
          </p:nvPr>
        </p:nvSpPr>
        <p:spPr>
          <a:xfrm>
            <a:off x="621450" y="939750"/>
            <a:ext cx="7901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AutoNum type="arabicPeriod"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Welcome  (10 minutes)</a:t>
            </a:r>
            <a:endParaRPr b="1" sz="15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8789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578"/>
              <a:buFont typeface="Lato"/>
              <a:buAutoNum type="alphaLcPeriod"/>
            </a:pPr>
            <a:r>
              <a:rPr lang="en" sz="1577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Introduction </a:t>
            </a:r>
            <a:endParaRPr sz="15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8789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578"/>
              <a:buFont typeface="Lato"/>
              <a:buAutoNum type="alphaLcPeriod"/>
            </a:pPr>
            <a:r>
              <a:rPr lang="en" sz="1577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Accessibility &amp; Community Agreements</a:t>
            </a:r>
            <a:endParaRPr sz="1844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043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761"/>
              <a:buFont typeface="Lato"/>
              <a:buAutoNum type="arabicPeriod"/>
            </a:pPr>
            <a:r>
              <a:rPr b="1" lang="en" sz="1844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BikePGH: Open Streets (10 minutes)</a:t>
            </a:r>
            <a:endParaRPr b="1" sz="1844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043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761"/>
              <a:buFont typeface="Lato"/>
              <a:buAutoNum type="arabicPeriod"/>
            </a:pPr>
            <a:r>
              <a:rPr b="1" lang="en" sz="1844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Community Process Overview (5 minutes)</a:t>
            </a:r>
            <a:endParaRPr b="1" sz="1844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043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761"/>
              <a:buFont typeface="Lato"/>
              <a:buAutoNum type="arabicPeriod"/>
            </a:pPr>
            <a:r>
              <a:rPr b="1" lang="en" sz="1844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Proposed Liquor License - LH Hospitality Co at 4609 Butler Street (50 minutes)</a:t>
            </a:r>
            <a:endParaRPr b="1" sz="1844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7025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550"/>
              <a:buFont typeface="Lato"/>
              <a:buAutoNum type="alphaLcPeriod"/>
            </a:pPr>
            <a:r>
              <a:rPr lang="en" sz="155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Presentation - 20 minutes</a:t>
            </a:r>
            <a:endParaRPr sz="155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7025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550"/>
              <a:buFont typeface="Lato"/>
              <a:buAutoNum type="alphaLcPeriod"/>
            </a:pPr>
            <a:r>
              <a:rPr lang="en" sz="155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Q&amp;A -30 minutes</a:t>
            </a:r>
            <a:endParaRPr sz="155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4555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511"/>
              <a:buFont typeface="Lato"/>
              <a:buAutoNum type="arabicPeriod"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Community Discussion </a:t>
            </a: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(10 mins)</a:t>
            </a:r>
            <a:endParaRPr b="1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AutoNum type="arabicPeriod"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Upcoming Events &amp; Closing (5 mins)</a:t>
            </a:r>
            <a:endParaRPr b="1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1" name="Google Shape;121;p29"/>
          <p:cNvSpPr txBox="1"/>
          <p:nvPr/>
        </p:nvSpPr>
        <p:spPr>
          <a:xfrm>
            <a:off x="2920350" y="4497875"/>
            <a:ext cx="4578000" cy="615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FFFFFF"/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Sign in at </a:t>
            </a:r>
            <a:r>
              <a:rPr b="1" lang="en" u="sng">
                <a:solidFill>
                  <a:schemeClr val="hlink"/>
                </a:solidFill>
                <a:hlinkClick r:id="rId4"/>
              </a:rPr>
              <a:t>bit.ly/LUSignIn</a:t>
            </a:r>
            <a:r>
              <a:rPr b="1" lang="en"/>
              <a:t> if you’re joining by Facebook Live or watching this as a recording</a:t>
            </a:r>
            <a:endParaRPr b="1"/>
          </a:p>
        </p:txBody>
      </p:sp>
      <p:pic>
        <p:nvPicPr>
          <p:cNvPr id="122" name="Google Shape;122;p29"/>
          <p:cNvPicPr preferRelativeResize="0"/>
          <p:nvPr/>
        </p:nvPicPr>
        <p:blipFill rotWithShape="1">
          <a:blip r:embed="rId5">
            <a:alphaModFix/>
          </a:blip>
          <a:srcRect b="0" l="0" r="0" t="85636"/>
          <a:stretch/>
        </p:blipFill>
        <p:spPr>
          <a:xfrm>
            <a:off x="0" y="4404702"/>
            <a:ext cx="9144000" cy="73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73763"/>
                </a:solidFill>
              </a:rPr>
              <a:t>How do I engage with the PLCB process as an individual?</a:t>
            </a:r>
            <a:endParaRPr sz="2200">
              <a:solidFill>
                <a:srgbClr val="073763"/>
              </a:solidFill>
            </a:endParaRPr>
          </a:p>
        </p:txBody>
      </p:sp>
      <p:sp>
        <p:nvSpPr>
          <p:cNvPr id="277" name="Google Shape;277;p53"/>
          <p:cNvSpPr txBox="1"/>
          <p:nvPr>
            <p:ph idx="1" type="body"/>
          </p:nvPr>
        </p:nvSpPr>
        <p:spPr>
          <a:xfrm>
            <a:off x="311700" y="771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solidFill>
                <a:srgbClr val="073763"/>
              </a:solidFill>
            </a:endParaRPr>
          </a:p>
        </p:txBody>
      </p:sp>
      <p:sp>
        <p:nvSpPr>
          <p:cNvPr id="278" name="Google Shape;278;p53"/>
          <p:cNvSpPr txBox="1"/>
          <p:nvPr>
            <p:ph idx="2" type="body"/>
          </p:nvPr>
        </p:nvSpPr>
        <p:spPr>
          <a:xfrm>
            <a:off x="4832400" y="771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73763"/>
                </a:solidFill>
              </a:rPr>
              <a:t>Breakdown of PA State Liquor License Types: </a:t>
            </a:r>
            <a:endParaRPr sz="1800">
              <a:solidFill>
                <a:srgbClr val="073763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https://www.paliquorlicenseco.com/understanding-types-of-pa-liquor-licenses/</a:t>
            </a:r>
            <a:endParaRPr sz="18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rgbClr val="073763"/>
                </a:solidFill>
              </a:rPr>
              <a:t>If you see a liquor license placard in the neighborhood, email 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abi@lawrencevillecorp.com</a:t>
            </a:r>
            <a:r>
              <a:rPr lang="en" sz="1800">
                <a:solidFill>
                  <a:srgbClr val="073763"/>
                </a:solidFill>
              </a:rPr>
              <a:t> or </a:t>
            </a:r>
            <a:r>
              <a:rPr lang="en" sz="1800" u="sng">
                <a:solidFill>
                  <a:schemeClr val="hlink"/>
                </a:solidFill>
                <a:hlinkClick r:id="rId5"/>
              </a:rPr>
              <a:t>dave@lunited.org</a:t>
            </a:r>
            <a:r>
              <a:rPr lang="en" sz="1800">
                <a:solidFill>
                  <a:srgbClr val="073763"/>
                </a:solidFill>
              </a:rPr>
              <a:t> </a:t>
            </a:r>
            <a:endParaRPr sz="1800">
              <a:solidFill>
                <a:srgbClr val="073763"/>
              </a:solidFill>
            </a:endParaRPr>
          </a:p>
        </p:txBody>
      </p:sp>
      <p:pic>
        <p:nvPicPr>
          <p:cNvPr id="279" name="Google Shape;279;p53"/>
          <p:cNvPicPr preferRelativeResize="0"/>
          <p:nvPr/>
        </p:nvPicPr>
        <p:blipFill rotWithShape="1">
          <a:blip r:embed="rId6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1550" y="1300100"/>
            <a:ext cx="3534275" cy="2650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Community Discussion</a:t>
            </a:r>
            <a:endParaRPr b="0" sz="35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22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6" name="Google Shape;286;p54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7" name="Google Shape;287;p54"/>
          <p:cNvCxnSpPr/>
          <p:nvPr/>
        </p:nvCxnSpPr>
        <p:spPr>
          <a:xfrm>
            <a:off x="1336200" y="2453475"/>
            <a:ext cx="6471600" cy="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5"/>
          <p:cNvSpPr txBox="1"/>
          <p:nvPr>
            <p:ph type="title"/>
          </p:nvPr>
        </p:nvSpPr>
        <p:spPr>
          <a:xfrm>
            <a:off x="311700" y="158900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Next steps</a:t>
            </a:r>
            <a:endParaRPr b="1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3" name="Google Shape;293;p55"/>
          <p:cNvSpPr txBox="1"/>
          <p:nvPr/>
        </p:nvSpPr>
        <p:spPr>
          <a:xfrm>
            <a:off x="415875" y="827250"/>
            <a:ext cx="8222400" cy="31554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ato"/>
              <a:buChar char="➔"/>
            </a:pPr>
            <a:r>
              <a:rPr b="1"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Make sure you signed in</a:t>
            </a:r>
            <a:endParaRPr b="1"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◆"/>
            </a:pP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Facebook Live: </a:t>
            </a:r>
            <a:r>
              <a:rPr lang="en" sz="18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bit.ly/LUSignIn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➔"/>
            </a:pPr>
            <a:r>
              <a:rPr b="1" lang="en" sz="1800">
                <a:solidFill>
                  <a:srgbClr val="073763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Give us your feedback</a:t>
            </a:r>
            <a:endParaRPr b="1" sz="1800">
              <a:solidFill>
                <a:srgbClr val="073763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Lato"/>
              <a:buChar char="◆"/>
            </a:pPr>
            <a:r>
              <a:rPr lang="en" sz="1700" u="sng">
                <a:solidFill>
                  <a:schemeClr val="hlink"/>
                </a:solidFill>
                <a:highlight>
                  <a:schemeClr val="lt1"/>
                </a:highlight>
                <a:hlinkClick r:id="rId4"/>
              </a:rPr>
              <a:t>bit.ly/4609Butler</a:t>
            </a:r>
            <a:endParaRPr sz="1800">
              <a:solidFill>
                <a:srgbClr val="073763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➔"/>
            </a:pPr>
            <a:r>
              <a:rPr b="1" lang="en" sz="1800">
                <a:solidFill>
                  <a:srgbClr val="073763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Meeting video/presentations will be shared on LU’s website at </a:t>
            </a:r>
            <a:r>
              <a:rPr lang="en" sz="1800" u="sng">
                <a:solidFill>
                  <a:schemeClr val="hlink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  <a:hlinkClick r:id="rId5"/>
              </a:rPr>
              <a:t>www.LUnited.org</a:t>
            </a:r>
            <a:r>
              <a:rPr lang="en" sz="1800">
                <a:solidFill>
                  <a:srgbClr val="073763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 </a:t>
            </a:r>
            <a:endParaRPr b="1" sz="1800">
              <a:solidFill>
                <a:srgbClr val="073763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➔"/>
            </a:pPr>
            <a:r>
              <a:rPr b="1" lang="en" sz="1800">
                <a:solidFill>
                  <a:srgbClr val="073763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Contact LU with any other questions/input</a:t>
            </a:r>
            <a:endParaRPr b="1" sz="1800">
              <a:solidFill>
                <a:srgbClr val="073763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spcBef>
                <a:spcPts val="1000"/>
              </a:spcBef>
              <a:spcAft>
                <a:spcPts val="1000"/>
              </a:spcAft>
              <a:buClr>
                <a:srgbClr val="073763"/>
              </a:buClr>
              <a:buSzPts val="1800"/>
              <a:buFont typeface="Lato"/>
              <a:buChar char="◆"/>
            </a:pPr>
            <a:r>
              <a:rPr lang="en" sz="1800">
                <a:solidFill>
                  <a:srgbClr val="073763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412-802-7220 | info@LUnited.org</a:t>
            </a:r>
            <a:endParaRPr sz="1800">
              <a:solidFill>
                <a:srgbClr val="073763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6"/>
          <p:cNvSpPr txBox="1"/>
          <p:nvPr>
            <p:ph type="title"/>
          </p:nvPr>
        </p:nvSpPr>
        <p:spPr>
          <a:xfrm>
            <a:off x="311700" y="158900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Upcoming Events</a:t>
            </a:r>
            <a:endParaRPr b="1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9" name="Google Shape;299;p56"/>
          <p:cNvSpPr txBox="1"/>
          <p:nvPr/>
        </p:nvSpPr>
        <p:spPr>
          <a:xfrm>
            <a:off x="387125" y="798500"/>
            <a:ext cx="4662600" cy="3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ato"/>
              <a:buChar char="➔"/>
            </a:pPr>
            <a:r>
              <a:rPr b="1"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Lawrenceville Farmers Market </a:t>
            </a: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 Tuesdays, 3-7 PM @ Bay 41 (41st &amp; Willow)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➔"/>
            </a:pPr>
            <a:r>
              <a:rPr b="1"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LU Spring Member Meeting &amp;  Board Elections -</a:t>
            </a: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 June 8th @6:30, Goodwill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➔"/>
            </a:pPr>
            <a:r>
              <a:rPr b="1"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LC Annual Meeting Celebration</a:t>
            </a: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 -June 14th @5-8pm, Tryp Hotel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➔"/>
            </a:pPr>
            <a:r>
              <a:rPr b="1"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LV Pride</a:t>
            </a: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 - June 17th  -  various locations throughout Lawrenceville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073763"/>
              </a:buClr>
              <a:buSzPts val="1800"/>
              <a:buFont typeface="Lato"/>
              <a:buChar char="➔"/>
            </a:pPr>
            <a:r>
              <a:rPr b="1"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Open Streets</a:t>
            </a: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 - </a:t>
            </a: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June</a:t>
            </a: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 25th - North Side, Strip District, Lawrenceville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0" name="Google Shape;300;p56"/>
          <p:cNvPicPr preferRelativeResize="0"/>
          <p:nvPr/>
        </p:nvPicPr>
        <p:blipFill rotWithShape="1">
          <a:blip r:embed="rId3">
            <a:alphaModFix/>
          </a:blip>
          <a:srcRect b="34810" l="0" r="0" t="20749"/>
          <a:stretch/>
        </p:blipFill>
        <p:spPr>
          <a:xfrm>
            <a:off x="6042700" y="2837500"/>
            <a:ext cx="2052724" cy="1977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6675" y="351875"/>
            <a:ext cx="3040268" cy="2485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0"/>
          <p:cNvSpPr txBox="1"/>
          <p:nvPr>
            <p:ph type="title"/>
          </p:nvPr>
        </p:nvSpPr>
        <p:spPr>
          <a:xfrm>
            <a:off x="244475" y="260450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About Lawrenceville United</a:t>
            </a:r>
            <a:endParaRPr b="1"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8" name="Google Shape;128;p30"/>
          <p:cNvSpPr txBox="1"/>
          <p:nvPr/>
        </p:nvSpPr>
        <p:spPr>
          <a:xfrm>
            <a:off x="626925" y="900050"/>
            <a:ext cx="5073900" cy="3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ato"/>
              <a:buChar char="●"/>
            </a:pPr>
            <a:r>
              <a:rPr lang="en" sz="17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Mission: to improve and protect </a:t>
            </a:r>
            <a:r>
              <a:rPr lang="en" sz="17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quality</a:t>
            </a:r>
            <a:r>
              <a:rPr lang="en" sz="17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 of life for all Lawrenceville residents</a:t>
            </a:r>
            <a:endParaRPr sz="17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ato"/>
              <a:buChar char="●"/>
            </a:pPr>
            <a:r>
              <a:rPr lang="en" sz="17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Membership of over 800 residents</a:t>
            </a:r>
            <a:endParaRPr sz="17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ato"/>
              <a:buChar char="●"/>
            </a:pPr>
            <a:r>
              <a:rPr lang="en" sz="17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Board comprised of all residents: elected by our membership</a:t>
            </a:r>
            <a:endParaRPr sz="17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73763"/>
              </a:buClr>
              <a:buSzPts val="1700"/>
              <a:buFont typeface="Lato"/>
              <a:buChar char="●"/>
            </a:pPr>
            <a:r>
              <a:rPr lang="en" sz="17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Programs: Lawrenceville Farmers Market, supporting older adults, free food distributions, cleaning &amp; greening, direct support &amp; case management, advocacy, and more. </a:t>
            </a:r>
            <a:endParaRPr sz="17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9" name="Google Shape;129;p30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7779" y="900050"/>
            <a:ext cx="2029271" cy="152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0825" y="3250975"/>
            <a:ext cx="1654076" cy="169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54050" y="2185025"/>
            <a:ext cx="2031898" cy="1523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7"/>
          <p:cNvSpPr txBox="1"/>
          <p:nvPr>
            <p:ph type="title"/>
          </p:nvPr>
        </p:nvSpPr>
        <p:spPr>
          <a:xfrm>
            <a:off x="311700" y="2546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77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Lawrenceville United</a:t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77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info@LUnited.org</a:t>
            </a:r>
            <a:r>
              <a:rPr lang="en" sz="1777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77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412-802-7220</a:t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77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Lawrenceville Corporation</a:t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77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info@LawrencevilleCorp.com</a:t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77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412-621-1616 </a:t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874"/>
              <a:buFont typeface="Arial"/>
              <a:buNone/>
            </a:pPr>
            <a:r>
              <a:t/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44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7" name="Google Shape;307;p57"/>
          <p:cNvSpPr txBox="1"/>
          <p:nvPr>
            <p:ph type="title"/>
          </p:nvPr>
        </p:nvSpPr>
        <p:spPr>
          <a:xfrm>
            <a:off x="395025" y="695550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Thank you! </a:t>
            </a:r>
            <a:endParaRPr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8" name="Google Shape;308;p57"/>
          <p:cNvPicPr preferRelativeResize="0"/>
          <p:nvPr/>
        </p:nvPicPr>
        <p:blipFill rotWithShape="1">
          <a:blip r:embed="rId5">
            <a:alphaModFix/>
          </a:blip>
          <a:srcRect b="0" l="0" r="0" t="85636"/>
          <a:stretch/>
        </p:blipFill>
        <p:spPr>
          <a:xfrm>
            <a:off x="0" y="4404702"/>
            <a:ext cx="9144000" cy="73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1"/>
          <p:cNvSpPr txBox="1"/>
          <p:nvPr>
            <p:ph type="title"/>
          </p:nvPr>
        </p:nvSpPr>
        <p:spPr>
          <a:xfrm>
            <a:off x="244475" y="260450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About Lawrenceville Corporation</a:t>
            </a:r>
            <a:endParaRPr b="1"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8" name="Google Shape;138;p31"/>
          <p:cNvSpPr txBox="1"/>
          <p:nvPr/>
        </p:nvSpPr>
        <p:spPr>
          <a:xfrm>
            <a:off x="635250" y="700625"/>
            <a:ext cx="6269700" cy="3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Mission: D</a:t>
            </a: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riven by the Lawrenceville community, the Lawrenceville Corporation acts as the catalyst and conduit for responsible and sustainable growth.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Membership: About 100, primarily business owners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Board: Mostly comprised of residents, property owners, and business owners and elected by our membership - 16 members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73763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Programs: </a:t>
            </a: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 Business district management, policy and advocacy, community planning and development, real estate development, and communications and marketing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9" name="Google Shape;139;p31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225" y="840200"/>
            <a:ext cx="2301051" cy="1725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2023" y="2682588"/>
            <a:ext cx="1275440" cy="165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2"/>
          <p:cNvSpPr txBox="1"/>
          <p:nvPr>
            <p:ph type="title"/>
          </p:nvPr>
        </p:nvSpPr>
        <p:spPr>
          <a:xfrm>
            <a:off x="244475" y="260450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Safety &amp; Accessibility</a:t>
            </a:r>
            <a:endParaRPr b="1"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" name="Google Shape;147;p32"/>
          <p:cNvSpPr txBox="1"/>
          <p:nvPr/>
        </p:nvSpPr>
        <p:spPr>
          <a:xfrm>
            <a:off x="626925" y="821125"/>
            <a:ext cx="8075100" cy="224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This meeting is being streamed on Facebook.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○"/>
            </a:pP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We will be monitoring the Facebook chat for questions and comments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○"/>
            </a:pP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Project sheet can be found </a:t>
            </a: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at </a:t>
            </a:r>
            <a:r>
              <a:rPr lang="en" sz="18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https://tinyurl.com/LVilleHall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○"/>
            </a:pP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Feedback form can be found at </a:t>
            </a:r>
            <a:r>
              <a:rPr lang="en" sz="18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bit.ly/4609Butler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73763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Please let us know your accessibility needs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8" name="Google Shape;148;p32"/>
          <p:cNvPicPr preferRelativeResize="0"/>
          <p:nvPr/>
        </p:nvPicPr>
        <p:blipFill rotWithShape="1">
          <a:blip r:embed="rId5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3"/>
          <p:cNvSpPr/>
          <p:nvPr/>
        </p:nvSpPr>
        <p:spPr>
          <a:xfrm>
            <a:off x="-47700" y="288375"/>
            <a:ext cx="3962100" cy="5541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33"/>
          <p:cNvSpPr txBox="1"/>
          <p:nvPr/>
        </p:nvSpPr>
        <p:spPr>
          <a:xfrm>
            <a:off x="40625" y="288350"/>
            <a:ext cx="3873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Community Agreements</a:t>
            </a:r>
            <a:endParaRPr b="1" sz="2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5" name="Google Shape;155;p33"/>
          <p:cNvSpPr txBox="1"/>
          <p:nvPr/>
        </p:nvSpPr>
        <p:spPr>
          <a:xfrm>
            <a:off x="497825" y="1266625"/>
            <a:ext cx="35901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 neighborly.</a:t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 respectful of all participants &amp; hosts</a:t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Don’t denigrate groups of people</a:t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Give space for all to participate</a:t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6" name="Google Shape;15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9673" y="381159"/>
            <a:ext cx="3174025" cy="43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4"/>
          <p:cNvSpPr/>
          <p:nvPr/>
        </p:nvSpPr>
        <p:spPr>
          <a:xfrm>
            <a:off x="-47700" y="288375"/>
            <a:ext cx="3962100" cy="5541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34"/>
          <p:cNvSpPr txBox="1"/>
          <p:nvPr/>
        </p:nvSpPr>
        <p:spPr>
          <a:xfrm>
            <a:off x="40625" y="288350"/>
            <a:ext cx="3873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Ground Rules</a:t>
            </a:r>
            <a:endParaRPr b="1" sz="2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3" name="Google Shape;163;p34"/>
          <p:cNvSpPr txBox="1"/>
          <p:nvPr/>
        </p:nvSpPr>
        <p:spPr>
          <a:xfrm>
            <a:off x="521050" y="1069225"/>
            <a:ext cx="75948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Hold all questions/comments until the end of the presentation</a:t>
            </a:r>
            <a:r>
              <a:rPr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(you can drop in the chat if you’re joining by Zoom / Facebook Live).</a:t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Raise your hand to make a question/comment.</a:t>
            </a:r>
            <a:r>
              <a:rPr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Please identify yourself and your relationship to the project.</a:t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 respectful of all speakers.</a:t>
            </a:r>
            <a:endParaRPr b="1"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Limit questions/comments to 2 minutes each, with 1 clarification question/comment.</a:t>
            </a:r>
            <a:endParaRPr b="1"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If time permits, we will call on </a:t>
            </a: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individuals</a:t>
            </a: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who’d like to ask or make a second question/comment.</a:t>
            </a:r>
            <a:endParaRPr b="1"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</a:t>
            </a: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the “feedback form” to ask more questions and give us your input</a:t>
            </a:r>
            <a:endParaRPr b="1"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If ground rules are violated, we will ask you to leave. If it continues, we will end the meeting.</a:t>
            </a:r>
            <a:endParaRPr b="1"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1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1000125" cy="112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6"/>
          <p:cNvSpPr txBox="1"/>
          <p:nvPr>
            <p:ph type="title"/>
          </p:nvPr>
        </p:nvSpPr>
        <p:spPr>
          <a:xfrm>
            <a:off x="388325" y="1729950"/>
            <a:ext cx="8565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3066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Community Process Overview</a:t>
            </a:r>
            <a:endParaRPr sz="41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5" name="Google Shape;175;p36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Google Shape;176;p36"/>
          <p:cNvCxnSpPr/>
          <p:nvPr/>
        </p:nvCxnSpPr>
        <p:spPr>
          <a:xfrm flipH="1" rot="10800000">
            <a:off x="608825" y="2435275"/>
            <a:ext cx="8124600" cy="210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