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Proxima Nova Extrabold"/>
      <p:bold r:id="rId25"/>
    </p:embeddedFont>
    <p:embeddedFont>
      <p:font typeface="Proxima Nova Semibold"/>
      <p:regular r:id="rId26"/>
      <p:bold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regular.fntdata"/><Relationship Id="rId25" Type="http://schemas.openxmlformats.org/officeDocument/2006/relationships/font" Target="fonts/ProximaNovaExtrabold-bold.fntdata"/><Relationship Id="rId28" Type="http://schemas.openxmlformats.org/officeDocument/2006/relationships/font" Target="fonts/ProximaNovaSemibold-boldItalic.fntdata"/><Relationship Id="rId27" Type="http://schemas.openxmlformats.org/officeDocument/2006/relationships/font" Target="fonts/ProximaNova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5ce8b02e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5ce8b02e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5ce8b02e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45ce8b02e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45ce8b02e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45ce8b02e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5ce8b02e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45ce8b02e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45ce8b02e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45ce8b02e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45ce8b02e8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45ce8b02e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45ce8b02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45ce8b02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5ce8b02e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45ce8b02e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45ce8b02e8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45ce8b02e8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5ce8b02e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5ce8b02e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5ce8b02e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5ce8b02e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5ce8b02e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5ce8b02e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45ce8b02e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45ce8b02e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45ce8b02e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45ce8b02e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p:spPr>
          <a:xfrm>
            <a:off x="-3099049" y="-3189913"/>
            <a:ext cx="12384599" cy="8732975"/>
          </a:xfrm>
          <a:prstGeom prst="rect">
            <a:avLst/>
          </a:prstGeom>
          <a:noFill/>
          <a:ln>
            <a:noFill/>
          </a:ln>
        </p:spPr>
      </p:pic>
      <p:sp>
        <p:nvSpPr>
          <p:cNvPr id="57" name="Google Shape;57;p13"/>
          <p:cNvSpPr/>
          <p:nvPr/>
        </p:nvSpPr>
        <p:spPr>
          <a:xfrm>
            <a:off x="-1771650" y="-2057400"/>
            <a:ext cx="12558300" cy="8843400"/>
          </a:xfrm>
          <a:prstGeom prst="rect">
            <a:avLst/>
          </a:prstGeom>
          <a:solidFill>
            <a:srgbClr val="FFFFFF">
              <a:alpha val="67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311700" y="149325"/>
            <a:ext cx="8619600" cy="4848600"/>
          </a:xfrm>
          <a:prstGeom prst="roundRect">
            <a:avLst>
              <a:gd fmla="val 16667" name="adj"/>
            </a:avLst>
          </a:prstGeom>
          <a:noFill/>
          <a:ln cap="flat" cmpd="sng" w="2857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ph type="ctrTitle"/>
          </p:nvPr>
        </p:nvSpPr>
        <p:spPr>
          <a:xfrm>
            <a:off x="311700" y="480875"/>
            <a:ext cx="8520600" cy="139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B45F06"/>
                </a:solidFill>
              </a:rPr>
              <a:t>NIED’S HOTEL</a:t>
            </a:r>
            <a:endParaRPr>
              <a:solidFill>
                <a:srgbClr val="B45F06"/>
              </a:solidFill>
            </a:endParaRPr>
          </a:p>
        </p:txBody>
      </p:sp>
      <p:sp>
        <p:nvSpPr>
          <p:cNvPr id="60" name="Google Shape;60;p13"/>
          <p:cNvSpPr txBox="1"/>
          <p:nvPr>
            <p:ph idx="1" type="subTitle"/>
          </p:nvPr>
        </p:nvSpPr>
        <p:spPr>
          <a:xfrm>
            <a:off x="311700" y="3050727"/>
            <a:ext cx="8619600" cy="1611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58"/>
              <a:buNone/>
            </a:pPr>
            <a:r>
              <a:rPr lang="en" sz="2275">
                <a:solidFill>
                  <a:srgbClr val="666666"/>
                </a:solidFill>
                <a:latin typeface="Proxima Nova Extrabold"/>
                <a:ea typeface="Proxima Nova Extrabold"/>
                <a:cs typeface="Proxima Nova Extrabold"/>
                <a:sym typeface="Proxima Nova Extrabold"/>
              </a:rPr>
              <a:t>Giving new life to a Lawrenceville legend: </a:t>
            </a:r>
            <a:br>
              <a:rPr lang="en" sz="2275">
                <a:solidFill>
                  <a:srgbClr val="666666"/>
                </a:solidFill>
                <a:latin typeface="Proxima Nova Extrabold"/>
                <a:ea typeface="Proxima Nova Extrabold"/>
                <a:cs typeface="Proxima Nova Extrabold"/>
                <a:sym typeface="Proxima Nova Extrabold"/>
              </a:rPr>
            </a:br>
            <a:r>
              <a:rPr lang="en" sz="2275">
                <a:solidFill>
                  <a:srgbClr val="666666"/>
                </a:solidFill>
                <a:latin typeface="Proxima Nova Extrabold"/>
                <a:ea typeface="Proxima Nova Extrabold"/>
                <a:cs typeface="Proxima Nova Extrabold"/>
                <a:sym typeface="Proxima Nova Extrabold"/>
              </a:rPr>
              <a:t>Four Pittsburgh </a:t>
            </a:r>
            <a:r>
              <a:rPr b="1" lang="en"/>
              <a:t>entrepreneurs</a:t>
            </a:r>
            <a:r>
              <a:rPr lang="en" sz="2275">
                <a:solidFill>
                  <a:srgbClr val="666666"/>
                </a:solidFill>
                <a:latin typeface="Proxima Nova Extrabold"/>
                <a:ea typeface="Proxima Nova Extrabold"/>
                <a:cs typeface="Proxima Nova Extrabold"/>
                <a:sym typeface="Proxima Nova Extrabold"/>
              </a:rPr>
              <a:t> plan </a:t>
            </a:r>
            <a:br>
              <a:rPr lang="en" sz="2275">
                <a:solidFill>
                  <a:srgbClr val="666666"/>
                </a:solidFill>
                <a:latin typeface="Proxima Nova Extrabold"/>
                <a:ea typeface="Proxima Nova Extrabold"/>
                <a:cs typeface="Proxima Nova Extrabold"/>
                <a:sym typeface="Proxima Nova Extrabold"/>
              </a:rPr>
            </a:br>
            <a:r>
              <a:rPr lang="en" sz="2275">
                <a:solidFill>
                  <a:srgbClr val="666666"/>
                </a:solidFill>
                <a:latin typeface="Proxima Nova Extrabold"/>
                <a:ea typeface="Proxima Nova Extrabold"/>
                <a:cs typeface="Proxima Nova Extrabold"/>
                <a:sym typeface="Proxima Nova Extrabold"/>
              </a:rPr>
              <a:t>to restore and reimagine Nied's Hotel</a:t>
            </a:r>
            <a:endParaRPr sz="2275">
              <a:solidFill>
                <a:srgbClr val="666666"/>
              </a:solidFill>
              <a:latin typeface="Proxima Nova Extrabold"/>
              <a:ea typeface="Proxima Nova Extrabold"/>
              <a:cs typeface="Proxima Nova Extrabold"/>
              <a:sym typeface="Proxima Nova Extrabold"/>
            </a:endParaRPr>
          </a:p>
          <a:p>
            <a:pPr indent="0" lvl="0" marL="0" rtl="0" algn="ctr">
              <a:spcBef>
                <a:spcPts val="0"/>
              </a:spcBef>
              <a:spcAft>
                <a:spcPts val="0"/>
              </a:spcAft>
              <a:buSzPts val="358"/>
              <a:buNone/>
            </a:pPr>
            <a:r>
              <a:t/>
            </a:r>
            <a:endParaRPr sz="7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311700" y="325675"/>
            <a:ext cx="8520600" cy="51435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a:solidFill>
                  <a:srgbClr val="B45F06"/>
                </a:solidFill>
              </a:rPr>
              <a:t>BASKETS</a:t>
            </a:r>
            <a:endParaRPr b="1">
              <a:solidFill>
                <a:srgbClr val="B45F06"/>
              </a:solidFill>
            </a:endParaRPr>
          </a:p>
          <a:p>
            <a:pPr indent="0" lvl="0" marL="0" rtl="0" algn="l">
              <a:lnSpc>
                <a:spcPct val="100000"/>
              </a:lnSpc>
              <a:spcBef>
                <a:spcPts val="0"/>
              </a:spcBef>
              <a:spcAft>
                <a:spcPts val="0"/>
              </a:spcAft>
              <a:buNone/>
            </a:pPr>
            <a:r>
              <a:t/>
            </a:r>
            <a:endParaRPr b="1">
              <a:solidFill>
                <a:srgbClr val="000000"/>
              </a:solidFill>
            </a:endParaRPr>
          </a:p>
          <a:p>
            <a:pPr indent="0" lvl="0" marL="0" rtl="0" algn="l">
              <a:lnSpc>
                <a:spcPct val="100000"/>
              </a:lnSpc>
              <a:spcBef>
                <a:spcPts val="0"/>
              </a:spcBef>
              <a:spcAft>
                <a:spcPts val="0"/>
              </a:spcAft>
              <a:buNone/>
            </a:pPr>
            <a:r>
              <a:rPr b="1" lang="en">
                <a:solidFill>
                  <a:srgbClr val="000000"/>
                </a:solidFill>
              </a:rPr>
              <a:t>Fried Calamari &amp; Banana Peppers</a:t>
            </a:r>
            <a:br>
              <a:rPr b="1" lang="en">
                <a:solidFill>
                  <a:srgbClr val="000000"/>
                </a:solidFill>
              </a:rPr>
            </a:br>
            <a:r>
              <a:rPr lang="en">
                <a:solidFill>
                  <a:srgbClr val="000000"/>
                </a:solidFill>
              </a:rPr>
              <a:t>w/ marinara $14.5</a:t>
            </a:r>
            <a:endParaRPr>
              <a:solidFill>
                <a:srgbClr val="000000"/>
              </a:solidFill>
            </a:endParaRPr>
          </a:p>
          <a:p>
            <a:pPr indent="0" lvl="0" marL="0" rtl="0" algn="l">
              <a:lnSpc>
                <a:spcPct val="100000"/>
              </a:lnSpc>
              <a:spcBef>
                <a:spcPts val="0"/>
              </a:spcBef>
              <a:spcAft>
                <a:spcPts val="0"/>
              </a:spcAft>
              <a:buNone/>
            </a:pPr>
            <a:r>
              <a:rPr b="1" lang="en">
                <a:solidFill>
                  <a:srgbClr val="000000"/>
                </a:solidFill>
              </a:rPr>
              <a:t>Fried Artichoke &amp; Mushroom</a:t>
            </a:r>
            <a:r>
              <a:rPr lang="en">
                <a:solidFill>
                  <a:srgbClr val="000000"/>
                </a:solidFill>
              </a:rPr>
              <a:t> </a:t>
            </a:r>
            <a:br>
              <a:rPr lang="en">
                <a:solidFill>
                  <a:srgbClr val="000000"/>
                </a:solidFill>
              </a:rPr>
            </a:br>
            <a:r>
              <a:rPr lang="en">
                <a:solidFill>
                  <a:srgbClr val="000000"/>
                </a:solidFill>
              </a:rPr>
              <a:t>w/ garlic aioli $13.5 (v)</a:t>
            </a:r>
            <a:endParaRPr>
              <a:solidFill>
                <a:srgbClr val="000000"/>
              </a:solidFill>
            </a:endParaRPr>
          </a:p>
          <a:p>
            <a:pPr indent="0" lvl="0" marL="0" rtl="0" algn="l">
              <a:lnSpc>
                <a:spcPct val="100000"/>
              </a:lnSpc>
              <a:spcBef>
                <a:spcPts val="0"/>
              </a:spcBef>
              <a:spcAft>
                <a:spcPts val="0"/>
              </a:spcAft>
              <a:buNone/>
            </a:pPr>
            <a:r>
              <a:rPr b="1" lang="en">
                <a:solidFill>
                  <a:srgbClr val="000000"/>
                </a:solidFill>
              </a:rPr>
              <a:t>Fried Pickles &amp; Cheese Curds</a:t>
            </a:r>
            <a:r>
              <a:rPr lang="en">
                <a:solidFill>
                  <a:srgbClr val="000000"/>
                </a:solidFill>
              </a:rPr>
              <a:t> </a:t>
            </a:r>
            <a:br>
              <a:rPr lang="en">
                <a:solidFill>
                  <a:srgbClr val="000000"/>
                </a:solidFill>
              </a:rPr>
            </a:br>
            <a:r>
              <a:rPr lang="en">
                <a:solidFill>
                  <a:srgbClr val="000000"/>
                </a:solidFill>
              </a:rPr>
              <a:t>w/ honey mustard $11 (v)</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b="1" lang="en">
                <a:solidFill>
                  <a:srgbClr val="B45F06"/>
                </a:solidFill>
              </a:rPr>
              <a:t>APPETIZERS</a:t>
            </a:r>
            <a:endParaRPr b="1">
              <a:solidFill>
                <a:srgbClr val="B45F06"/>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b="1" lang="en">
                <a:solidFill>
                  <a:srgbClr val="000000"/>
                </a:solidFill>
              </a:rPr>
              <a:t>Nachos</a:t>
            </a:r>
            <a:br>
              <a:rPr lang="en">
                <a:solidFill>
                  <a:srgbClr val="000000"/>
                </a:solidFill>
              </a:rPr>
            </a:br>
            <a:r>
              <a:rPr lang="en">
                <a:solidFill>
                  <a:srgbClr val="000000"/>
                </a:solidFill>
              </a:rPr>
              <a:t>tortilla chips smothered in beer cheese, banana peppers, </a:t>
            </a:r>
            <a:br>
              <a:rPr lang="en">
                <a:solidFill>
                  <a:srgbClr val="000000"/>
                </a:solidFill>
              </a:rPr>
            </a:br>
            <a:r>
              <a:rPr lang="en">
                <a:solidFill>
                  <a:srgbClr val="000000"/>
                </a:solidFill>
              </a:rPr>
              <a:t>sour cream, &amp; black olives $1)</a:t>
            </a:r>
            <a:endParaRPr>
              <a:solidFill>
                <a:srgbClr val="000000"/>
              </a:solidFill>
            </a:endParaRPr>
          </a:p>
          <a:p>
            <a:pPr indent="0" lvl="0" marL="0" rtl="0" algn="l">
              <a:lnSpc>
                <a:spcPct val="100000"/>
              </a:lnSpc>
              <a:spcBef>
                <a:spcPts val="0"/>
              </a:spcBef>
              <a:spcAft>
                <a:spcPts val="0"/>
              </a:spcAft>
              <a:buNone/>
            </a:pPr>
            <a:r>
              <a:rPr lang="en">
                <a:solidFill>
                  <a:srgbClr val="000000"/>
                </a:solidFill>
              </a:rPr>
              <a:t>*add avocado $2.5 *add hashbrown $3 </a:t>
            </a:r>
            <a:br>
              <a:rPr lang="en">
                <a:solidFill>
                  <a:srgbClr val="000000"/>
                </a:solidFill>
              </a:rPr>
            </a:br>
            <a:r>
              <a:rPr lang="en">
                <a:solidFill>
                  <a:srgbClr val="000000"/>
                </a:solidFill>
              </a:rPr>
              <a:t>*add schnitzel $4 (v, GF)</a:t>
            </a:r>
            <a:endParaRPr>
              <a:solidFill>
                <a:srgbClr val="000000"/>
              </a:solidFill>
            </a:endParaRPr>
          </a:p>
          <a:p>
            <a:pPr indent="0" lvl="0" marL="0" rtl="0" algn="l">
              <a:lnSpc>
                <a:spcPct val="100000"/>
              </a:lnSpc>
              <a:spcBef>
                <a:spcPts val="0"/>
              </a:spcBef>
              <a:spcAft>
                <a:spcPts val="0"/>
              </a:spcAft>
              <a:buNone/>
            </a:pPr>
            <a:r>
              <a:rPr b="1" lang="en">
                <a:solidFill>
                  <a:srgbClr val="000000"/>
                </a:solidFill>
              </a:rPr>
              <a:t>Lil’ or Big Salad</a:t>
            </a:r>
            <a:br>
              <a:rPr lang="en">
                <a:solidFill>
                  <a:srgbClr val="000000"/>
                </a:solidFill>
              </a:rPr>
            </a:br>
            <a:r>
              <a:rPr lang="en">
                <a:solidFill>
                  <a:srgbClr val="000000"/>
                </a:solidFill>
              </a:rPr>
              <a:t>Romaine, HB Egg, Seedless Cukes, Radish, &amp; red onion </a:t>
            </a:r>
            <a:br>
              <a:rPr lang="en">
                <a:solidFill>
                  <a:srgbClr val="000000"/>
                </a:solidFill>
              </a:rPr>
            </a:br>
            <a:r>
              <a:rPr lang="en">
                <a:solidFill>
                  <a:srgbClr val="000000"/>
                </a:solidFill>
              </a:rPr>
              <a:t>w/ Ranch or House Vin $11/$14</a:t>
            </a:r>
            <a:endParaRPr>
              <a:solidFill>
                <a:srgbClr val="000000"/>
              </a:solidFill>
            </a:endParaRPr>
          </a:p>
          <a:p>
            <a:pPr indent="0" lvl="0" marL="0" rtl="0" algn="l">
              <a:lnSpc>
                <a:spcPct val="100000"/>
              </a:lnSpc>
              <a:spcBef>
                <a:spcPts val="0"/>
              </a:spcBef>
              <a:spcAft>
                <a:spcPts val="0"/>
              </a:spcAft>
              <a:buNone/>
            </a:pPr>
            <a:r>
              <a:rPr lang="en">
                <a:solidFill>
                  <a:srgbClr val="000000"/>
                </a:solidFill>
              </a:rPr>
              <a:t>*Add Bleu Cheese $2 *Add Avocado $2.5 </a:t>
            </a:r>
            <a:br>
              <a:rPr lang="en">
                <a:solidFill>
                  <a:srgbClr val="000000"/>
                </a:solidFill>
              </a:rPr>
            </a:br>
            <a:r>
              <a:rPr lang="en">
                <a:solidFill>
                  <a:srgbClr val="000000"/>
                </a:solidFill>
              </a:rPr>
              <a:t>*Add hashbrown $3 </a:t>
            </a:r>
            <a:br>
              <a:rPr lang="en">
                <a:solidFill>
                  <a:srgbClr val="000000"/>
                </a:solidFill>
              </a:rPr>
            </a:br>
            <a:r>
              <a:rPr lang="en">
                <a:solidFill>
                  <a:srgbClr val="000000"/>
                </a:solidFill>
              </a:rPr>
              <a:t>*Add Schnitzel $4 (v, GF)</a:t>
            </a:r>
            <a:endParaRPr>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spcBef>
                <a:spcPts val="0"/>
              </a:spcBef>
              <a:spcAft>
                <a:spcPts val="1200"/>
              </a:spcAft>
              <a:buNone/>
            </a:pPr>
            <a:r>
              <a:t/>
            </a:r>
            <a:endParaRPr/>
          </a:p>
        </p:txBody>
      </p:sp>
      <p:pic>
        <p:nvPicPr>
          <p:cNvPr id="130" name="Google Shape;130;p22"/>
          <p:cNvPicPr preferRelativeResize="0"/>
          <p:nvPr/>
        </p:nvPicPr>
        <p:blipFill rotWithShape="1">
          <a:blip r:embed="rId3">
            <a:alphaModFix/>
          </a:blip>
          <a:srcRect b="0" l="0" r="26040" t="0"/>
          <a:stretch/>
        </p:blipFill>
        <p:spPr>
          <a:xfrm rot="10800000">
            <a:off x="5525724" y="-1"/>
            <a:ext cx="5703549"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idx="1" type="body"/>
          </p:nvPr>
        </p:nvSpPr>
        <p:spPr>
          <a:xfrm>
            <a:off x="311700" y="417875"/>
            <a:ext cx="8520600" cy="5143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400">
                <a:solidFill>
                  <a:srgbClr val="B45F06"/>
                </a:solidFill>
              </a:rPr>
              <a:t>SPECIALS</a:t>
            </a:r>
            <a:endParaRPr b="1" sz="1400">
              <a:solidFill>
                <a:srgbClr val="B45F06"/>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lnSpc>
                <a:spcPct val="100000"/>
              </a:lnSpc>
              <a:spcBef>
                <a:spcPts val="0"/>
              </a:spcBef>
              <a:spcAft>
                <a:spcPts val="0"/>
              </a:spcAft>
              <a:buNone/>
            </a:pPr>
            <a:r>
              <a:rPr b="1" lang="en" sz="1400">
                <a:solidFill>
                  <a:srgbClr val="000000"/>
                </a:solidFill>
              </a:rPr>
              <a:t>Wed- BLFP</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Bacon, Lettuce, fried pickles, garlic aioli, on griddled </a:t>
            </a:r>
            <a:br>
              <a:rPr lang="en" sz="1400">
                <a:solidFill>
                  <a:srgbClr val="000000"/>
                </a:solidFill>
              </a:rPr>
            </a:br>
            <a:r>
              <a:rPr lang="en" sz="1400">
                <a:solidFill>
                  <a:srgbClr val="000000"/>
                </a:solidFill>
              </a:rPr>
              <a:t>Texas toast $12.5</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*add avocado $2.5 *add Joddo’s tomato $1.5 (seasonal)</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Thurs- House-made Corned beef</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house mustard, pickled red onion on rye bread $14.5</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Fri- Nied’s Cheese Steak</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beer cheese, griddled onions, banana peppers &amp; Nied’s </a:t>
            </a:r>
            <a:br>
              <a:rPr lang="en" sz="1400">
                <a:solidFill>
                  <a:srgbClr val="000000"/>
                </a:solidFill>
              </a:rPr>
            </a:br>
            <a:r>
              <a:rPr lang="en" sz="1400">
                <a:solidFill>
                  <a:srgbClr val="000000"/>
                </a:solidFill>
              </a:rPr>
              <a:t>sauce on baguette $14.5</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Sat- Fried Shrimp or Pork Belly</a:t>
            </a:r>
            <a:r>
              <a:rPr lang="en" sz="1400">
                <a:solidFill>
                  <a:srgbClr val="000000"/>
                </a:solidFill>
              </a:rPr>
              <a:t> </a:t>
            </a:r>
            <a:br>
              <a:rPr lang="en" sz="1400">
                <a:solidFill>
                  <a:srgbClr val="000000"/>
                </a:solidFill>
              </a:rPr>
            </a:br>
            <a:r>
              <a:rPr lang="en" sz="1400">
                <a:solidFill>
                  <a:srgbClr val="000000"/>
                </a:solidFill>
              </a:rPr>
              <a:t>Chicharrones Basket w/ Nied’s sauce $15</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Sun- Hoagie</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soppresata, mortadella, coppa, fresh mozz, LTO, &amp; </a:t>
            </a:r>
            <a:br>
              <a:rPr lang="en" sz="1400">
                <a:solidFill>
                  <a:srgbClr val="000000"/>
                </a:solidFill>
              </a:rPr>
            </a:br>
            <a:r>
              <a:rPr lang="en" sz="1400">
                <a:solidFill>
                  <a:srgbClr val="000000"/>
                </a:solidFill>
              </a:rPr>
              <a:t>House Vinaigrette on baguette $14.5</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*Specials come with a choice of fries, coleslaw, or </a:t>
            </a:r>
            <a:br>
              <a:rPr lang="en" sz="1400">
                <a:solidFill>
                  <a:srgbClr val="000000"/>
                </a:solidFill>
              </a:rPr>
            </a:br>
            <a:r>
              <a:rPr lang="en" sz="1400">
                <a:solidFill>
                  <a:srgbClr val="000000"/>
                </a:solidFill>
              </a:rPr>
              <a:t>*sub onion rings $3</a:t>
            </a:r>
            <a:endParaRPr b="1">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spcBef>
                <a:spcPts val="0"/>
              </a:spcBef>
              <a:spcAft>
                <a:spcPts val="1200"/>
              </a:spcAft>
              <a:buNone/>
            </a:pPr>
            <a:r>
              <a:t/>
            </a:r>
            <a:endParaRPr/>
          </a:p>
        </p:txBody>
      </p:sp>
      <p:pic>
        <p:nvPicPr>
          <p:cNvPr id="136" name="Google Shape;136;p23"/>
          <p:cNvPicPr preferRelativeResize="0"/>
          <p:nvPr/>
        </p:nvPicPr>
        <p:blipFill>
          <a:blip r:embed="rId3">
            <a:alphaModFix/>
          </a:blip>
          <a:stretch>
            <a:fillRect/>
          </a:stretch>
        </p:blipFill>
        <p:spPr>
          <a:xfrm flipH="1">
            <a:off x="5525724" y="0"/>
            <a:ext cx="5561376" cy="5561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idx="1" type="body"/>
          </p:nvPr>
        </p:nvSpPr>
        <p:spPr>
          <a:xfrm>
            <a:off x="311700" y="411275"/>
            <a:ext cx="8520600" cy="5448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400">
                <a:solidFill>
                  <a:srgbClr val="B45F06"/>
                </a:solidFill>
              </a:rPr>
              <a:t>BREAKFAST</a:t>
            </a:r>
            <a:br>
              <a:rPr b="1" lang="en" sz="1400">
                <a:solidFill>
                  <a:srgbClr val="B45F06"/>
                </a:solidFill>
              </a:rPr>
            </a:br>
            <a:br>
              <a:rPr lang="en" sz="1400">
                <a:solidFill>
                  <a:srgbClr val="000000"/>
                </a:solidFill>
              </a:rPr>
            </a:br>
            <a:r>
              <a:rPr lang="en" sz="1400">
                <a:solidFill>
                  <a:srgbClr val="000000"/>
                </a:solidFill>
              </a:rPr>
              <a:t>eggs are bodega-style (folded scrambled), sunny or over</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Beignets</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3ct. w/ powdered sugar $6 (v)</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2 eggs w/ toast</a:t>
            </a:r>
            <a:r>
              <a:rPr lang="en" sz="1400">
                <a:solidFill>
                  <a:srgbClr val="000000"/>
                </a:solidFill>
              </a:rPr>
              <a:t> $7 (v)</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2 eggs w/ hash browns</a:t>
            </a:r>
            <a:r>
              <a:rPr lang="en" sz="1400">
                <a:solidFill>
                  <a:srgbClr val="000000"/>
                </a:solidFill>
              </a:rPr>
              <a:t> $8.5 (v)</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2 eggs w/ bacon or sausage</a:t>
            </a:r>
            <a:r>
              <a:rPr lang="en" sz="1400">
                <a:solidFill>
                  <a:srgbClr val="000000"/>
                </a:solidFill>
              </a:rPr>
              <a:t> $10.5</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2 eggs w/ hash brown, bacon, or sausage &amp; toast </a:t>
            </a:r>
            <a:r>
              <a:rPr lang="en" sz="1400">
                <a:solidFill>
                  <a:srgbClr val="000000"/>
                </a:solidFill>
              </a:rPr>
              <a:t>$14</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Egg Sandwich</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House English muffin, bodega egg &amp; American cheese </a:t>
            </a:r>
            <a:br>
              <a:rPr lang="en" sz="1400">
                <a:solidFill>
                  <a:srgbClr val="000000"/>
                </a:solidFill>
              </a:rPr>
            </a:br>
            <a:r>
              <a:rPr lang="en" sz="1400">
                <a:solidFill>
                  <a:srgbClr val="000000"/>
                </a:solidFill>
              </a:rPr>
              <a:t>w/ Nied’s sauce $9</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(v) *add avocado $2 .5*add bacon $2 *add sausage $3</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Breakfast Burrito</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big tortilla, bodega egg, cheese, Nied’s sauce $10 (v) </a:t>
            </a:r>
            <a:br>
              <a:rPr lang="en" sz="1400">
                <a:solidFill>
                  <a:srgbClr val="000000"/>
                </a:solidFill>
              </a:rPr>
            </a:br>
            <a:r>
              <a:rPr lang="en" sz="1400">
                <a:solidFill>
                  <a:srgbClr val="000000"/>
                </a:solidFill>
              </a:rPr>
              <a:t>*add sour cream</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$1 *add avocado $2.5 *add bacon $2 *add sausage $3</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Pancakes</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maple syrup &amp; butter $9 (v)</a:t>
            </a:r>
            <a:endParaRPr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spcBef>
                <a:spcPts val="0"/>
              </a:spcBef>
              <a:spcAft>
                <a:spcPts val="1200"/>
              </a:spcAft>
              <a:buNone/>
            </a:pPr>
            <a:r>
              <a:t/>
            </a:r>
            <a:endParaRPr/>
          </a:p>
        </p:txBody>
      </p:sp>
      <p:pic>
        <p:nvPicPr>
          <p:cNvPr id="142" name="Google Shape;142;p24"/>
          <p:cNvPicPr preferRelativeResize="0"/>
          <p:nvPr/>
        </p:nvPicPr>
        <p:blipFill>
          <a:blip r:embed="rId3">
            <a:alphaModFix/>
          </a:blip>
          <a:stretch>
            <a:fillRect/>
          </a:stretch>
        </p:blipFill>
        <p:spPr>
          <a:xfrm flipH="1">
            <a:off x="5525724" y="0"/>
            <a:ext cx="5561376" cy="5561376"/>
          </a:xfrm>
          <a:prstGeom prst="rect">
            <a:avLst/>
          </a:prstGeom>
          <a:noFill/>
          <a:ln>
            <a:noFill/>
          </a:ln>
        </p:spPr>
      </p:pic>
      <p:pic>
        <p:nvPicPr>
          <p:cNvPr id="143" name="Google Shape;143;p24"/>
          <p:cNvPicPr preferRelativeResize="0"/>
          <p:nvPr/>
        </p:nvPicPr>
        <p:blipFill>
          <a:blip r:embed="rId4">
            <a:alphaModFix/>
          </a:blip>
          <a:stretch>
            <a:fillRect/>
          </a:stretch>
        </p:blipFill>
        <p:spPr>
          <a:xfrm>
            <a:off x="5525724" y="5"/>
            <a:ext cx="8782501" cy="585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45F06"/>
                </a:solidFill>
              </a:rPr>
              <a:t>Guest Accomodations</a:t>
            </a:r>
            <a:endParaRPr>
              <a:solidFill>
                <a:srgbClr val="B45F06"/>
              </a:solidFill>
            </a:endParaRPr>
          </a:p>
        </p:txBody>
      </p:sp>
      <p:sp>
        <p:nvSpPr>
          <p:cNvPr id="149" name="Google Shape;149;p25"/>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To allow for the most accessible lodging options we have developed a plan that includes multiple room options for guests ranging from singles and couples, to families and larger groups. The single family properties located at 5435 and 5437 Dresden Way will be utilized as affordable veteran’s and artist-in-residence housing.</a:t>
            </a:r>
            <a:endParaRPr sz="1500"/>
          </a:p>
        </p:txBody>
      </p:sp>
      <p:pic>
        <p:nvPicPr>
          <p:cNvPr id="150" name="Google Shape;150;p25"/>
          <p:cNvPicPr preferRelativeResize="0"/>
          <p:nvPr/>
        </p:nvPicPr>
        <p:blipFill>
          <a:blip r:embed="rId3">
            <a:alphaModFix/>
          </a:blip>
          <a:stretch>
            <a:fillRect/>
          </a:stretch>
        </p:blipFill>
        <p:spPr>
          <a:xfrm>
            <a:off x="159300" y="2281550"/>
            <a:ext cx="8832302" cy="27643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45F06"/>
                </a:solidFill>
              </a:rPr>
              <a:t>Entertainment</a:t>
            </a:r>
            <a:endParaRPr>
              <a:solidFill>
                <a:srgbClr val="B45F06"/>
              </a:solidFill>
            </a:endParaRPr>
          </a:p>
        </p:txBody>
      </p:sp>
      <p:sp>
        <p:nvSpPr>
          <p:cNvPr id="156" name="Google Shape;15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26"/>
          <p:cNvPicPr preferRelativeResize="0"/>
          <p:nvPr/>
        </p:nvPicPr>
        <p:blipFill rotWithShape="1">
          <a:blip r:embed="rId3">
            <a:alphaModFix/>
          </a:blip>
          <a:srcRect b="0" l="11504" r="0" t="0"/>
          <a:stretch/>
        </p:blipFill>
        <p:spPr>
          <a:xfrm>
            <a:off x="3770175" y="1152475"/>
            <a:ext cx="5716726" cy="3991025"/>
          </a:xfrm>
          <a:prstGeom prst="rect">
            <a:avLst/>
          </a:prstGeom>
          <a:noFill/>
          <a:ln>
            <a:noFill/>
          </a:ln>
        </p:spPr>
      </p:pic>
      <p:pic>
        <p:nvPicPr>
          <p:cNvPr id="158" name="Google Shape;158;p26"/>
          <p:cNvPicPr preferRelativeResize="0"/>
          <p:nvPr/>
        </p:nvPicPr>
        <p:blipFill rotWithShape="1">
          <a:blip r:embed="rId4">
            <a:alphaModFix/>
          </a:blip>
          <a:srcRect b="0" l="19288" r="14835" t="0"/>
          <a:stretch/>
        </p:blipFill>
        <p:spPr>
          <a:xfrm>
            <a:off x="0" y="1152475"/>
            <a:ext cx="3941601" cy="3991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a:blip r:embed="rId3">
            <a:alphaModFix/>
          </a:blip>
          <a:stretch>
            <a:fillRect/>
          </a:stretch>
        </p:blipFill>
        <p:spPr>
          <a:xfrm>
            <a:off x="0" y="-877418"/>
            <a:ext cx="9144000" cy="6020918"/>
          </a:xfrm>
          <a:prstGeom prst="rect">
            <a:avLst/>
          </a:prstGeom>
          <a:noFill/>
          <a:ln>
            <a:noFill/>
          </a:ln>
        </p:spPr>
      </p:pic>
      <p:sp>
        <p:nvSpPr>
          <p:cNvPr id="164" name="Google Shape;164;p27"/>
          <p:cNvSpPr txBox="1"/>
          <p:nvPr>
            <p:ph idx="4294967295" type="ctrTitle"/>
          </p:nvPr>
        </p:nvSpPr>
        <p:spPr>
          <a:xfrm>
            <a:off x="5340111" y="4029001"/>
            <a:ext cx="6916200" cy="111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500">
                <a:solidFill>
                  <a:schemeClr val="lt1"/>
                </a:solidFill>
              </a:rPr>
              <a:t>Thanks.</a:t>
            </a:r>
            <a:endParaRPr sz="4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rot="139167">
            <a:off x="-760688" y="-1067744"/>
            <a:ext cx="10379827" cy="7768360"/>
          </a:xfrm>
          <a:prstGeom prst="rect">
            <a:avLst/>
          </a:prstGeom>
          <a:noFill/>
          <a:ln>
            <a:noFill/>
          </a:ln>
        </p:spPr>
      </p:pic>
      <p:sp>
        <p:nvSpPr>
          <p:cNvPr id="66" name="Google Shape;66;p14"/>
          <p:cNvSpPr/>
          <p:nvPr/>
        </p:nvSpPr>
        <p:spPr>
          <a:xfrm>
            <a:off x="-552601" y="2122800"/>
            <a:ext cx="10325400" cy="472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idx="4294967295" type="ctrTitle"/>
          </p:nvPr>
        </p:nvSpPr>
        <p:spPr>
          <a:xfrm>
            <a:off x="1043427" y="221465"/>
            <a:ext cx="6771600" cy="1105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600">
                <a:solidFill>
                  <a:schemeClr val="lt1"/>
                </a:solidFill>
              </a:rPr>
              <a:t>Who </a:t>
            </a:r>
            <a:endParaRPr sz="3600">
              <a:solidFill>
                <a:schemeClr val="lt1"/>
              </a:solidFill>
            </a:endParaRPr>
          </a:p>
          <a:p>
            <a:pPr indent="0" lvl="0" marL="0" rtl="0" algn="ctr">
              <a:spcBef>
                <a:spcPts val="0"/>
              </a:spcBef>
              <a:spcAft>
                <a:spcPts val="0"/>
              </a:spcAft>
              <a:buNone/>
            </a:pPr>
            <a:r>
              <a:rPr lang="en" sz="3600">
                <a:solidFill>
                  <a:schemeClr val="lt1"/>
                </a:solidFill>
              </a:rPr>
              <a:t>We Are</a:t>
            </a:r>
            <a:endParaRPr sz="3600">
              <a:solidFill>
                <a:schemeClr val="lt1"/>
              </a:solidFill>
            </a:endParaRPr>
          </a:p>
        </p:txBody>
      </p:sp>
      <p:sp>
        <p:nvSpPr>
          <p:cNvPr id="68" name="Google Shape;68;p14"/>
          <p:cNvSpPr txBox="1"/>
          <p:nvPr>
            <p:ph idx="4294967295" type="subTitle"/>
          </p:nvPr>
        </p:nvSpPr>
        <p:spPr>
          <a:xfrm>
            <a:off x="6712994" y="2517057"/>
            <a:ext cx="1776900" cy="58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8"/>
              <a:buNone/>
            </a:pPr>
            <a:r>
              <a:rPr lang="en" sz="1775">
                <a:solidFill>
                  <a:srgbClr val="B45F06"/>
                </a:solidFill>
                <a:latin typeface="Proxima Nova Extrabold"/>
                <a:ea typeface="Proxima Nova Extrabold"/>
                <a:cs typeface="Proxima Nova Extrabold"/>
                <a:sym typeface="Proxima Nova Extrabold"/>
              </a:rPr>
              <a:t>Mary Verratti</a:t>
            </a:r>
            <a:br>
              <a:rPr lang="en" sz="1775">
                <a:solidFill>
                  <a:srgbClr val="B45F06"/>
                </a:solidFill>
                <a:latin typeface="Proxima Nova Extrabold"/>
                <a:ea typeface="Proxima Nova Extrabold"/>
                <a:cs typeface="Proxima Nova Extrabold"/>
                <a:sym typeface="Proxima Nova Extrabold"/>
              </a:rPr>
            </a:br>
            <a:r>
              <a:rPr lang="en" sz="1000">
                <a:solidFill>
                  <a:srgbClr val="B45F06"/>
                </a:solidFill>
                <a:latin typeface="Proxima Nova Extrabold"/>
                <a:ea typeface="Proxima Nova Extrabold"/>
                <a:cs typeface="Proxima Nova Extrabold"/>
                <a:sym typeface="Proxima Nova Extrabold"/>
              </a:rPr>
              <a:t>Hotel Mgmt &amp; Operations</a:t>
            </a:r>
            <a:endParaRPr sz="1000">
              <a:solidFill>
                <a:srgbClr val="B45F06"/>
              </a:solidFill>
              <a:latin typeface="Proxima Nova Extrabold"/>
              <a:ea typeface="Proxima Nova Extrabold"/>
              <a:cs typeface="Proxima Nova Extrabold"/>
              <a:sym typeface="Proxima Nova Extrabold"/>
            </a:endParaRPr>
          </a:p>
          <a:p>
            <a:pPr indent="0" lvl="0" marL="0" rtl="0" algn="ctr">
              <a:spcBef>
                <a:spcPts val="1200"/>
              </a:spcBef>
              <a:spcAft>
                <a:spcPts val="1200"/>
              </a:spcAft>
              <a:buSzPts val="358"/>
              <a:buNone/>
            </a:pPr>
            <a:r>
              <a:t/>
            </a:r>
            <a:endParaRPr sz="480">
              <a:solidFill>
                <a:srgbClr val="B45F06"/>
              </a:solidFill>
            </a:endParaRPr>
          </a:p>
        </p:txBody>
      </p:sp>
      <p:sp>
        <p:nvSpPr>
          <p:cNvPr id="69" name="Google Shape;69;p14"/>
          <p:cNvSpPr txBox="1"/>
          <p:nvPr>
            <p:ph idx="4294967295" type="subTitle"/>
          </p:nvPr>
        </p:nvSpPr>
        <p:spPr>
          <a:xfrm>
            <a:off x="4576484" y="2517057"/>
            <a:ext cx="1850100" cy="79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8"/>
              <a:buNone/>
            </a:pPr>
            <a:r>
              <a:rPr lang="en" sz="1775">
                <a:solidFill>
                  <a:srgbClr val="B45F06"/>
                </a:solidFill>
                <a:latin typeface="Proxima Nova Extrabold"/>
                <a:ea typeface="Proxima Nova Extrabold"/>
                <a:cs typeface="Proxima Nova Extrabold"/>
                <a:sym typeface="Proxima Nova Extrabold"/>
              </a:rPr>
              <a:t>Leigh Yock</a:t>
            </a:r>
            <a:br>
              <a:rPr lang="en" sz="1775">
                <a:solidFill>
                  <a:srgbClr val="B45F06"/>
                </a:solidFill>
                <a:latin typeface="Proxima Nova Extrabold"/>
                <a:ea typeface="Proxima Nova Extrabold"/>
                <a:cs typeface="Proxima Nova Extrabold"/>
                <a:sym typeface="Proxima Nova Extrabold"/>
              </a:rPr>
            </a:br>
            <a:r>
              <a:rPr lang="en" sz="1000">
                <a:solidFill>
                  <a:srgbClr val="B45F06"/>
                </a:solidFill>
                <a:latin typeface="Proxima Nova Extrabold"/>
                <a:ea typeface="Proxima Nova Extrabold"/>
                <a:cs typeface="Proxima Nova Extrabold"/>
                <a:sym typeface="Proxima Nova Extrabold"/>
              </a:rPr>
              <a:t>Bar/</a:t>
            </a:r>
            <a:r>
              <a:rPr lang="en" sz="1000">
                <a:solidFill>
                  <a:srgbClr val="B45F06"/>
                </a:solidFill>
                <a:latin typeface="Proxima Nova Extrabold"/>
                <a:ea typeface="Proxima Nova Extrabold"/>
                <a:cs typeface="Proxima Nova Extrabold"/>
                <a:sym typeface="Proxima Nova Extrabold"/>
              </a:rPr>
              <a:t>Restaurant Operations</a:t>
            </a:r>
            <a:endParaRPr sz="1000">
              <a:solidFill>
                <a:srgbClr val="B45F06"/>
              </a:solidFill>
              <a:latin typeface="Proxima Nova Extrabold"/>
              <a:ea typeface="Proxima Nova Extrabold"/>
              <a:cs typeface="Proxima Nova Extrabold"/>
              <a:sym typeface="Proxima Nova Extrabold"/>
            </a:endParaRPr>
          </a:p>
          <a:p>
            <a:pPr indent="0" lvl="0" marL="0" rtl="0" algn="ctr">
              <a:spcBef>
                <a:spcPts val="1200"/>
              </a:spcBef>
              <a:spcAft>
                <a:spcPts val="1200"/>
              </a:spcAft>
              <a:buSzPts val="358"/>
              <a:buNone/>
            </a:pPr>
            <a:r>
              <a:t/>
            </a:r>
            <a:endParaRPr sz="480">
              <a:solidFill>
                <a:srgbClr val="B45F06"/>
              </a:solidFill>
            </a:endParaRPr>
          </a:p>
        </p:txBody>
      </p:sp>
      <p:sp>
        <p:nvSpPr>
          <p:cNvPr id="70" name="Google Shape;70;p14"/>
          <p:cNvSpPr txBox="1"/>
          <p:nvPr>
            <p:ph idx="4294967295" type="subTitle"/>
          </p:nvPr>
        </p:nvSpPr>
        <p:spPr>
          <a:xfrm>
            <a:off x="2513089" y="2517057"/>
            <a:ext cx="1776900" cy="58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8"/>
              <a:buNone/>
            </a:pPr>
            <a:r>
              <a:rPr lang="en" sz="1775">
                <a:solidFill>
                  <a:srgbClr val="B45F06"/>
                </a:solidFill>
                <a:latin typeface="Proxima Nova Extrabold"/>
                <a:ea typeface="Proxima Nova Extrabold"/>
                <a:cs typeface="Proxima Nova Extrabold"/>
                <a:sym typeface="Proxima Nova Extrabold"/>
              </a:rPr>
              <a:t>Brigette Davitt</a:t>
            </a:r>
            <a:br>
              <a:rPr lang="en" sz="1775">
                <a:solidFill>
                  <a:srgbClr val="B45F06"/>
                </a:solidFill>
                <a:latin typeface="Proxima Nova Extrabold"/>
                <a:ea typeface="Proxima Nova Extrabold"/>
                <a:cs typeface="Proxima Nova Extrabold"/>
                <a:sym typeface="Proxima Nova Extrabold"/>
              </a:rPr>
            </a:br>
            <a:r>
              <a:rPr lang="en" sz="1000">
                <a:solidFill>
                  <a:srgbClr val="B45F06"/>
                </a:solidFill>
                <a:latin typeface="Proxima Nova Extrabold"/>
                <a:ea typeface="Proxima Nova Extrabold"/>
                <a:cs typeface="Proxima Nova Extrabold"/>
                <a:sym typeface="Proxima Nova Extrabold"/>
              </a:rPr>
              <a:t>Project Mgmt &amp; Design</a:t>
            </a:r>
            <a:endParaRPr sz="1000">
              <a:solidFill>
                <a:srgbClr val="B45F06"/>
              </a:solidFill>
              <a:latin typeface="Proxima Nova Extrabold"/>
              <a:ea typeface="Proxima Nova Extrabold"/>
              <a:cs typeface="Proxima Nova Extrabold"/>
              <a:sym typeface="Proxima Nova Extrabold"/>
            </a:endParaRPr>
          </a:p>
          <a:p>
            <a:pPr indent="0" lvl="0" marL="0" rtl="0" algn="ctr">
              <a:spcBef>
                <a:spcPts val="1200"/>
              </a:spcBef>
              <a:spcAft>
                <a:spcPts val="1200"/>
              </a:spcAft>
              <a:buSzPts val="358"/>
              <a:buNone/>
            </a:pPr>
            <a:r>
              <a:t/>
            </a:r>
            <a:endParaRPr sz="480">
              <a:solidFill>
                <a:srgbClr val="B45F06"/>
              </a:solidFill>
            </a:endParaRPr>
          </a:p>
        </p:txBody>
      </p:sp>
      <p:sp>
        <p:nvSpPr>
          <p:cNvPr id="71" name="Google Shape;71;p14"/>
          <p:cNvSpPr txBox="1"/>
          <p:nvPr>
            <p:ph idx="4294967295" type="subTitle"/>
          </p:nvPr>
        </p:nvSpPr>
        <p:spPr>
          <a:xfrm>
            <a:off x="380206" y="2517057"/>
            <a:ext cx="1850100" cy="58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SzPts val="358"/>
              <a:buNone/>
            </a:pPr>
            <a:r>
              <a:rPr lang="en" sz="1775">
                <a:solidFill>
                  <a:srgbClr val="B45F06"/>
                </a:solidFill>
                <a:latin typeface="Proxima Nova Extrabold"/>
                <a:ea typeface="Proxima Nova Extrabold"/>
                <a:cs typeface="Proxima Nova Extrabold"/>
                <a:sym typeface="Proxima Nova Extrabold"/>
              </a:rPr>
              <a:t>Tom Barr</a:t>
            </a:r>
            <a:br>
              <a:rPr lang="en" sz="1775">
                <a:solidFill>
                  <a:srgbClr val="B45F06"/>
                </a:solidFill>
                <a:latin typeface="Proxima Nova Extrabold"/>
                <a:ea typeface="Proxima Nova Extrabold"/>
                <a:cs typeface="Proxima Nova Extrabold"/>
                <a:sym typeface="Proxima Nova Extrabold"/>
              </a:rPr>
            </a:br>
            <a:r>
              <a:rPr lang="en" sz="1100">
                <a:solidFill>
                  <a:srgbClr val="B45F06"/>
                </a:solidFill>
                <a:latin typeface="Proxima Nova Extrabold"/>
                <a:ea typeface="Proxima Nova Extrabold"/>
                <a:cs typeface="Proxima Nova Extrabold"/>
                <a:sym typeface="Proxima Nova Extrabold"/>
              </a:rPr>
              <a:t>Culinary</a:t>
            </a:r>
            <a:r>
              <a:rPr lang="en" sz="1100">
                <a:solidFill>
                  <a:srgbClr val="B45F06"/>
                </a:solidFill>
                <a:latin typeface="Proxima Nova Extrabold"/>
                <a:ea typeface="Proxima Nova Extrabold"/>
                <a:cs typeface="Proxima Nova Extrabold"/>
                <a:sym typeface="Proxima Nova Extrabold"/>
              </a:rPr>
              <a:t> Operations</a:t>
            </a:r>
            <a:endParaRPr sz="1100">
              <a:solidFill>
                <a:srgbClr val="B45F06"/>
              </a:solidFill>
            </a:endParaRPr>
          </a:p>
        </p:txBody>
      </p:sp>
      <p:sp>
        <p:nvSpPr>
          <p:cNvPr id="72" name="Google Shape;72;p14"/>
          <p:cNvSpPr txBox="1"/>
          <p:nvPr/>
        </p:nvSpPr>
        <p:spPr>
          <a:xfrm>
            <a:off x="6713001" y="3120025"/>
            <a:ext cx="2430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D5767"/>
                </a:solidFill>
                <a:highlight>
                  <a:srgbClr val="FFFFFF"/>
                </a:highlight>
                <a:latin typeface="Proxima Nova Semibold"/>
                <a:ea typeface="Proxima Nova Semibold"/>
                <a:cs typeface="Proxima Nova Semibold"/>
                <a:sym typeface="Proxima Nova Semibold"/>
              </a:rPr>
              <a:t>HR, operations, and customer service. Leadership &amp; mgmt w/ Target, Lowes &amp; Amazon. Real estate investor. Strategic, people-focused problem solver.</a:t>
            </a:r>
            <a:endParaRPr sz="1800">
              <a:latin typeface="Proxima Nova Semibold"/>
              <a:ea typeface="Proxima Nova Semibold"/>
              <a:cs typeface="Proxima Nova Semibold"/>
              <a:sym typeface="Proxima Nova Semibold"/>
            </a:endParaRPr>
          </a:p>
        </p:txBody>
      </p:sp>
      <p:sp>
        <p:nvSpPr>
          <p:cNvPr id="73" name="Google Shape;73;p14"/>
          <p:cNvSpPr txBox="1"/>
          <p:nvPr/>
        </p:nvSpPr>
        <p:spPr>
          <a:xfrm>
            <a:off x="4645971" y="3120015"/>
            <a:ext cx="2133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D5767"/>
                </a:solidFill>
                <a:highlight>
                  <a:srgbClr val="FFFFFF"/>
                </a:highlight>
                <a:latin typeface="Proxima Nova Semibold"/>
                <a:ea typeface="Proxima Nova Semibold"/>
                <a:cs typeface="Proxima Nova Semibold"/>
                <a:sym typeface="Proxima Nova Semibold"/>
              </a:rPr>
              <a:t>Entrepreneur with </a:t>
            </a:r>
            <a:br>
              <a:rPr lang="en">
                <a:solidFill>
                  <a:srgbClr val="4D5767"/>
                </a:solidFill>
                <a:highlight>
                  <a:srgbClr val="FFFFFF"/>
                </a:highlight>
                <a:latin typeface="Proxima Nova Semibold"/>
                <a:ea typeface="Proxima Nova Semibold"/>
                <a:cs typeface="Proxima Nova Semibold"/>
                <a:sym typeface="Proxima Nova Semibold"/>
              </a:rPr>
            </a:br>
            <a:r>
              <a:rPr lang="en">
                <a:solidFill>
                  <a:srgbClr val="4D5767"/>
                </a:solidFill>
                <a:highlight>
                  <a:srgbClr val="FFFFFF"/>
                </a:highlight>
                <a:latin typeface="Proxima Nova Semibold"/>
                <a:ea typeface="Proxima Nova Semibold"/>
                <a:cs typeface="Proxima Nova Semibold"/>
                <a:sym typeface="Proxima Nova Semibold"/>
              </a:rPr>
              <a:t>exp. in management, HR, marketing, event planning/production </a:t>
            </a:r>
            <a:br>
              <a:rPr lang="en">
                <a:solidFill>
                  <a:srgbClr val="4D5767"/>
                </a:solidFill>
                <a:highlight>
                  <a:srgbClr val="FFFFFF"/>
                </a:highlight>
                <a:latin typeface="Proxima Nova Semibold"/>
                <a:ea typeface="Proxima Nova Semibold"/>
                <a:cs typeface="Proxima Nova Semibold"/>
                <a:sym typeface="Proxima Nova Semibold"/>
              </a:rPr>
            </a:br>
            <a:r>
              <a:rPr lang="en">
                <a:solidFill>
                  <a:srgbClr val="4D5767"/>
                </a:solidFill>
                <a:highlight>
                  <a:srgbClr val="FFFFFF"/>
                </a:highlight>
                <a:latin typeface="Proxima Nova Semibold"/>
                <a:ea typeface="Proxima Nova Semibold"/>
                <a:cs typeface="Proxima Nova Semibold"/>
                <a:sym typeface="Proxima Nova Semibold"/>
              </a:rPr>
              <a:t>in art, live music, bar/rest. &amp; advertising.</a:t>
            </a:r>
            <a:endParaRPr>
              <a:latin typeface="Proxima Nova Semibold"/>
              <a:ea typeface="Proxima Nova Semibold"/>
              <a:cs typeface="Proxima Nova Semibold"/>
              <a:sym typeface="Proxima Nova Semibold"/>
            </a:endParaRPr>
          </a:p>
        </p:txBody>
      </p:sp>
      <p:sp>
        <p:nvSpPr>
          <p:cNvPr id="74" name="Google Shape;74;p14"/>
          <p:cNvSpPr txBox="1"/>
          <p:nvPr/>
        </p:nvSpPr>
        <p:spPr>
          <a:xfrm>
            <a:off x="2513089" y="3120015"/>
            <a:ext cx="2133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D5767"/>
                </a:solidFill>
                <a:highlight>
                  <a:srgbClr val="FFFFFF"/>
                </a:highlight>
                <a:latin typeface="Proxima Nova Semibold"/>
                <a:ea typeface="Proxima Nova Semibold"/>
                <a:cs typeface="Proxima Nova Semibold"/>
                <a:sym typeface="Proxima Nova Semibold"/>
              </a:rPr>
              <a:t>Entrepreneur, in</a:t>
            </a:r>
            <a:r>
              <a:rPr lang="en">
                <a:solidFill>
                  <a:srgbClr val="4D5767"/>
                </a:solidFill>
                <a:highlight>
                  <a:srgbClr val="FFFFFF"/>
                </a:highlight>
                <a:latin typeface="Proxima Nova Semibold"/>
                <a:ea typeface="Proxima Nova Semibold"/>
                <a:cs typeface="Proxima Nova Semibold"/>
                <a:sym typeface="Proxima Nova Semibold"/>
              </a:rPr>
              <a:t>vestor, artist, designer, and educator. Tenured professor turned real estate investor &amp; hospitality specialist.</a:t>
            </a:r>
            <a:endParaRPr sz="2000">
              <a:latin typeface="Proxima Nova Semibold"/>
              <a:ea typeface="Proxima Nova Semibold"/>
              <a:cs typeface="Proxima Nova Semibold"/>
              <a:sym typeface="Proxima Nova Semibold"/>
            </a:endParaRPr>
          </a:p>
        </p:txBody>
      </p:sp>
      <p:sp>
        <p:nvSpPr>
          <p:cNvPr id="75" name="Google Shape;75;p14"/>
          <p:cNvSpPr txBox="1"/>
          <p:nvPr/>
        </p:nvSpPr>
        <p:spPr>
          <a:xfrm>
            <a:off x="380200" y="3120025"/>
            <a:ext cx="2210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D5767"/>
                </a:solidFill>
                <a:highlight>
                  <a:srgbClr val="FFFFFF"/>
                </a:highlight>
                <a:latin typeface="Proxima Nova Semibold"/>
                <a:ea typeface="Proxima Nova Semibold"/>
                <a:cs typeface="Proxima Nova Semibold"/>
                <a:sym typeface="Proxima Nova Semibold"/>
              </a:rPr>
              <a:t>Chef/Founder of Spirit </a:t>
            </a:r>
            <a:br>
              <a:rPr lang="en">
                <a:solidFill>
                  <a:srgbClr val="4D5767"/>
                </a:solidFill>
                <a:highlight>
                  <a:srgbClr val="FFFFFF"/>
                </a:highlight>
                <a:latin typeface="Proxima Nova Semibold"/>
                <a:ea typeface="Proxima Nova Semibold"/>
                <a:cs typeface="Proxima Nova Semibold"/>
                <a:sym typeface="Proxima Nova Semibold"/>
              </a:rPr>
            </a:br>
            <a:r>
              <a:rPr lang="en">
                <a:solidFill>
                  <a:srgbClr val="4D5767"/>
                </a:solidFill>
                <a:highlight>
                  <a:srgbClr val="FFFFFF"/>
                </a:highlight>
                <a:latin typeface="Proxima Nova Semibold"/>
                <a:ea typeface="Proxima Nova Semibold"/>
                <a:cs typeface="Proxima Nova Semibold"/>
                <a:sym typeface="Proxima Nova Semibold"/>
              </a:rPr>
              <a:t>in Lawrenceville, harnessing hospitality, cooking &amp; event production for sincere, memorable experiences.</a:t>
            </a:r>
            <a:endParaRPr sz="2600">
              <a:latin typeface="Proxima Nova Semibold"/>
              <a:ea typeface="Proxima Nova Semibold"/>
              <a:cs typeface="Proxima Nova Semibold"/>
              <a:sym typeface="Proxima Nova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45F06"/>
                </a:solidFill>
              </a:rPr>
              <a:t>The History</a:t>
            </a:r>
            <a:endParaRPr>
              <a:solidFill>
                <a:srgbClr val="B45F06"/>
              </a:solidFill>
            </a:endParaRPr>
          </a:p>
        </p:txBody>
      </p:sp>
      <p:sp>
        <p:nvSpPr>
          <p:cNvPr id="81" name="Google Shape;81;p15"/>
          <p:cNvSpPr txBox="1"/>
          <p:nvPr>
            <p:ph idx="1" type="body"/>
          </p:nvPr>
        </p:nvSpPr>
        <p:spPr>
          <a:xfrm>
            <a:off x="311700" y="1017725"/>
            <a:ext cx="8520600" cy="355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solidFill>
                  <a:srgbClr val="000000"/>
                </a:solidFill>
                <a:latin typeface="Proxima Nova Semibold"/>
                <a:ea typeface="Proxima Nova Semibold"/>
                <a:cs typeface="Proxima Nova Semibold"/>
                <a:sym typeface="Proxima Nova Semibold"/>
              </a:rPr>
              <a:t>Preserving this local legend is crucial for maintaining the cultural heritage and historical significance of Lawrenceville. It also represents an opportunity for community revitalization and economic growth.</a:t>
            </a:r>
            <a:endParaRPr sz="2100">
              <a:latin typeface="Proxima Nova Semibold"/>
              <a:ea typeface="Proxima Nova Semibold"/>
              <a:cs typeface="Proxima Nova Semibold"/>
              <a:sym typeface="Proxima Nova Semibold"/>
            </a:endParaRPr>
          </a:p>
        </p:txBody>
      </p:sp>
      <p:pic>
        <p:nvPicPr>
          <p:cNvPr id="82" name="Google Shape;82;p15"/>
          <p:cNvPicPr preferRelativeResize="0"/>
          <p:nvPr/>
        </p:nvPicPr>
        <p:blipFill>
          <a:blip r:embed="rId3">
            <a:alphaModFix/>
          </a:blip>
          <a:stretch>
            <a:fillRect/>
          </a:stretch>
        </p:blipFill>
        <p:spPr>
          <a:xfrm>
            <a:off x="3255798" y="1885500"/>
            <a:ext cx="2441901" cy="3257999"/>
          </a:xfrm>
          <a:prstGeom prst="rect">
            <a:avLst/>
          </a:prstGeom>
          <a:noFill/>
          <a:ln>
            <a:noFill/>
          </a:ln>
        </p:spPr>
      </p:pic>
      <p:pic>
        <p:nvPicPr>
          <p:cNvPr id="83" name="Google Shape;83;p15"/>
          <p:cNvPicPr preferRelativeResize="0"/>
          <p:nvPr/>
        </p:nvPicPr>
        <p:blipFill>
          <a:blip r:embed="rId4">
            <a:alphaModFix/>
          </a:blip>
          <a:stretch>
            <a:fillRect/>
          </a:stretch>
        </p:blipFill>
        <p:spPr>
          <a:xfrm>
            <a:off x="664998" y="1885501"/>
            <a:ext cx="2441901" cy="3257999"/>
          </a:xfrm>
          <a:prstGeom prst="rect">
            <a:avLst/>
          </a:prstGeom>
          <a:noFill/>
          <a:ln>
            <a:noFill/>
          </a:ln>
        </p:spPr>
      </p:pic>
      <p:pic>
        <p:nvPicPr>
          <p:cNvPr id="84" name="Google Shape;84;p15"/>
          <p:cNvPicPr preferRelativeResize="0"/>
          <p:nvPr/>
        </p:nvPicPr>
        <p:blipFill>
          <a:blip r:embed="rId5">
            <a:alphaModFix/>
          </a:blip>
          <a:stretch>
            <a:fillRect/>
          </a:stretch>
        </p:blipFill>
        <p:spPr>
          <a:xfrm>
            <a:off x="5846603" y="1885501"/>
            <a:ext cx="2441901" cy="32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b="28238" l="24908" r="4530" t="6724"/>
          <a:stretch/>
        </p:blipFill>
        <p:spPr>
          <a:xfrm>
            <a:off x="2782025" y="445175"/>
            <a:ext cx="3562351" cy="4591048"/>
          </a:xfrm>
          <a:prstGeom prst="rect">
            <a:avLst/>
          </a:prstGeom>
          <a:noFill/>
          <a:ln>
            <a:noFill/>
          </a:ln>
        </p:spPr>
      </p:pic>
      <p:sp>
        <p:nvSpPr>
          <p:cNvPr id="90" name="Google Shape;90;p16"/>
          <p:cNvSpPr/>
          <p:nvPr/>
        </p:nvSpPr>
        <p:spPr>
          <a:xfrm>
            <a:off x="5461574" y="940978"/>
            <a:ext cx="684300" cy="1225200"/>
          </a:xfrm>
          <a:prstGeom prst="rect">
            <a:avLst/>
          </a:prstGeom>
          <a:noFill/>
          <a:ln cap="flat" cmpd="sng" w="1905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4723165" y="940978"/>
            <a:ext cx="684300" cy="10206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5353579" y="2165580"/>
            <a:ext cx="792300" cy="1933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3574856" y="940973"/>
            <a:ext cx="1094100" cy="12252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3574866" y="2165580"/>
            <a:ext cx="1694700" cy="19332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txBox="1"/>
          <p:nvPr>
            <p:ph type="title"/>
          </p:nvPr>
        </p:nvSpPr>
        <p:spPr>
          <a:xfrm>
            <a:off x="311700" y="445025"/>
            <a:ext cx="334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45F06"/>
                </a:solidFill>
              </a:rPr>
              <a:t>The Plan</a:t>
            </a:r>
            <a:endParaRPr>
              <a:solidFill>
                <a:srgbClr val="B45F06"/>
              </a:solidFill>
            </a:endParaRPr>
          </a:p>
        </p:txBody>
      </p:sp>
      <p:sp>
        <p:nvSpPr>
          <p:cNvPr id="96" name="Google Shape;96;p16"/>
          <p:cNvSpPr/>
          <p:nvPr/>
        </p:nvSpPr>
        <p:spPr>
          <a:xfrm>
            <a:off x="2799475" y="445025"/>
            <a:ext cx="3562500" cy="4591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1375299" y="234150"/>
            <a:ext cx="6393401" cy="4675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225425" y="152400"/>
            <a:ext cx="6693148"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a:blip r:embed="rId3">
            <a:alphaModFix/>
          </a:blip>
          <a:stretch>
            <a:fillRect/>
          </a:stretch>
        </p:blipFill>
        <p:spPr>
          <a:xfrm>
            <a:off x="2977275" y="152400"/>
            <a:ext cx="3189435"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980275" y="152400"/>
            <a:ext cx="3520141" cy="4838702"/>
          </a:xfrm>
          <a:prstGeom prst="rect">
            <a:avLst/>
          </a:prstGeom>
          <a:noFill/>
          <a:ln>
            <a:noFill/>
          </a:ln>
        </p:spPr>
      </p:pic>
      <p:pic>
        <p:nvPicPr>
          <p:cNvPr id="117" name="Google Shape;117;p20"/>
          <p:cNvPicPr preferRelativeResize="0"/>
          <p:nvPr/>
        </p:nvPicPr>
        <p:blipFill>
          <a:blip r:embed="rId4">
            <a:alphaModFix/>
          </a:blip>
          <a:stretch>
            <a:fillRect/>
          </a:stretch>
        </p:blipFill>
        <p:spPr>
          <a:xfrm>
            <a:off x="4652816" y="152400"/>
            <a:ext cx="3510900"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B45F06"/>
                </a:solidFill>
              </a:rPr>
              <a:t>The Food</a:t>
            </a:r>
            <a:endParaRPr>
              <a:solidFill>
                <a:srgbClr val="B45F06"/>
              </a:solidFill>
            </a:endParaRPr>
          </a:p>
        </p:txBody>
      </p:sp>
      <p:sp>
        <p:nvSpPr>
          <p:cNvPr id="123" name="Google Shape;123;p21"/>
          <p:cNvSpPr txBox="1"/>
          <p:nvPr>
            <p:ph idx="1" type="body"/>
          </p:nvPr>
        </p:nvSpPr>
        <p:spPr>
          <a:xfrm>
            <a:off x="311700" y="1152475"/>
            <a:ext cx="8520600" cy="38976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1400">
                <a:solidFill>
                  <a:srgbClr val="B45F06"/>
                </a:solidFill>
              </a:rPr>
              <a:t>SANDWICHES</a:t>
            </a:r>
            <a:endParaRPr b="1" sz="1400">
              <a:solidFill>
                <a:srgbClr val="B45F06"/>
              </a:solidFill>
            </a:endParaRPr>
          </a:p>
          <a:p>
            <a:pPr indent="0" lvl="0" marL="0" rtl="0" algn="l">
              <a:lnSpc>
                <a:spcPct val="100000"/>
              </a:lnSpc>
              <a:spcBef>
                <a:spcPts val="0"/>
              </a:spcBef>
              <a:spcAft>
                <a:spcPts val="0"/>
              </a:spcAft>
              <a:buNone/>
            </a:pPr>
            <a:r>
              <a:t/>
            </a:r>
            <a:endParaRPr b="1" sz="1400">
              <a:solidFill>
                <a:srgbClr val="000000"/>
              </a:solidFill>
            </a:endParaRPr>
          </a:p>
          <a:p>
            <a:pPr indent="0" lvl="0" marL="0" rtl="0" algn="l">
              <a:lnSpc>
                <a:spcPct val="100000"/>
              </a:lnSpc>
              <a:spcBef>
                <a:spcPts val="0"/>
              </a:spcBef>
              <a:spcAft>
                <a:spcPts val="0"/>
              </a:spcAft>
              <a:buNone/>
            </a:pPr>
            <a:r>
              <a:rPr b="1" lang="en" sz="1400">
                <a:solidFill>
                  <a:srgbClr val="000000"/>
                </a:solidFill>
              </a:rPr>
              <a:t>#1 Famous Fish Sandwich</a:t>
            </a:r>
            <a:r>
              <a:rPr lang="en" sz="1400">
                <a:solidFill>
                  <a:srgbClr val="000000"/>
                </a:solidFill>
              </a:rPr>
              <a:t> </a:t>
            </a:r>
            <a:br>
              <a:rPr lang="en" sz="1400">
                <a:solidFill>
                  <a:srgbClr val="000000"/>
                </a:solidFill>
              </a:rPr>
            </a:br>
            <a:r>
              <a:rPr lang="en" sz="1400">
                <a:solidFill>
                  <a:srgbClr val="000000"/>
                </a:solidFill>
              </a:rPr>
              <a:t>Haddock, American cheese, pickles, tartar sauce on a roll</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($12/small + no fries) ($13.5/small + fries ) ($16.5/large + fries)</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Buffalo Chick’n Schnitzel</a:t>
            </a:r>
            <a:br>
              <a:rPr b="1" lang="en" sz="1400">
                <a:solidFill>
                  <a:srgbClr val="000000"/>
                </a:solidFill>
              </a:rPr>
            </a:br>
            <a:r>
              <a:rPr lang="en" sz="1400">
                <a:solidFill>
                  <a:srgbClr val="000000"/>
                </a:solidFill>
              </a:rPr>
              <a:t>chickpea cutlet, romaine, banana peppers, red onion, ranch </a:t>
            </a:r>
            <a:br>
              <a:rPr lang="en" sz="1400">
                <a:solidFill>
                  <a:srgbClr val="000000"/>
                </a:solidFill>
              </a:rPr>
            </a:br>
            <a:r>
              <a:rPr lang="en" sz="1400">
                <a:solidFill>
                  <a:srgbClr val="000000"/>
                </a:solidFill>
              </a:rPr>
              <a:t>ona potato bun $12 (v)</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Smash Burger</a:t>
            </a:r>
            <a:br>
              <a:rPr lang="en" sz="1400">
                <a:solidFill>
                  <a:srgbClr val="000000"/>
                </a:solidFill>
              </a:rPr>
            </a:br>
            <a:r>
              <a:rPr lang="en" sz="1400">
                <a:solidFill>
                  <a:srgbClr val="000000"/>
                </a:solidFill>
              </a:rPr>
              <a:t>red onion, American cheese, pickles, special sauce on a </a:t>
            </a:r>
            <a:br>
              <a:rPr lang="en" sz="1400">
                <a:solidFill>
                  <a:srgbClr val="000000"/>
                </a:solidFill>
              </a:rPr>
            </a:br>
            <a:r>
              <a:rPr lang="en" sz="1400">
                <a:solidFill>
                  <a:srgbClr val="000000"/>
                </a:solidFill>
              </a:rPr>
              <a:t>potato bun *single/ $10.5 *double/ $12.5 *triple/ $14.5</a:t>
            </a:r>
            <a:endParaRPr sz="1400">
              <a:solidFill>
                <a:srgbClr val="000000"/>
              </a:solidFill>
            </a:endParaRPr>
          </a:p>
          <a:p>
            <a:pPr indent="0" lvl="0" marL="0" rtl="0" algn="l">
              <a:lnSpc>
                <a:spcPct val="100000"/>
              </a:lnSpc>
              <a:spcBef>
                <a:spcPts val="0"/>
              </a:spcBef>
              <a:spcAft>
                <a:spcPts val="0"/>
              </a:spcAft>
              <a:buNone/>
            </a:pPr>
            <a:r>
              <a:rPr b="1" lang="en" sz="1400">
                <a:solidFill>
                  <a:srgbClr val="000000"/>
                </a:solidFill>
              </a:rPr>
              <a:t>Potato Burger</a:t>
            </a:r>
            <a:endParaRPr b="1" sz="1400">
              <a:solidFill>
                <a:srgbClr val="000000"/>
              </a:solidFill>
            </a:endParaRPr>
          </a:p>
          <a:p>
            <a:pPr indent="0" lvl="0" marL="0" rtl="0" algn="l">
              <a:lnSpc>
                <a:spcPct val="100000"/>
              </a:lnSpc>
              <a:spcBef>
                <a:spcPts val="0"/>
              </a:spcBef>
              <a:spcAft>
                <a:spcPts val="0"/>
              </a:spcAft>
              <a:buNone/>
            </a:pPr>
            <a:r>
              <a:rPr lang="en" sz="1400">
                <a:solidFill>
                  <a:srgbClr val="000000"/>
                </a:solidFill>
              </a:rPr>
              <a:t>hashbrown, red onion, American cheese, pickles, </a:t>
            </a:r>
            <a:br>
              <a:rPr lang="en" sz="1400">
                <a:solidFill>
                  <a:srgbClr val="000000"/>
                </a:solidFill>
              </a:rPr>
            </a:br>
            <a:r>
              <a:rPr lang="en" sz="1400">
                <a:solidFill>
                  <a:srgbClr val="000000"/>
                </a:solidFill>
              </a:rPr>
              <a:t>special sauce on a potato bun (v) </a:t>
            </a:r>
            <a:br>
              <a:rPr lang="en" sz="1400">
                <a:solidFill>
                  <a:srgbClr val="000000"/>
                </a:solidFill>
              </a:rPr>
            </a:br>
            <a:r>
              <a:rPr lang="en" sz="1400">
                <a:solidFill>
                  <a:srgbClr val="000000"/>
                </a:solidFill>
              </a:rPr>
              <a:t>*single/ $9.5 *double/ $11.5 *triple/ $13.5</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*Sandwiches come with a choice of fries, coleslaw</a:t>
            </a:r>
            <a:br>
              <a:rPr lang="en" sz="1400">
                <a:solidFill>
                  <a:srgbClr val="000000"/>
                </a:solidFill>
              </a:rPr>
            </a:br>
            <a:r>
              <a:rPr lang="en" sz="1400">
                <a:solidFill>
                  <a:srgbClr val="000000"/>
                </a:solidFill>
              </a:rPr>
              <a:t>or *sub onion rings $3</a:t>
            </a:r>
            <a:endParaRPr sz="1400">
              <a:solidFill>
                <a:srgbClr val="000000"/>
              </a:solidFill>
            </a:endParaRPr>
          </a:p>
          <a:p>
            <a:pPr indent="0" lvl="0" marL="0" rtl="0" algn="l">
              <a:spcBef>
                <a:spcPts val="0"/>
              </a:spcBef>
              <a:spcAft>
                <a:spcPts val="1200"/>
              </a:spcAft>
              <a:buNone/>
            </a:pPr>
            <a:r>
              <a:t/>
            </a:r>
            <a:endParaRPr/>
          </a:p>
        </p:txBody>
      </p:sp>
      <p:pic>
        <p:nvPicPr>
          <p:cNvPr id="124" name="Google Shape;124;p21"/>
          <p:cNvPicPr preferRelativeResize="0"/>
          <p:nvPr/>
        </p:nvPicPr>
        <p:blipFill>
          <a:blip r:embed="rId3">
            <a:alphaModFix/>
          </a:blip>
          <a:stretch>
            <a:fillRect/>
          </a:stretch>
        </p:blipFill>
        <p:spPr>
          <a:xfrm>
            <a:off x="5525725" y="-283925"/>
            <a:ext cx="3618274" cy="542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