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6" r:id="rId4"/>
    <p:sldMasterId id="2147483687" r:id="rId5"/>
    <p:sldMasterId id="2147483688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</p:sldIdLst>
  <p:sldSz cy="5143500" cx="9144000"/>
  <p:notesSz cx="6858000" cy="9144000"/>
  <p:embeddedFontLst>
    <p:embeddedFont>
      <p:font typeface="Raleway"/>
      <p:regular r:id="rId71"/>
      <p:bold r:id="rId72"/>
      <p:italic r:id="rId73"/>
      <p:boldItalic r:id="rId74"/>
    </p:embeddedFont>
    <p:embeddedFont>
      <p:font typeface="Roboto"/>
      <p:regular r:id="rId75"/>
      <p:bold r:id="rId76"/>
      <p:italic r:id="rId77"/>
      <p:boldItalic r:id="rId78"/>
    </p:embeddedFont>
    <p:embeddedFont>
      <p:font typeface="Lato"/>
      <p:regular r:id="rId79"/>
      <p:bold r:id="rId80"/>
      <p:italic r:id="rId81"/>
      <p:boldItalic r:id="rId82"/>
    </p:embeddedFont>
    <p:embeddedFont>
      <p:font typeface="Helvetica Neue"/>
      <p:regular r:id="rId83"/>
      <p:bold r:id="rId84"/>
      <p:italic r:id="rId85"/>
      <p:boldItalic r:id="rId8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84" Type="http://schemas.openxmlformats.org/officeDocument/2006/relationships/font" Target="fonts/HelveticaNeue-bold.fntdata"/><Relationship Id="rId83" Type="http://schemas.openxmlformats.org/officeDocument/2006/relationships/font" Target="fonts/HelveticaNeue-regular.fntdata"/><Relationship Id="rId42" Type="http://schemas.openxmlformats.org/officeDocument/2006/relationships/slide" Target="slides/slide35.xml"/><Relationship Id="rId86" Type="http://schemas.openxmlformats.org/officeDocument/2006/relationships/font" Target="fonts/HelveticaNeue-boldItalic.fntdata"/><Relationship Id="rId41" Type="http://schemas.openxmlformats.org/officeDocument/2006/relationships/slide" Target="slides/slide34.xml"/><Relationship Id="rId85" Type="http://schemas.openxmlformats.org/officeDocument/2006/relationships/font" Target="fonts/HelveticaNeue-italic.fntdata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80" Type="http://schemas.openxmlformats.org/officeDocument/2006/relationships/font" Target="fonts/Lato-bold.fntdata"/><Relationship Id="rId82" Type="http://schemas.openxmlformats.org/officeDocument/2006/relationships/font" Target="fonts/Lato-boldItalic.fntdata"/><Relationship Id="rId81" Type="http://schemas.openxmlformats.org/officeDocument/2006/relationships/font" Target="fonts/Lato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font" Target="fonts/Raleway-italic.fntdata"/><Relationship Id="rId72" Type="http://schemas.openxmlformats.org/officeDocument/2006/relationships/font" Target="fonts/Raleway-bold.fntdata"/><Relationship Id="rId31" Type="http://schemas.openxmlformats.org/officeDocument/2006/relationships/slide" Target="slides/slide24.xml"/><Relationship Id="rId75" Type="http://schemas.openxmlformats.org/officeDocument/2006/relationships/font" Target="fonts/Roboto-regular.fntdata"/><Relationship Id="rId30" Type="http://schemas.openxmlformats.org/officeDocument/2006/relationships/slide" Target="slides/slide23.xml"/><Relationship Id="rId74" Type="http://schemas.openxmlformats.org/officeDocument/2006/relationships/font" Target="fonts/Raleway-boldItalic.fntdata"/><Relationship Id="rId33" Type="http://schemas.openxmlformats.org/officeDocument/2006/relationships/slide" Target="slides/slide26.xml"/><Relationship Id="rId77" Type="http://schemas.openxmlformats.org/officeDocument/2006/relationships/font" Target="fonts/Roboto-italic.fntdata"/><Relationship Id="rId32" Type="http://schemas.openxmlformats.org/officeDocument/2006/relationships/slide" Target="slides/slide25.xml"/><Relationship Id="rId76" Type="http://schemas.openxmlformats.org/officeDocument/2006/relationships/font" Target="fonts/Roboto-bold.fntdata"/><Relationship Id="rId35" Type="http://schemas.openxmlformats.org/officeDocument/2006/relationships/slide" Target="slides/slide28.xml"/><Relationship Id="rId79" Type="http://schemas.openxmlformats.org/officeDocument/2006/relationships/font" Target="fonts/Lato-regular.fntdata"/><Relationship Id="rId34" Type="http://schemas.openxmlformats.org/officeDocument/2006/relationships/slide" Target="slides/slide27.xml"/><Relationship Id="rId78" Type="http://schemas.openxmlformats.org/officeDocument/2006/relationships/font" Target="fonts/Roboto-boldItalic.fntdata"/><Relationship Id="rId71" Type="http://schemas.openxmlformats.org/officeDocument/2006/relationships/font" Target="fonts/Raleway-regular.fntdata"/><Relationship Id="rId70" Type="http://schemas.openxmlformats.org/officeDocument/2006/relationships/slide" Target="slides/slide63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20" Type="http://schemas.openxmlformats.org/officeDocument/2006/relationships/slide" Target="slides/slide13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22" Type="http://schemas.openxmlformats.org/officeDocument/2006/relationships/slide" Target="slides/slide15.xml"/><Relationship Id="rId66" Type="http://schemas.openxmlformats.org/officeDocument/2006/relationships/slide" Target="slides/slide59.xml"/><Relationship Id="rId21" Type="http://schemas.openxmlformats.org/officeDocument/2006/relationships/slide" Target="slides/slide14.xml"/><Relationship Id="rId65" Type="http://schemas.openxmlformats.org/officeDocument/2006/relationships/slide" Target="slides/slide58.xml"/><Relationship Id="rId24" Type="http://schemas.openxmlformats.org/officeDocument/2006/relationships/slide" Target="slides/slide17.xml"/><Relationship Id="rId68" Type="http://schemas.openxmlformats.org/officeDocument/2006/relationships/slide" Target="slides/slide61.xml"/><Relationship Id="rId23" Type="http://schemas.openxmlformats.org/officeDocument/2006/relationships/slide" Target="slides/slide16.xml"/><Relationship Id="rId67" Type="http://schemas.openxmlformats.org/officeDocument/2006/relationships/slide" Target="slides/slide60.xml"/><Relationship Id="rId60" Type="http://schemas.openxmlformats.org/officeDocument/2006/relationships/slide" Target="slides/slide53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slide" Target="slides/slide6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schemas.openxmlformats.org/officeDocument/2006/relationships/slide" Target="slides/slide52.xml"/><Relationship Id="rId14" Type="http://schemas.openxmlformats.org/officeDocument/2006/relationships/slide" Target="slides/slide7.xml"/><Relationship Id="rId58" Type="http://schemas.openxmlformats.org/officeDocument/2006/relationships/slide" Target="slides/slide5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2d49bc7006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2d49bc7006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42c3d4580d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42c3d4580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SARAH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2d49bc7006_0_6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2d49bc7006_0_6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Sarah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42c3d4580d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42c3d4580d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Sarah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42c3d4580d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42c3d4580d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Sarah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2d49bc7006_0_7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2d49bc7006_0_7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Sarah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42c3d4580d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42c3d4580d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Sarah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42c3d4580d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42c3d4580d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Sarah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42c3d4580d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42c3d4580d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Sarah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2d49bc7006_0_8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2d49bc7006_0_8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Sarah to passoff to dave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42c3d4580d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42c3d4580d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2d49bc7006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2d49bc7006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42c3d4580d_0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242c3d4580d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dave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42c3d4580d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242c3d4580d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dave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2daa43d092_3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22daa43d092_3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dave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2daa43d092_3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22daa43d092_3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dave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42c3d4580d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242c3d4580d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dave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42c3d4580d_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42c3d4580d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dave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42c3d4580d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242c3d4580d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42c3d4580d_0_2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242c3d4580d_0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42c3d4580d_0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242c3d4580d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42c3d4580d_0_2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242c3d4580d_0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42c3d4580d_0_3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42c3d4580d_0_3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42c3d4580d_0_2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242c3d4580d_0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42c3d4580d_0_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242c3d4580d_0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42c3d4580d_0_3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242c3d4580d_0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42c3d4580d_0_3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242c3d4580d_0_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42c3d4580d_0_3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242c3d4580d_0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242c3d4580d_0_3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242c3d4580d_0_3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42c3d4580d_0_3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242c3d4580d_0_3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42fa543baa_3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242fa543baa_3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22daa43d092_3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22daa43d092_3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242fa543baa_3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242fa543baa_3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2d49bc7006_0_4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2d49bc7006_0_4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dave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22daa43d092_3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22daa43d092_3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242c3d4580d_0_4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242c3d4580d_0_4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242c3d4580d_0_6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242c3d4580d_0_6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42c3d4580d_0_5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242c3d4580d_0_5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242c3d4580d_0_7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242c3d4580d_0_7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242c3d4580d_0_4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242c3d4580d_0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242c3d4580d_0_5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242c3d4580d_0_5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42c3d4580d_0_4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242c3d4580d_0_4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242c3d4580d_0_5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242c3d4580d_0_5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242c3d4580d_0_5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242c3d4580d_0_5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2d49bc7006_0_5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2d49bc7006_0_5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Sarah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242c3d4580d_0_4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242c3d4580d_0_4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242c3d4580d_0_5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242c3d4580d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242c3d4580d_0_5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242c3d4580d_0_5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22daa43d092_3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22daa43d092_3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242c3d4580d_0_5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242c3d4580d_0_5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242c3d4580d_0_7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242c3d4580d_0_7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242c3d4580d_0_7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242c3d4580d_0_7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242c3d4580d_0_5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242c3d4580d_0_5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242c3d4580d_0_7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242c3d4580d_0_7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242c3d4580d_0_7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242c3d4580d_0_7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2d49bc7006_0_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2d49bc7006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sarah</a:t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242c3d4580d_0_7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242c3d4580d_0_7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242c3d4580d_0_8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242c3d4580d_0_8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242c3d4580d_0_4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242c3d4580d_0_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22daa43d092_3_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22daa43d092_3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2d49bc7006_0_3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2d49bc7006_0_3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sarah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2d49bc7006_0_8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2d49bc7006_0_8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Sarah	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2d49bc7006_0_8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2d49bc7006_0_8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SARAH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" type="body"/>
          </p:nvPr>
        </p:nvSpPr>
        <p:spPr>
          <a:xfrm>
            <a:off x="457200" y="4494811"/>
            <a:ext cx="8229600" cy="2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500"/>
            </a:lvl2pPr>
            <a:lvl3pPr indent="-292100" lvl="2" marL="13716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500"/>
            </a:lvl3pPr>
            <a:lvl4pPr indent="-292100" lvl="3" marL="18288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500"/>
            </a:lvl4pPr>
            <a:lvl5pPr indent="-292100" lvl="4" marL="22860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500"/>
            </a:lvl5pPr>
            <a:lvl6pPr indent="-292100" lvl="5" marL="2743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500"/>
            </a:lvl6pPr>
            <a:lvl7pPr indent="-292100" lvl="6" marL="32004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500"/>
            </a:lvl7pPr>
            <a:lvl8pPr indent="-292100" lvl="7" marL="36576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500"/>
            </a:lvl8pPr>
            <a:lvl9pPr indent="-292100" lvl="8" marL="41148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500"/>
            </a:lvl9pPr>
          </a:lstStyle>
          <a:p/>
        </p:txBody>
      </p:sp>
      <p:sp>
        <p:nvSpPr>
          <p:cNvPr id="52" name="Google Shape;52;p13"/>
          <p:cNvSpPr txBox="1"/>
          <p:nvPr>
            <p:ph type="title"/>
          </p:nvPr>
        </p:nvSpPr>
        <p:spPr>
          <a:xfrm>
            <a:off x="457200" y="1328738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/>
            </a:lvl1pPr>
            <a:lvl2pPr lvl="1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500"/>
            </a:lvl2pPr>
            <a:lvl3pPr lvl="2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500"/>
            </a:lvl3pPr>
            <a:lvl4pPr lvl="3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500"/>
            </a:lvl4pPr>
            <a:lvl5pPr lvl="4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500"/>
            </a:lvl5pPr>
            <a:lvl6pPr lvl="5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500"/>
            </a:lvl6pPr>
            <a:lvl7pPr lvl="6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500"/>
            </a:lvl7pPr>
            <a:lvl8pPr lvl="7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500"/>
            </a:lvl8pPr>
            <a:lvl9pPr lvl="8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500"/>
            </a:lvl9pPr>
          </a:lstStyle>
          <a:p/>
        </p:txBody>
      </p:sp>
      <p:sp>
        <p:nvSpPr>
          <p:cNvPr id="53" name="Google Shape;53;p13"/>
          <p:cNvSpPr txBox="1"/>
          <p:nvPr>
            <p:ph idx="2" type="body"/>
          </p:nvPr>
        </p:nvSpPr>
        <p:spPr>
          <a:xfrm>
            <a:off x="457200" y="2837842"/>
            <a:ext cx="8229600" cy="8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>
                <a:latin typeface="Arial"/>
                <a:ea typeface="Arial"/>
                <a:cs typeface="Arial"/>
                <a:sym typeface="Arial"/>
              </a:defRPr>
            </a:lvl5pPr>
            <a:lvl6pPr indent="-292100" lvl="5" marL="2743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500"/>
            </a:lvl6pPr>
            <a:lvl7pPr indent="-292100" lvl="6" marL="32004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500"/>
            </a:lvl7pPr>
            <a:lvl8pPr indent="-292100" lvl="7" marL="36576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500"/>
            </a:lvl8pPr>
            <a:lvl9pPr indent="-292100" lvl="8" marL="41148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500"/>
            </a:lvl9pPr>
          </a:lstStyle>
          <a:p/>
        </p:txBody>
      </p:sp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4500562" y="4762500"/>
            <a:ext cx="1458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5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TITLE_AND_BODY_1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>
            <p:ph idx="12" type="sldNum"/>
          </p:nvPr>
        </p:nvSpPr>
        <p:spPr>
          <a:xfrm>
            <a:off x="4500562" y="4762500"/>
            <a:ext cx="1458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5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3" name="Google Shape;63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7" name="Google Shape;67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0" name="Google Shape;7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1" name="Google Shape;71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4" name="Google Shape;74;p1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5" name="Google Shape;75;p1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2" name="Google Shape;82;p2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3" name="Google Shape;83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6" name="Google Shape;86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90" name="Google Shape;90;p2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1" name="Google Shape;91;p2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5" name="Google Shape;95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8" name="Google Shape;98;p2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9" name="Google Shape;99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_1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7"/>
          <p:cNvSpPr txBox="1"/>
          <p:nvPr>
            <p:ph idx="1" type="body"/>
          </p:nvPr>
        </p:nvSpPr>
        <p:spPr>
          <a:xfrm>
            <a:off x="457200" y="4494811"/>
            <a:ext cx="8229600" cy="2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500"/>
            </a:lvl2pPr>
            <a:lvl3pPr indent="-292100" lvl="2" marL="13716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500"/>
            </a:lvl3pPr>
            <a:lvl4pPr indent="-292100" lvl="3" marL="18288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500"/>
            </a:lvl4pPr>
            <a:lvl5pPr indent="-292100" lvl="4" marL="22860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500"/>
            </a:lvl5pPr>
            <a:lvl6pPr indent="-292100" lvl="5" marL="2743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500"/>
            </a:lvl6pPr>
            <a:lvl7pPr indent="-292100" lvl="6" marL="32004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500"/>
            </a:lvl7pPr>
            <a:lvl8pPr indent="-292100" lvl="7" marL="36576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500"/>
            </a:lvl8pPr>
            <a:lvl9pPr indent="-292100" lvl="8" marL="41148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500"/>
            </a:lvl9pPr>
          </a:lstStyle>
          <a:p/>
        </p:txBody>
      </p:sp>
      <p:sp>
        <p:nvSpPr>
          <p:cNvPr id="104" name="Google Shape;104;p27"/>
          <p:cNvSpPr txBox="1"/>
          <p:nvPr>
            <p:ph type="title"/>
          </p:nvPr>
        </p:nvSpPr>
        <p:spPr>
          <a:xfrm>
            <a:off x="457200" y="1328738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norm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/>
            </a:lvl1pPr>
            <a:lvl2pPr lvl="1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500"/>
            </a:lvl2pPr>
            <a:lvl3pPr lvl="2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500"/>
            </a:lvl3pPr>
            <a:lvl4pPr lvl="3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500"/>
            </a:lvl4pPr>
            <a:lvl5pPr lvl="4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500"/>
            </a:lvl5pPr>
            <a:lvl6pPr lvl="5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500"/>
            </a:lvl6pPr>
            <a:lvl7pPr lvl="6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500"/>
            </a:lvl7pPr>
            <a:lvl8pPr lvl="7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500"/>
            </a:lvl8pPr>
            <a:lvl9pPr lvl="8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500"/>
            </a:lvl9pPr>
          </a:lstStyle>
          <a:p/>
        </p:txBody>
      </p:sp>
      <p:sp>
        <p:nvSpPr>
          <p:cNvPr id="105" name="Google Shape;105;p27"/>
          <p:cNvSpPr txBox="1"/>
          <p:nvPr>
            <p:ph idx="2" type="body"/>
          </p:nvPr>
        </p:nvSpPr>
        <p:spPr>
          <a:xfrm>
            <a:off x="457200" y="2837842"/>
            <a:ext cx="8229600" cy="8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>
                <a:latin typeface="Arial"/>
                <a:ea typeface="Arial"/>
                <a:cs typeface="Arial"/>
                <a:sym typeface="Arial"/>
              </a:defRPr>
            </a:lvl5pPr>
            <a:lvl6pPr indent="-292100" lvl="5" marL="2743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500"/>
            </a:lvl6pPr>
            <a:lvl7pPr indent="-292100" lvl="6" marL="32004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500"/>
            </a:lvl7pPr>
            <a:lvl8pPr indent="-292100" lvl="7" marL="36576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500"/>
            </a:lvl8pPr>
            <a:lvl9pPr indent="-292100" lvl="8" marL="41148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500"/>
            </a:lvl9pPr>
          </a:lstStyle>
          <a:p/>
        </p:txBody>
      </p:sp>
      <p:sp>
        <p:nvSpPr>
          <p:cNvPr id="106" name="Google Shape;106;p27"/>
          <p:cNvSpPr txBox="1"/>
          <p:nvPr>
            <p:ph idx="12" type="sldNum"/>
          </p:nvPr>
        </p:nvSpPr>
        <p:spPr>
          <a:xfrm>
            <a:off x="4500562" y="4762500"/>
            <a:ext cx="1458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5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TITLE_AND_BODY_1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8"/>
          <p:cNvSpPr txBox="1"/>
          <p:nvPr>
            <p:ph idx="12" type="sldNum"/>
          </p:nvPr>
        </p:nvSpPr>
        <p:spPr>
          <a:xfrm>
            <a:off x="4500562" y="4762500"/>
            <a:ext cx="145800" cy="1617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5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4" name="Google Shape;114;p30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5" name="Google Shape;115;p30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6" name="Google Shape;116;p3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7" name="Google Shape;117;p30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8" name="Google Shape;118;p30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9" name="Google Shape;119;p3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1" name="Google Shape;121;p3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2" name="Google Shape;122;p3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3" name="Google Shape;123;p31"/>
          <p:cNvSpPr txBox="1"/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4" name="Google Shape;124;p3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6" name="Google Shape;126;p3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7" name="Google Shape;127;p3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8" name="Google Shape;128;p3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9" name="Google Shape;129;p32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30" name="Google Shape;130;p32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1" name="Google Shape;131;p3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" name="Google Shape;133;p33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4" name="Google Shape;134;p33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5" name="Google Shape;135;p33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6" name="Google Shape;136;p33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37" name="Google Shape;137;p33"/>
          <p:cNvSpPr txBox="1"/>
          <p:nvPr>
            <p:ph idx="1" type="body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38" name="Google Shape;138;p33"/>
          <p:cNvSpPr txBox="1"/>
          <p:nvPr>
            <p:ph idx="2" type="body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39" name="Google Shape;139;p3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4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42" name="Google Shape;142;p3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4" name="Google Shape;144;p3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5" name="Google Shape;145;p35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46" name="Google Shape;146;p35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7" name="Google Shape;147;p3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9" name="Google Shape;149;p36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0" name="Google Shape;150;p36"/>
          <p:cNvSpPr txBox="1"/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1" name="Google Shape;151;p3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7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4" name="Google Shape;154;p37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5" name="Google Shape;155;p37"/>
          <p:cNvSpPr txBox="1"/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6" name="Google Shape;156;p37"/>
          <p:cNvSpPr txBox="1"/>
          <p:nvPr>
            <p:ph idx="1" type="subTitle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57" name="Google Shape;157;p37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8" name="Google Shape;158;p3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0" name="Google Shape;160;p38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1" name="Google Shape;161;p3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2" name="Google Shape;162;p38"/>
          <p:cNvSpPr txBox="1"/>
          <p:nvPr>
            <p:ph idx="1" type="body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63" name="Google Shape;163;p3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5" name="Google Shape;165;p39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6" name="Google Shape;166;p39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7" name="Google Shape;167;p39"/>
          <p:cNvSpPr txBox="1"/>
          <p:nvPr>
            <p:ph hasCustomPrompt="1"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9"/>
          <p:cNvSpPr txBox="1"/>
          <p:nvPr>
            <p:ph idx="1" type="body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9" name="Google Shape;169;p3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74" name="Google Shape;174;p4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75" name="Google Shape;175;p4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76" name="Google Shape;176;p4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77" name="Google Shape;177;p4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4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9" name="Google Shape;59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wiss-2">
    <p:bg>
      <p:bgPr>
        <a:solidFill>
          <a:schemeClr val="lt1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9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11" name="Google Shape;111;p29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2" name="Google Shape;112;p2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Relationship Id="rId4" Type="http://schemas.openxmlformats.org/officeDocument/2006/relationships/image" Target="../media/image2.png"/><Relationship Id="rId5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g"/><Relationship Id="rId4" Type="http://schemas.openxmlformats.org/officeDocument/2006/relationships/image" Target="../media/image2.png"/><Relationship Id="rId5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jpg"/><Relationship Id="rId4" Type="http://schemas.openxmlformats.org/officeDocument/2006/relationships/image" Target="../media/image2.png"/><Relationship Id="rId5" Type="http://schemas.openxmlformats.org/officeDocument/2006/relationships/image" Target="../media/image32.jpg"/><Relationship Id="rId6" Type="http://schemas.openxmlformats.org/officeDocument/2006/relationships/image" Target="../media/image4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jpg"/><Relationship Id="rId4" Type="http://schemas.openxmlformats.org/officeDocument/2006/relationships/image" Target="../media/image2.png"/><Relationship Id="rId5" Type="http://schemas.openxmlformats.org/officeDocument/2006/relationships/image" Target="../media/image2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jpg"/><Relationship Id="rId4" Type="http://schemas.openxmlformats.org/officeDocument/2006/relationships/image" Target="../media/image2.png"/><Relationship Id="rId5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Relationship Id="rId4" Type="http://schemas.openxmlformats.org/officeDocument/2006/relationships/image" Target="../media/image21.png"/><Relationship Id="rId5" Type="http://schemas.openxmlformats.org/officeDocument/2006/relationships/image" Target="../media/image25.png"/><Relationship Id="rId6" Type="http://schemas.openxmlformats.org/officeDocument/2006/relationships/image" Target="../media/image1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Relationship Id="rId5" Type="http://schemas.openxmlformats.org/officeDocument/2006/relationships/image" Target="../media/image17.png"/><Relationship Id="rId6" Type="http://schemas.openxmlformats.org/officeDocument/2006/relationships/image" Target="../media/image2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2.png"/><Relationship Id="rId4" Type="http://schemas.openxmlformats.org/officeDocument/2006/relationships/image" Target="../media/image44.png"/><Relationship Id="rId5" Type="http://schemas.openxmlformats.org/officeDocument/2006/relationships/image" Target="../media/image4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3.png"/><Relationship Id="rId4" Type="http://schemas.openxmlformats.org/officeDocument/2006/relationships/image" Target="../media/image30.png"/><Relationship Id="rId5" Type="http://schemas.openxmlformats.org/officeDocument/2006/relationships/image" Target="../media/image4.png"/><Relationship Id="rId6" Type="http://schemas.openxmlformats.org/officeDocument/2006/relationships/image" Target="../media/image1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9.png"/><Relationship Id="rId4" Type="http://schemas.openxmlformats.org/officeDocument/2006/relationships/image" Target="../media/image1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8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7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3.png"/><Relationship Id="rId4" Type="http://schemas.openxmlformats.org/officeDocument/2006/relationships/image" Target="../media/image34.jpg"/><Relationship Id="rId5" Type="http://schemas.openxmlformats.org/officeDocument/2006/relationships/image" Target="../media/image1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6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0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.jpg"/><Relationship Id="rId4" Type="http://schemas.openxmlformats.org/officeDocument/2006/relationships/image" Target="../media/image2.png"/><Relationship Id="rId5" Type="http://schemas.openxmlformats.org/officeDocument/2006/relationships/image" Target="../media/image54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.jpg"/><Relationship Id="rId4" Type="http://schemas.openxmlformats.org/officeDocument/2006/relationships/image" Target="../media/image52.jpg"/><Relationship Id="rId5" Type="http://schemas.openxmlformats.org/officeDocument/2006/relationships/image" Target="../media/image2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.jpg"/><Relationship Id="rId4" Type="http://schemas.openxmlformats.org/officeDocument/2006/relationships/image" Target="../media/image2.png"/><Relationship Id="rId5" Type="http://schemas.openxmlformats.org/officeDocument/2006/relationships/hyperlink" Target="https://better-streets-lawrenceville.mailchimpsites.com/" TargetMode="External"/><Relationship Id="rId6" Type="http://schemas.openxmlformats.org/officeDocument/2006/relationships/image" Target="../media/image45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.jpg"/><Relationship Id="rId4" Type="http://schemas.openxmlformats.org/officeDocument/2006/relationships/image" Target="../media/image2.png"/><Relationship Id="rId5" Type="http://schemas.openxmlformats.org/officeDocument/2006/relationships/hyperlink" Target="https://engage.pittsburghpa.gov/2024-city-pittsburgh-budgets" TargetMode="Externa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.jpg"/><Relationship Id="rId4" Type="http://schemas.openxmlformats.org/officeDocument/2006/relationships/image" Target="../media/image2.png"/><Relationship Id="rId5" Type="http://schemas.openxmlformats.org/officeDocument/2006/relationships/image" Target="../media/image51.png"/><Relationship Id="rId6" Type="http://schemas.openxmlformats.org/officeDocument/2006/relationships/image" Target="../media/image50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3.xml"/><Relationship Id="rId3" Type="http://schemas.openxmlformats.org/officeDocument/2006/relationships/hyperlink" Target="mailto:info@LUnited.org" TargetMode="External"/><Relationship Id="rId4" Type="http://schemas.openxmlformats.org/officeDocument/2006/relationships/hyperlink" Target="mailto:info@LawrencevilleCorp.com" TargetMode="External"/><Relationship Id="rId5" Type="http://schemas.openxmlformats.org/officeDocument/2006/relationships/image" Target="../media/image5.jpg"/><Relationship Id="rId6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Relationship Id="rId4" Type="http://schemas.openxmlformats.org/officeDocument/2006/relationships/image" Target="../media/image2.png"/><Relationship Id="rId5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2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/>
              <a:t>Lawrenceville Happenings Meeting:</a:t>
            </a:r>
            <a:endParaRPr sz="4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dk2"/>
                </a:solidFill>
              </a:rPr>
              <a:t>Mobility Enhancement District &amp; possible Residential Permit Parking changes - CLOSE OUT</a:t>
            </a:r>
            <a:endParaRPr sz="2900">
              <a:solidFill>
                <a:schemeClr val="dk2"/>
              </a:solidFill>
            </a:endParaRPr>
          </a:p>
        </p:txBody>
      </p:sp>
      <p:sp>
        <p:nvSpPr>
          <p:cNvPr id="183" name="Google Shape;183;p42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5/11/2023</a:t>
            </a:r>
            <a:r>
              <a:rPr lang="en"/>
              <a:t>, 6:30 p.m., Goodwill WDC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Welcome! Please sign in at </a:t>
            </a:r>
            <a:r>
              <a:rPr i="1" lang="en">
                <a:solidFill>
                  <a:srgbClr val="0000FF"/>
                </a:solidFill>
              </a:rPr>
              <a:t>bit.ly/LUSignIn </a:t>
            </a:r>
            <a:r>
              <a:rPr i="1" lang="en"/>
              <a:t>if joining online</a:t>
            </a:r>
            <a:endParaRPr i="1"/>
          </a:p>
        </p:txBody>
      </p:sp>
      <p:pic>
        <p:nvPicPr>
          <p:cNvPr descr="LU Logo.JPG" id="184" name="Google Shape;184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51"/>
          <p:cNvSpPr txBox="1"/>
          <p:nvPr>
            <p:ph type="title"/>
          </p:nvPr>
        </p:nvSpPr>
        <p:spPr>
          <a:xfrm>
            <a:off x="2400250" y="575950"/>
            <a:ext cx="63216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</a:t>
            </a:r>
            <a:r>
              <a:rPr lang="en"/>
              <a:t> questions to answer </a:t>
            </a:r>
            <a:endParaRPr/>
          </a:p>
        </p:txBody>
      </p:sp>
      <p:sp>
        <p:nvSpPr>
          <p:cNvPr id="259" name="Google Shape;259;p51"/>
          <p:cNvSpPr txBox="1"/>
          <p:nvPr>
            <p:ph idx="1" type="body"/>
          </p:nvPr>
        </p:nvSpPr>
        <p:spPr>
          <a:xfrm>
            <a:off x="2400262" y="1326551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How can we improve mobility in Lawrenceville?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How might a </a:t>
            </a:r>
            <a:r>
              <a:rPr lang="en">
                <a:highlight>
                  <a:srgbClr val="FFFF00"/>
                </a:highlight>
              </a:rPr>
              <a:t>Mobility Enhancement District</a:t>
            </a:r>
            <a:r>
              <a:rPr lang="en"/>
              <a:t> support these goals?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Should we consider new or amended </a:t>
            </a:r>
            <a:r>
              <a:rPr lang="en">
                <a:highlight>
                  <a:srgbClr val="FFFF00"/>
                </a:highlight>
              </a:rPr>
              <a:t>Residential Permit Parking</a:t>
            </a:r>
            <a:r>
              <a:rPr lang="en"/>
              <a:t>?</a:t>
            </a:r>
            <a:endParaRPr/>
          </a:p>
        </p:txBody>
      </p:sp>
      <p:pic>
        <p:nvPicPr>
          <p:cNvPr descr="LU Logo.JPG" id="260" name="Google Shape;260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52"/>
          <p:cNvSpPr txBox="1"/>
          <p:nvPr>
            <p:ph type="title"/>
          </p:nvPr>
        </p:nvSpPr>
        <p:spPr>
          <a:xfrm>
            <a:off x="2400250" y="575950"/>
            <a:ext cx="63216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Mobility Enhancement District</a:t>
            </a:r>
            <a:endParaRPr u="sng"/>
          </a:p>
        </p:txBody>
      </p:sp>
      <p:sp>
        <p:nvSpPr>
          <p:cNvPr id="267" name="Google Shape;267;p52"/>
          <p:cNvSpPr txBox="1"/>
          <p:nvPr>
            <p:ph idx="1" type="body"/>
          </p:nvPr>
        </p:nvSpPr>
        <p:spPr>
          <a:xfrm>
            <a:off x="2400250" y="1236150"/>
            <a:ext cx="6321600" cy="33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Legislation introduced by Councilwoman Gross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 Committee right now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Would create dedicated, locally controlled source of funds for mobility improvements in Lawrenceville from: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New meters along commercial corridors of Butler and Penn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Nighttime enforcement of meters (“dynamic hours”)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“Dynamic pricing” would allow increased parking rates to respond to high parking demand</a:t>
            </a:r>
            <a:endParaRPr/>
          </a:p>
        </p:txBody>
      </p:sp>
      <p:pic>
        <p:nvPicPr>
          <p:cNvPr descr="LU Logo.JPG" id="268" name="Google Shape;268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0500" y="2458125"/>
            <a:ext cx="2095450" cy="2432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U Logo.JPG" id="275" name="Google Shape;275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66225"/>
            <a:ext cx="1813801" cy="46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2375" y="373800"/>
            <a:ext cx="6715450" cy="467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53"/>
          <p:cNvSpPr txBox="1"/>
          <p:nvPr>
            <p:ph type="title"/>
          </p:nvPr>
        </p:nvSpPr>
        <p:spPr>
          <a:xfrm>
            <a:off x="2269300" y="440900"/>
            <a:ext cx="6321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u="sng"/>
              <a:t>Residential Permit Parking</a:t>
            </a:r>
            <a:endParaRPr sz="2500" u="sng"/>
          </a:p>
        </p:txBody>
      </p:sp>
      <p:sp>
        <p:nvSpPr>
          <p:cNvPr id="279" name="Google Shape;279;p53"/>
          <p:cNvSpPr txBox="1"/>
          <p:nvPr/>
        </p:nvSpPr>
        <p:spPr>
          <a:xfrm>
            <a:off x="2400250" y="1006400"/>
            <a:ext cx="6321600" cy="37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Question</a:t>
            </a:r>
            <a:r>
              <a:rPr b="1" lang="en" sz="1800">
                <a:latin typeface="Lato"/>
                <a:ea typeface="Lato"/>
                <a:cs typeface="Lato"/>
                <a:sym typeface="Lato"/>
              </a:rPr>
              <a:t>s:</a:t>
            </a:r>
            <a:endParaRPr b="1" sz="18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●"/>
            </a:pPr>
            <a:r>
              <a:rPr b="1" lang="en" sz="1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Change hours of enforcement?</a:t>
            </a:r>
            <a:endParaRPr b="1" sz="18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●"/>
            </a:pPr>
            <a:r>
              <a:rPr b="1" lang="en" sz="1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Create new RPP areas where there’s high parking demand?</a:t>
            </a:r>
            <a:endParaRPr b="1" sz="18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●"/>
            </a:pPr>
            <a:r>
              <a:rPr b="1" lang="en" sz="1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Introduce hybrid RPP areas?</a:t>
            </a:r>
            <a:endParaRPr b="1" sz="18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54"/>
          <p:cNvSpPr txBox="1"/>
          <p:nvPr>
            <p:ph type="title"/>
          </p:nvPr>
        </p:nvSpPr>
        <p:spPr>
          <a:xfrm>
            <a:off x="2400250" y="575950"/>
            <a:ext cx="6321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What is a </a:t>
            </a:r>
            <a:r>
              <a:rPr lang="en" sz="2600" u="sng"/>
              <a:t>hybrid RPP</a:t>
            </a:r>
            <a:r>
              <a:rPr lang="en" sz="2600"/>
              <a:t> area?</a:t>
            </a:r>
            <a:endParaRPr sz="2500"/>
          </a:p>
        </p:txBody>
      </p:sp>
      <p:sp>
        <p:nvSpPr>
          <p:cNvPr id="285" name="Google Shape;285;p54"/>
          <p:cNvSpPr txBox="1"/>
          <p:nvPr>
            <p:ph idx="1" type="body"/>
          </p:nvPr>
        </p:nvSpPr>
        <p:spPr>
          <a:xfrm>
            <a:off x="2400250" y="1140600"/>
            <a:ext cx="6321600" cy="373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For existing or new RPP areas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All the privileges of RPP zone for residents, visitors, and non-residents with permits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hybrid RPP parking meter rate will not exceed the geographically closest parking meter zone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Parking meters for people not covered by RPP, visitor permit, or non-resident permit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Revenue eligible for collection by Mobility Enhancement District</a:t>
            </a:r>
            <a:endParaRPr/>
          </a:p>
        </p:txBody>
      </p:sp>
      <p:pic>
        <p:nvPicPr>
          <p:cNvPr descr="LU Logo.JPG" id="286" name="Google Shape;286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5"/>
          <p:cNvSpPr txBox="1"/>
          <p:nvPr>
            <p:ph type="title"/>
          </p:nvPr>
        </p:nvSpPr>
        <p:spPr>
          <a:xfrm>
            <a:off x="2400250" y="575950"/>
            <a:ext cx="6321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PROCESS </a:t>
            </a:r>
            <a:r>
              <a:rPr lang="en" sz="2600"/>
              <a:t>over the past month</a:t>
            </a:r>
            <a:endParaRPr sz="2500"/>
          </a:p>
        </p:txBody>
      </p:sp>
      <p:sp>
        <p:nvSpPr>
          <p:cNvPr id="293" name="Google Shape;293;p55"/>
          <p:cNvSpPr txBox="1"/>
          <p:nvPr>
            <p:ph idx="1" type="body"/>
          </p:nvPr>
        </p:nvSpPr>
        <p:spPr>
          <a:xfrm>
            <a:off x="2400262" y="1206001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4/13: Kick-off meeting, feedback form opened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4/18: Open House #1 @ Trace Brewery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4/29: Open House #2 @ Ice House Studios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5/1: Open House #3 @ Boys &amp; Girls Club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5/4: Feedback form closed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TONIGHT: Thurs 5/11, 6:30 - 8 pm - close out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i="1"/>
          </a:p>
        </p:txBody>
      </p:sp>
      <p:pic>
        <p:nvPicPr>
          <p:cNvPr descr="LU Logo.JPG" id="294" name="Google Shape;294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6"/>
          <p:cNvSpPr txBox="1"/>
          <p:nvPr>
            <p:ph type="title"/>
          </p:nvPr>
        </p:nvSpPr>
        <p:spPr>
          <a:xfrm>
            <a:off x="2400250" y="575950"/>
            <a:ext cx="6321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Landing page at </a:t>
            </a:r>
            <a:r>
              <a:rPr i="1" lang="en" sz="2600">
                <a:solidFill>
                  <a:schemeClr val="accent3"/>
                </a:solidFill>
              </a:rPr>
              <a:t>bit.ly/LVmobility2023</a:t>
            </a:r>
            <a:endParaRPr i="1" sz="2500">
              <a:solidFill>
                <a:schemeClr val="accent3"/>
              </a:solidFill>
            </a:endParaRPr>
          </a:p>
        </p:txBody>
      </p:sp>
      <p:sp>
        <p:nvSpPr>
          <p:cNvPr id="301" name="Google Shape;301;p56"/>
          <p:cNvSpPr txBox="1"/>
          <p:nvPr>
            <p:ph idx="1" type="body"/>
          </p:nvPr>
        </p:nvSpPr>
        <p:spPr>
          <a:xfrm>
            <a:off x="2400262" y="1206001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Recap from kickoff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Descriptions and graphics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FAQ page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Link to MED legislation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Survey data</a:t>
            </a:r>
            <a:endParaRPr/>
          </a:p>
        </p:txBody>
      </p:sp>
      <p:pic>
        <p:nvPicPr>
          <p:cNvPr descr="LU Logo.JPG" id="302" name="Google Shape;302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7"/>
          <p:cNvSpPr txBox="1"/>
          <p:nvPr>
            <p:ph type="title"/>
          </p:nvPr>
        </p:nvSpPr>
        <p:spPr>
          <a:xfrm>
            <a:off x="2400250" y="575950"/>
            <a:ext cx="6321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OUTREACH about this process</a:t>
            </a:r>
            <a:endParaRPr sz="2500"/>
          </a:p>
        </p:txBody>
      </p:sp>
      <p:sp>
        <p:nvSpPr>
          <p:cNvPr id="309" name="Google Shape;309;p57"/>
          <p:cNvSpPr txBox="1"/>
          <p:nvPr>
            <p:ph idx="1" type="body"/>
          </p:nvPr>
        </p:nvSpPr>
        <p:spPr>
          <a:xfrm>
            <a:off x="2400262" y="1206001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Bulletin article: every property in Lawrenceville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Door-to-door flyering of Butler/Penn and key community institutions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Mailings and robodials to 300 older adults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Church bulletins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Mailchimp, SalesForce databases for LU &amp; LC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Facebook, Instagram, Twitter, NextDoor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Asked partners to share</a:t>
            </a:r>
            <a:endParaRPr/>
          </a:p>
        </p:txBody>
      </p:sp>
      <p:pic>
        <p:nvPicPr>
          <p:cNvPr descr="LU Logo.JPG" id="310" name="Google Shape;310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8"/>
          <p:cNvSpPr txBox="1"/>
          <p:nvPr>
            <p:ph type="title"/>
          </p:nvPr>
        </p:nvSpPr>
        <p:spPr>
          <a:xfrm>
            <a:off x="2400250" y="575950"/>
            <a:ext cx="6321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ENGAGEMENT by the numbers:</a:t>
            </a:r>
            <a:endParaRPr sz="2500"/>
          </a:p>
        </p:txBody>
      </p:sp>
      <p:sp>
        <p:nvSpPr>
          <p:cNvPr id="317" name="Google Shape;317;p58"/>
          <p:cNvSpPr txBox="1"/>
          <p:nvPr>
            <p:ph idx="1" type="body"/>
          </p:nvPr>
        </p:nvSpPr>
        <p:spPr>
          <a:xfrm>
            <a:off x="2400262" y="1206001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100"/>
              <a:t>Attendance: 110+</a:t>
            </a:r>
            <a:endParaRPr sz="21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100"/>
              <a:t>Survey Responses: 189</a:t>
            </a:r>
            <a:endParaRPr sz="21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100"/>
              <a:t>Social Media: 17,500</a:t>
            </a:r>
            <a:endParaRPr sz="21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100"/>
              <a:t>E-comms: 7,400</a:t>
            </a:r>
            <a:endParaRPr sz="21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100"/>
              <a:t>Phone calls &amp; conversations: ALOT</a:t>
            </a:r>
            <a:endParaRPr sz="1400"/>
          </a:p>
        </p:txBody>
      </p:sp>
      <p:pic>
        <p:nvPicPr>
          <p:cNvPr descr="LU Logo.JPG" id="318" name="Google Shape;318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58"/>
          <p:cNvPicPr preferRelativeResize="0"/>
          <p:nvPr/>
        </p:nvPicPr>
        <p:blipFill rotWithShape="1">
          <a:blip r:embed="rId5">
            <a:alphaModFix/>
          </a:blip>
          <a:srcRect b="19663" l="0" r="0" t="19590"/>
          <a:stretch/>
        </p:blipFill>
        <p:spPr>
          <a:xfrm>
            <a:off x="269825" y="2961750"/>
            <a:ext cx="4354652" cy="198407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1" name="Google Shape;321;p58"/>
          <p:cNvPicPr preferRelativeResize="0"/>
          <p:nvPr/>
        </p:nvPicPr>
        <p:blipFill rotWithShape="1">
          <a:blip r:embed="rId6">
            <a:alphaModFix/>
          </a:blip>
          <a:srcRect b="16479" l="0" r="0" t="22396"/>
          <a:stretch/>
        </p:blipFill>
        <p:spPr>
          <a:xfrm>
            <a:off x="4708416" y="2961750"/>
            <a:ext cx="4328033" cy="198407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9"/>
          <p:cNvSpPr txBox="1"/>
          <p:nvPr>
            <p:ph type="title"/>
          </p:nvPr>
        </p:nvSpPr>
        <p:spPr>
          <a:xfrm>
            <a:off x="2400250" y="575950"/>
            <a:ext cx="6321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WHAT WE HEARD</a:t>
            </a:r>
            <a:endParaRPr sz="2500"/>
          </a:p>
        </p:txBody>
      </p:sp>
      <p:pic>
        <p:nvPicPr>
          <p:cNvPr descr="LU Logo.JPG" id="327" name="Google Shape;327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2125" y="1277925"/>
            <a:ext cx="4452465" cy="3339348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60"/>
          <p:cNvSpPr txBox="1"/>
          <p:nvPr>
            <p:ph type="title"/>
          </p:nvPr>
        </p:nvSpPr>
        <p:spPr>
          <a:xfrm>
            <a:off x="2400250" y="575950"/>
            <a:ext cx="6321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Who completed the survey?</a:t>
            </a:r>
            <a:endParaRPr sz="2500"/>
          </a:p>
        </p:txBody>
      </p:sp>
      <p:pic>
        <p:nvPicPr>
          <p:cNvPr descr="LU Logo.JPG" id="335" name="Google Shape;335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rms response chart. Question title: What is your affiliation with Lawrenceville? (Select All that Apply). Number of responses: 189 responses." id="337" name="Google Shape;337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72950" y="1287525"/>
            <a:ext cx="5714000" cy="3339351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3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Tonight’s agenda</a:t>
            </a:r>
            <a:endParaRPr/>
          </a:p>
        </p:txBody>
      </p:sp>
      <p:sp>
        <p:nvSpPr>
          <p:cNvPr id="191" name="Google Shape;191;p43"/>
          <p:cNvSpPr txBox="1"/>
          <p:nvPr>
            <p:ph idx="1" type="body"/>
          </p:nvPr>
        </p:nvSpPr>
        <p:spPr>
          <a:xfrm>
            <a:off x="2400250" y="1326550"/>
            <a:ext cx="6321600" cy="25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Welcome &amp; introductions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About this process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What we heard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Next steps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Q&amp;A</a:t>
            </a:r>
            <a:endParaRPr/>
          </a:p>
        </p:txBody>
      </p:sp>
      <p:pic>
        <p:nvPicPr>
          <p:cNvPr descr="LU Logo.JPG" id="192" name="Google Shape;192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5" y="863975"/>
            <a:ext cx="846857" cy="63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43"/>
          <p:cNvSpPr txBox="1"/>
          <p:nvPr>
            <p:ph idx="4294967295" type="subTitle"/>
          </p:nvPr>
        </p:nvSpPr>
        <p:spPr>
          <a:xfrm>
            <a:off x="2395300" y="4284450"/>
            <a:ext cx="6331500" cy="72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/>
              <a:t>W</a:t>
            </a:r>
            <a:r>
              <a:rPr i="1" lang="en"/>
              <a:t>elcome! Please sign in at </a:t>
            </a:r>
            <a:r>
              <a:rPr i="1" lang="en">
                <a:solidFill>
                  <a:srgbClr val="0000FF"/>
                </a:solidFill>
              </a:rPr>
              <a:t>bit.ly/LUSignIn </a:t>
            </a:r>
            <a:r>
              <a:rPr i="1" lang="en"/>
              <a:t>if joining online</a:t>
            </a:r>
            <a:endParaRPr i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61"/>
          <p:cNvSpPr txBox="1"/>
          <p:nvPr>
            <p:ph type="title"/>
          </p:nvPr>
        </p:nvSpPr>
        <p:spPr>
          <a:xfrm>
            <a:off x="2400250" y="575950"/>
            <a:ext cx="6321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Who completed the survey?</a:t>
            </a:r>
            <a:endParaRPr sz="2500"/>
          </a:p>
        </p:txBody>
      </p:sp>
      <p:pic>
        <p:nvPicPr>
          <p:cNvPr descr="LU Logo.JPG" id="343" name="Google Shape;343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61"/>
          <p:cNvSpPr txBox="1"/>
          <p:nvPr>
            <p:ph idx="1" type="body"/>
          </p:nvPr>
        </p:nvSpPr>
        <p:spPr>
          <a:xfrm>
            <a:off x="2400262" y="1206001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Lower Lawrenceville - 49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Central Lawrenceville - 87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Upper Lawrenceville - 46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Bloomfield - 3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Unknown - 1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62"/>
          <p:cNvSpPr txBox="1"/>
          <p:nvPr>
            <p:ph type="title"/>
          </p:nvPr>
        </p:nvSpPr>
        <p:spPr>
          <a:xfrm>
            <a:off x="2371475" y="585550"/>
            <a:ext cx="6321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What challenges to mobility do you </a:t>
            </a:r>
            <a:r>
              <a:rPr lang="en" sz="2600"/>
              <a:t>currently face in Lawrenceville?</a:t>
            </a:r>
            <a:endParaRPr sz="2500"/>
          </a:p>
        </p:txBody>
      </p:sp>
      <p:sp>
        <p:nvSpPr>
          <p:cNvPr id="351" name="Google Shape;351;p62"/>
          <p:cNvSpPr/>
          <p:nvPr/>
        </p:nvSpPr>
        <p:spPr>
          <a:xfrm>
            <a:off x="6402725" y="3142250"/>
            <a:ext cx="2529600" cy="1874100"/>
          </a:xfrm>
          <a:prstGeom prst="wedgeEllipseCallout">
            <a:avLst>
              <a:gd fmla="val -63406" name="adj1"/>
              <a:gd fmla="val -44619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“There’s no parking for business customers because cars remain parked on Butler all day ”</a:t>
            </a:r>
            <a:endParaRPr/>
          </a:p>
        </p:txBody>
      </p:sp>
      <p:sp>
        <p:nvSpPr>
          <p:cNvPr id="352" name="Google Shape;352;p62"/>
          <p:cNvSpPr/>
          <p:nvPr/>
        </p:nvSpPr>
        <p:spPr>
          <a:xfrm>
            <a:off x="85275" y="1246075"/>
            <a:ext cx="2732700" cy="1748700"/>
          </a:xfrm>
          <a:prstGeom prst="wedgeEllipseCallout">
            <a:avLst>
              <a:gd fmla="val 34784" name="adj1"/>
              <a:gd fmla="val 62957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“The intersections at 47th &amp; Butler and 40th &amp; Butler feel unsafe when I am walking.”</a:t>
            </a:r>
            <a:endParaRPr sz="1300"/>
          </a:p>
        </p:txBody>
      </p:sp>
      <p:sp>
        <p:nvSpPr>
          <p:cNvPr id="353" name="Google Shape;353;p62"/>
          <p:cNvSpPr/>
          <p:nvPr/>
        </p:nvSpPr>
        <p:spPr>
          <a:xfrm>
            <a:off x="85275" y="3267500"/>
            <a:ext cx="2732700" cy="1748700"/>
          </a:xfrm>
          <a:prstGeom prst="wedgeEllipseCallout">
            <a:avLst>
              <a:gd fmla="val 61925" name="adj1"/>
              <a:gd fmla="val -24184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“more crosswalks / more visible crosswalks would be great”</a:t>
            </a:r>
            <a:endParaRPr/>
          </a:p>
        </p:txBody>
      </p:sp>
      <p:sp>
        <p:nvSpPr>
          <p:cNvPr id="354" name="Google Shape;354;p62"/>
          <p:cNvSpPr/>
          <p:nvPr/>
        </p:nvSpPr>
        <p:spPr>
          <a:xfrm>
            <a:off x="3435750" y="1581525"/>
            <a:ext cx="2272500" cy="15657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“Lack of enforcement of existing laws/ordinances.”</a:t>
            </a:r>
            <a:endParaRPr/>
          </a:p>
        </p:txBody>
      </p:sp>
      <p:sp>
        <p:nvSpPr>
          <p:cNvPr id="355" name="Google Shape;355;p62"/>
          <p:cNvSpPr/>
          <p:nvPr/>
        </p:nvSpPr>
        <p:spPr>
          <a:xfrm>
            <a:off x="3325975" y="3219800"/>
            <a:ext cx="2913600" cy="1874100"/>
          </a:xfrm>
          <a:prstGeom prst="wedgeEllipseCallout">
            <a:avLst>
              <a:gd fmla="val -68485" name="adj1"/>
              <a:gd fmla="val 34344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“Sidewalks are broken. Drivers park on them and block them. Not enough bike lanes. Waiting for the 91 in the snow sucks.”</a:t>
            </a:r>
            <a:endParaRPr/>
          </a:p>
        </p:txBody>
      </p:sp>
      <p:sp>
        <p:nvSpPr>
          <p:cNvPr id="356" name="Google Shape;356;p62"/>
          <p:cNvSpPr/>
          <p:nvPr/>
        </p:nvSpPr>
        <p:spPr>
          <a:xfrm>
            <a:off x="6746775" y="1508950"/>
            <a:ext cx="2137500" cy="1451400"/>
          </a:xfrm>
          <a:prstGeom prst="wedgeEllipseCallout">
            <a:avLst>
              <a:gd fmla="val -59819" name="adj1"/>
              <a:gd fmla="val 52077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“Parking is often difficult near our home, especially evenings.”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7700" y="422700"/>
            <a:ext cx="2863774" cy="230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3700" y="367438"/>
            <a:ext cx="3083638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45663" y="2571750"/>
            <a:ext cx="3107850" cy="251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53500" y="2726500"/>
            <a:ext cx="2913526" cy="220565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63"/>
          <p:cNvSpPr txBox="1"/>
          <p:nvPr>
            <p:ph type="title"/>
          </p:nvPr>
        </p:nvSpPr>
        <p:spPr>
          <a:xfrm>
            <a:off x="109450" y="556775"/>
            <a:ext cx="2186100" cy="348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How would you like to see MED funds used?</a:t>
            </a:r>
            <a:endParaRPr sz="25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7550" y="152400"/>
            <a:ext cx="2613824" cy="228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0525" y="152400"/>
            <a:ext cx="3088850" cy="267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86525" y="2571750"/>
            <a:ext cx="2975875" cy="2353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07013" y="2434300"/>
            <a:ext cx="2875887" cy="241935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64"/>
          <p:cNvSpPr txBox="1"/>
          <p:nvPr>
            <p:ph type="title"/>
          </p:nvPr>
        </p:nvSpPr>
        <p:spPr>
          <a:xfrm>
            <a:off x="109450" y="556775"/>
            <a:ext cx="2186100" cy="348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How would you like to see MED funds used?</a:t>
            </a:r>
            <a:endParaRPr sz="25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65"/>
          <p:cNvSpPr txBox="1"/>
          <p:nvPr>
            <p:ph type="title"/>
          </p:nvPr>
        </p:nvSpPr>
        <p:spPr>
          <a:xfrm>
            <a:off x="2371475" y="585550"/>
            <a:ext cx="6321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How would you like to see MED funds used?</a:t>
            </a:r>
            <a:endParaRPr sz="2500"/>
          </a:p>
        </p:txBody>
      </p:sp>
      <p:pic>
        <p:nvPicPr>
          <p:cNvPr descr="Forms response chart. Question title: Safety Improvements for Pedestrians &amp; Cyclists. Number of responses: 180 responses." id="380" name="Google Shape;380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8425" y="1614375"/>
            <a:ext cx="6994661" cy="332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6"/>
          <p:cNvSpPr txBox="1"/>
          <p:nvPr>
            <p:ph type="title"/>
          </p:nvPr>
        </p:nvSpPr>
        <p:spPr>
          <a:xfrm>
            <a:off x="2371475" y="585550"/>
            <a:ext cx="6321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How would you like to see MED funds used?</a:t>
            </a:r>
            <a:endParaRPr sz="2500"/>
          </a:p>
        </p:txBody>
      </p:sp>
      <p:pic>
        <p:nvPicPr>
          <p:cNvPr descr="Forms response chart. Question title: Accessibility Improvements. Number of responses: 180 responses." id="386" name="Google Shape;386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8925" y="1690100"/>
            <a:ext cx="6994661" cy="332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7"/>
          <p:cNvSpPr txBox="1"/>
          <p:nvPr>
            <p:ph type="title"/>
          </p:nvPr>
        </p:nvSpPr>
        <p:spPr>
          <a:xfrm>
            <a:off x="2371475" y="585550"/>
            <a:ext cx="6321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How would you like to see MED funds used?</a:t>
            </a:r>
            <a:endParaRPr sz="2500"/>
          </a:p>
        </p:txBody>
      </p:sp>
      <p:pic>
        <p:nvPicPr>
          <p:cNvPr descr="Forms response chart. Question title: Traffic Calming. Number of responses: 181 responses." id="392" name="Google Shape;392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8525" y="1699700"/>
            <a:ext cx="6994661" cy="332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8"/>
          <p:cNvSpPr txBox="1"/>
          <p:nvPr>
            <p:ph type="title"/>
          </p:nvPr>
        </p:nvSpPr>
        <p:spPr>
          <a:xfrm>
            <a:off x="2371475" y="585550"/>
            <a:ext cx="6321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How would you like to see MED funds used?</a:t>
            </a:r>
            <a:endParaRPr sz="2500"/>
          </a:p>
        </p:txBody>
      </p:sp>
      <p:pic>
        <p:nvPicPr>
          <p:cNvPr descr="Forms response chart. Question title: Bike Infrastructure. Number of responses: 182 responses." id="398" name="Google Shape;398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5625" y="1670950"/>
            <a:ext cx="6994661" cy="332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9"/>
          <p:cNvSpPr txBox="1"/>
          <p:nvPr>
            <p:ph type="title"/>
          </p:nvPr>
        </p:nvSpPr>
        <p:spPr>
          <a:xfrm>
            <a:off x="2371475" y="585550"/>
            <a:ext cx="6321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How would you like to see MED funds used?</a:t>
            </a:r>
            <a:endParaRPr sz="2500"/>
          </a:p>
        </p:txBody>
      </p:sp>
      <p:pic>
        <p:nvPicPr>
          <p:cNvPr descr="Forms response chart. Question title: Bus Shelters. Number of responses: 181 responses." id="404" name="Google Shape;404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3475" y="1585625"/>
            <a:ext cx="6994661" cy="332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70"/>
          <p:cNvSpPr txBox="1"/>
          <p:nvPr>
            <p:ph type="title"/>
          </p:nvPr>
        </p:nvSpPr>
        <p:spPr>
          <a:xfrm>
            <a:off x="2371475" y="585550"/>
            <a:ext cx="6321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How would you like to see MED funds used?</a:t>
            </a:r>
            <a:endParaRPr sz="2500"/>
          </a:p>
        </p:txBody>
      </p:sp>
      <p:pic>
        <p:nvPicPr>
          <p:cNvPr descr="Forms response chart. Question title: Shuttle from Satellite Lot to the Business District. Number of responses: 179 responses." id="410" name="Google Shape;4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3475" y="1661350"/>
            <a:ext cx="6994661" cy="332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4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Pittsburgh Regional Transit</a:t>
            </a:r>
            <a:endParaRPr/>
          </a:p>
        </p:txBody>
      </p:sp>
      <p:sp>
        <p:nvSpPr>
          <p:cNvPr id="200" name="Google Shape;200;p44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In the hallway!</a:t>
            </a:r>
            <a:endParaRPr/>
          </a:p>
        </p:txBody>
      </p:sp>
      <p:pic>
        <p:nvPicPr>
          <p:cNvPr id="201" name="Google Shape;20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0100" y="3018750"/>
            <a:ext cx="2676625" cy="144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5326" y="1714950"/>
            <a:ext cx="3128599" cy="219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71"/>
          <p:cNvSpPr txBox="1"/>
          <p:nvPr>
            <p:ph type="title"/>
          </p:nvPr>
        </p:nvSpPr>
        <p:spPr>
          <a:xfrm>
            <a:off x="2371475" y="585550"/>
            <a:ext cx="6321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Shuttle interest among business owners</a:t>
            </a:r>
            <a:endParaRPr sz="2500"/>
          </a:p>
        </p:txBody>
      </p:sp>
      <p:pic>
        <p:nvPicPr>
          <p:cNvPr id="416" name="Google Shape;416;p71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3600" y="1508950"/>
            <a:ext cx="5125071" cy="317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72"/>
          <p:cNvSpPr txBox="1"/>
          <p:nvPr>
            <p:ph type="title"/>
          </p:nvPr>
        </p:nvSpPr>
        <p:spPr>
          <a:xfrm>
            <a:off x="2371475" y="537850"/>
            <a:ext cx="6321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2000"/>
              <a:t>Other priorities you have for uses of these funds</a:t>
            </a:r>
            <a:endParaRPr sz="1900"/>
          </a:p>
        </p:txBody>
      </p:sp>
      <p:sp>
        <p:nvSpPr>
          <p:cNvPr id="422" name="Google Shape;422;p72"/>
          <p:cNvSpPr/>
          <p:nvPr/>
        </p:nvSpPr>
        <p:spPr>
          <a:xfrm>
            <a:off x="6199625" y="2865875"/>
            <a:ext cx="2732700" cy="2150400"/>
          </a:xfrm>
          <a:prstGeom prst="wedgeEllipseCallout">
            <a:avLst>
              <a:gd fmla="val -63406" name="adj1"/>
              <a:gd fmla="val -44619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“There should, in no way, be money used for car based infrastructure. It should be turned into less of a highway, more of a neighborhood ”</a:t>
            </a:r>
            <a:endParaRPr/>
          </a:p>
        </p:txBody>
      </p:sp>
      <p:sp>
        <p:nvSpPr>
          <p:cNvPr id="423" name="Google Shape;423;p72"/>
          <p:cNvSpPr/>
          <p:nvPr/>
        </p:nvSpPr>
        <p:spPr>
          <a:xfrm>
            <a:off x="468425" y="1072050"/>
            <a:ext cx="2732700" cy="1748700"/>
          </a:xfrm>
          <a:prstGeom prst="wedgeEllipseCallout">
            <a:avLst>
              <a:gd fmla="val 34784" name="adj1"/>
              <a:gd fmla="val 62957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“Seating, lighting, and street trees.”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“Cleaning business district, beautification.”</a:t>
            </a:r>
            <a:endParaRPr sz="1300"/>
          </a:p>
        </p:txBody>
      </p:sp>
      <p:sp>
        <p:nvSpPr>
          <p:cNvPr id="424" name="Google Shape;424;p72"/>
          <p:cNvSpPr/>
          <p:nvPr/>
        </p:nvSpPr>
        <p:spPr>
          <a:xfrm>
            <a:off x="85275" y="3267500"/>
            <a:ext cx="2732700" cy="1748700"/>
          </a:xfrm>
          <a:prstGeom prst="wedgeEllipseCallout">
            <a:avLst>
              <a:gd fmla="val 61925" name="adj1"/>
              <a:gd fmla="val -24184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“I would love to see Green Blvd receive some funding. Basically anything that offers an alternative to driving.”</a:t>
            </a:r>
            <a:endParaRPr/>
          </a:p>
        </p:txBody>
      </p:sp>
      <p:sp>
        <p:nvSpPr>
          <p:cNvPr id="425" name="Google Shape;425;p72"/>
          <p:cNvSpPr/>
          <p:nvPr/>
        </p:nvSpPr>
        <p:spPr>
          <a:xfrm>
            <a:off x="3807300" y="1163550"/>
            <a:ext cx="2272500" cy="15657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“Speed bumps”</a:t>
            </a:r>
            <a:endParaRPr/>
          </a:p>
        </p:txBody>
      </p:sp>
      <p:sp>
        <p:nvSpPr>
          <p:cNvPr id="426" name="Google Shape;426;p72"/>
          <p:cNvSpPr/>
          <p:nvPr/>
        </p:nvSpPr>
        <p:spPr>
          <a:xfrm>
            <a:off x="3286525" y="3348000"/>
            <a:ext cx="2732700" cy="1795500"/>
          </a:xfrm>
          <a:prstGeom prst="wedgeEllipseCallout">
            <a:avLst>
              <a:gd fmla="val -68485" name="adj1"/>
              <a:gd fmla="val 34344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Enforcement: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Crossing guard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Ticketing/fines for illegal parking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Traffic cameras</a:t>
            </a:r>
            <a:endParaRPr/>
          </a:p>
        </p:txBody>
      </p:sp>
      <p:sp>
        <p:nvSpPr>
          <p:cNvPr id="427" name="Google Shape;427;p72"/>
          <p:cNvSpPr/>
          <p:nvPr/>
        </p:nvSpPr>
        <p:spPr>
          <a:xfrm>
            <a:off x="6794825" y="1050700"/>
            <a:ext cx="2137500" cy="1451400"/>
          </a:xfrm>
          <a:prstGeom prst="wedgeEllipseCallout">
            <a:avLst>
              <a:gd fmla="val -59819" name="adj1"/>
              <a:gd fmla="val 52077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“Adding parking”</a:t>
            </a:r>
            <a:endParaRPr/>
          </a:p>
        </p:txBody>
      </p:sp>
      <p:sp>
        <p:nvSpPr>
          <p:cNvPr id="428" name="Google Shape;428;p7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73"/>
          <p:cNvSpPr txBox="1"/>
          <p:nvPr>
            <p:ph type="title"/>
          </p:nvPr>
        </p:nvSpPr>
        <p:spPr>
          <a:xfrm>
            <a:off x="2371475" y="537850"/>
            <a:ext cx="6321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Other priorities you have for uses of these funds</a:t>
            </a:r>
            <a:endParaRPr sz="2500"/>
          </a:p>
        </p:txBody>
      </p:sp>
      <p:pic>
        <p:nvPicPr>
          <p:cNvPr id="434" name="Google Shape;43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5800" y="1413325"/>
            <a:ext cx="2666525" cy="355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6300" y="1461250"/>
            <a:ext cx="2630601" cy="350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975" y="1844650"/>
            <a:ext cx="3181500" cy="238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orms response chart. Question title: Do you support the proposed Mobility Enhancement District?. Number of responses: 187 responses." id="441" name="Google Shape;441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31625"/>
            <a:ext cx="8839200" cy="3719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5"/>
          <p:cNvSpPr txBox="1"/>
          <p:nvPr>
            <p:ph type="title"/>
          </p:nvPr>
        </p:nvSpPr>
        <p:spPr>
          <a:xfrm>
            <a:off x="2371475" y="585550"/>
            <a:ext cx="6321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MED responses - among RESIDENTS</a:t>
            </a:r>
            <a:endParaRPr sz="2500"/>
          </a:p>
        </p:txBody>
      </p:sp>
      <p:sp>
        <p:nvSpPr>
          <p:cNvPr id="447" name="Google Shape;447;p75"/>
          <p:cNvSpPr txBox="1"/>
          <p:nvPr>
            <p:ph idx="1" type="body"/>
          </p:nvPr>
        </p:nvSpPr>
        <p:spPr>
          <a:xfrm>
            <a:off x="2409837" y="1589401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64.5% support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11.2% oppose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15.8% not sure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76"/>
          <p:cNvSpPr txBox="1"/>
          <p:nvPr>
            <p:ph type="title"/>
          </p:nvPr>
        </p:nvSpPr>
        <p:spPr>
          <a:xfrm>
            <a:off x="2371475" y="585550"/>
            <a:ext cx="6321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MED responses - among BUSINESSES</a:t>
            </a:r>
            <a:endParaRPr sz="2500"/>
          </a:p>
        </p:txBody>
      </p:sp>
      <p:sp>
        <p:nvSpPr>
          <p:cNvPr id="453" name="Google Shape;453;p76"/>
          <p:cNvSpPr txBox="1"/>
          <p:nvPr>
            <p:ph idx="1" type="body"/>
          </p:nvPr>
        </p:nvSpPr>
        <p:spPr>
          <a:xfrm>
            <a:off x="2409837" y="1589401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36</a:t>
            </a:r>
            <a:r>
              <a:rPr lang="en"/>
              <a:t>.6% support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34.1% oppose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19.5% not sure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77"/>
          <p:cNvSpPr txBox="1"/>
          <p:nvPr>
            <p:ph type="title"/>
          </p:nvPr>
        </p:nvSpPr>
        <p:spPr>
          <a:xfrm>
            <a:off x="2371475" y="585550"/>
            <a:ext cx="6321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MED responses - among WORKERS</a:t>
            </a:r>
            <a:endParaRPr sz="2500"/>
          </a:p>
        </p:txBody>
      </p:sp>
      <p:sp>
        <p:nvSpPr>
          <p:cNvPr id="459" name="Google Shape;459;p77"/>
          <p:cNvSpPr txBox="1"/>
          <p:nvPr>
            <p:ph idx="1" type="body"/>
          </p:nvPr>
        </p:nvSpPr>
        <p:spPr>
          <a:xfrm>
            <a:off x="2409837" y="1589401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37.5% support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18.8% oppose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37.5% not sure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78"/>
          <p:cNvSpPr/>
          <p:nvPr/>
        </p:nvSpPr>
        <p:spPr>
          <a:xfrm>
            <a:off x="6362175" y="243825"/>
            <a:ext cx="2573700" cy="2136300"/>
          </a:xfrm>
          <a:prstGeom prst="wedgeEllipseCallout">
            <a:avLst>
              <a:gd fmla="val -54233" name="adj1"/>
              <a:gd fmla="val -36951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</a:t>
            </a:r>
            <a:r>
              <a:rPr lang="en"/>
              <a:t>We have to consider both residents’ AND businesses’ needs. You won’t have a bustling neighborhood without both.</a:t>
            </a:r>
            <a:r>
              <a:rPr lang="en"/>
              <a:t>”</a:t>
            </a:r>
            <a:endParaRPr/>
          </a:p>
        </p:txBody>
      </p:sp>
      <p:sp>
        <p:nvSpPr>
          <p:cNvPr id="465" name="Google Shape;465;p78"/>
          <p:cNvSpPr/>
          <p:nvPr/>
        </p:nvSpPr>
        <p:spPr>
          <a:xfrm>
            <a:off x="50450" y="305600"/>
            <a:ext cx="2573700" cy="1748700"/>
          </a:xfrm>
          <a:prstGeom prst="wedgeEllipseCallout">
            <a:avLst>
              <a:gd fmla="val 34784" name="adj1"/>
              <a:gd fmla="val 62957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“</a:t>
            </a:r>
            <a:r>
              <a:rPr lang="en" sz="1300"/>
              <a:t>My concern mostly lies with adding resident only parking throughout central Lawrenceville on the river side of Butler St.” </a:t>
            </a:r>
            <a:endParaRPr sz="1300"/>
          </a:p>
        </p:txBody>
      </p:sp>
      <p:sp>
        <p:nvSpPr>
          <p:cNvPr id="466" name="Google Shape;466;p78"/>
          <p:cNvSpPr/>
          <p:nvPr/>
        </p:nvSpPr>
        <p:spPr>
          <a:xfrm>
            <a:off x="2752250" y="56425"/>
            <a:ext cx="2732700" cy="1748700"/>
          </a:xfrm>
          <a:prstGeom prst="wedgeEllipseCallout">
            <a:avLst>
              <a:gd fmla="val 61925" name="adj1"/>
              <a:gd fmla="val -24184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</a:t>
            </a:r>
            <a:r>
              <a:rPr lang="en"/>
              <a:t>I like that these plans intend to fund adding accessibility and safety provisions throughout the neighborhood.</a:t>
            </a:r>
            <a:r>
              <a:rPr lang="en"/>
              <a:t>”</a:t>
            </a:r>
            <a:endParaRPr/>
          </a:p>
        </p:txBody>
      </p:sp>
      <p:sp>
        <p:nvSpPr>
          <p:cNvPr id="467" name="Google Shape;467;p78"/>
          <p:cNvSpPr/>
          <p:nvPr/>
        </p:nvSpPr>
        <p:spPr>
          <a:xfrm>
            <a:off x="451875" y="2466300"/>
            <a:ext cx="2172300" cy="19812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“I like that metered parking would include all of Butler Street”</a:t>
            </a:r>
            <a:endParaRPr/>
          </a:p>
        </p:txBody>
      </p:sp>
      <p:sp>
        <p:nvSpPr>
          <p:cNvPr id="468" name="Google Shape;468;p78"/>
          <p:cNvSpPr/>
          <p:nvPr/>
        </p:nvSpPr>
        <p:spPr>
          <a:xfrm>
            <a:off x="6258850" y="2582175"/>
            <a:ext cx="2732700" cy="1981200"/>
          </a:xfrm>
          <a:prstGeom prst="wedgeEllipseCallout">
            <a:avLst>
              <a:gd fmla="val -68485" name="adj1"/>
              <a:gd fmla="val 34344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“Please consider how much the parking meters and stricter parking rules will affect Upper Lawrenceville. “</a:t>
            </a:r>
            <a:endParaRPr/>
          </a:p>
        </p:txBody>
      </p:sp>
      <p:sp>
        <p:nvSpPr>
          <p:cNvPr id="469" name="Google Shape;469;p78"/>
          <p:cNvSpPr/>
          <p:nvPr/>
        </p:nvSpPr>
        <p:spPr>
          <a:xfrm>
            <a:off x="2929050" y="1904150"/>
            <a:ext cx="3171300" cy="2612400"/>
          </a:xfrm>
          <a:prstGeom prst="wedgeEllipseCallout">
            <a:avLst>
              <a:gd fmla="val -55592" name="adj1"/>
              <a:gd fmla="val 49555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</a:t>
            </a:r>
            <a:r>
              <a:rPr lang="en"/>
              <a:t>The demand for more parking in evenings and weekends is very exciting! Parking demand reflects the energy and excellence of both new and long-standing businesses, bars, and restaurants in Lawrenceville!</a:t>
            </a:r>
            <a:r>
              <a:rPr lang="en"/>
              <a:t>”</a:t>
            </a:r>
            <a:endParaRPr/>
          </a:p>
        </p:txBody>
      </p:sp>
      <p:sp>
        <p:nvSpPr>
          <p:cNvPr id="470" name="Google Shape;470;p78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9"/>
          <p:cNvSpPr txBox="1"/>
          <p:nvPr>
            <p:ph type="title"/>
          </p:nvPr>
        </p:nvSpPr>
        <p:spPr>
          <a:xfrm>
            <a:off x="2400250" y="575950"/>
            <a:ext cx="63216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 heard</a:t>
            </a:r>
            <a:endParaRPr/>
          </a:p>
        </p:txBody>
      </p:sp>
      <p:sp>
        <p:nvSpPr>
          <p:cNvPr id="476" name="Google Shape;476;p79"/>
          <p:cNvSpPr txBox="1"/>
          <p:nvPr>
            <p:ph idx="1" type="body"/>
          </p:nvPr>
        </p:nvSpPr>
        <p:spPr>
          <a:xfrm>
            <a:off x="2400250" y="1236150"/>
            <a:ext cx="6632700" cy="32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Worried that meters will hurt foot traffic to businesses, but also many businesses want meters to increase available nearby parking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Anxiety about how new policy will affect district’s momentum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Upper Lawrenceville, Penn/Main corridors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Where will my employees park?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Hour maximum is important - we want to make it possible for people to spend a day in Lawrenceville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Want to know who the decision-maker is on use of funds and have a  transparent  process for how funds are spent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Why do we need this? Capital budget should provide these improvements</a:t>
            </a:r>
            <a:endParaRPr sz="1600"/>
          </a:p>
        </p:txBody>
      </p:sp>
      <p:pic>
        <p:nvPicPr>
          <p:cNvPr descr="LU Logo.JPG" id="477" name="Google Shape;477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80"/>
          <p:cNvSpPr txBox="1"/>
          <p:nvPr>
            <p:ph type="title"/>
          </p:nvPr>
        </p:nvSpPr>
        <p:spPr>
          <a:xfrm>
            <a:off x="2400250" y="575950"/>
            <a:ext cx="63216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 heard</a:t>
            </a:r>
            <a:endParaRPr/>
          </a:p>
        </p:txBody>
      </p:sp>
      <p:sp>
        <p:nvSpPr>
          <p:cNvPr id="484" name="Google Shape;484;p80"/>
          <p:cNvSpPr txBox="1"/>
          <p:nvPr>
            <p:ph idx="1" type="body"/>
          </p:nvPr>
        </p:nvSpPr>
        <p:spPr>
          <a:xfrm>
            <a:off x="2400250" y="1236150"/>
            <a:ext cx="6632700" cy="327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Change is hard: let’s not move too fast - monitor &amp; collect data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Enforcement matters</a:t>
            </a:r>
            <a:endParaRPr sz="1600"/>
          </a:p>
        </p:txBody>
      </p:sp>
      <p:pic>
        <p:nvPicPr>
          <p:cNvPr descr="LU Logo.JPG" id="485" name="Google Shape;485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5"/>
          <p:cNvSpPr txBox="1"/>
          <p:nvPr>
            <p:ph type="title"/>
          </p:nvPr>
        </p:nvSpPr>
        <p:spPr>
          <a:xfrm>
            <a:off x="244475" y="260450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About Lawrenceville United</a:t>
            </a:r>
            <a:endParaRPr b="1" sz="1888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88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8" name="Google Shape;208;p45"/>
          <p:cNvSpPr txBox="1"/>
          <p:nvPr/>
        </p:nvSpPr>
        <p:spPr>
          <a:xfrm>
            <a:off x="626925" y="900050"/>
            <a:ext cx="5073900" cy="3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Font typeface="Lato"/>
              <a:buChar char="●"/>
            </a:pPr>
            <a:r>
              <a:rPr b="1" lang="en" sz="17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Mission</a:t>
            </a:r>
            <a:r>
              <a:rPr lang="en" sz="17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: to improve and protect quality of life for all Lawrenceville residents</a:t>
            </a:r>
            <a:endParaRPr sz="17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700"/>
              <a:buFont typeface="Lato"/>
              <a:buChar char="●"/>
            </a:pPr>
            <a:r>
              <a:rPr lang="en" sz="17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Membership of over 800 </a:t>
            </a:r>
            <a:r>
              <a:rPr b="1" lang="en" sz="17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residents</a:t>
            </a:r>
            <a:endParaRPr b="1" sz="17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700"/>
              <a:buFont typeface="Lato"/>
              <a:buChar char="●"/>
            </a:pPr>
            <a:r>
              <a:rPr b="1" lang="en" sz="17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Board</a:t>
            </a:r>
            <a:r>
              <a:rPr lang="en" sz="17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 comprised of all residents: elected by our membership</a:t>
            </a:r>
            <a:endParaRPr sz="17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73763"/>
              </a:buClr>
              <a:buSzPts val="1700"/>
              <a:buFont typeface="Lato"/>
              <a:buChar char="●"/>
            </a:pPr>
            <a:r>
              <a:rPr b="1" lang="en" sz="17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Programs</a:t>
            </a:r>
            <a:r>
              <a:rPr lang="en" sz="17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: Lawrenceville Farmers Market, supporting older adults, free food distributions, cleaning &amp; greening, direct support &amp; case management, advocacy, and more. </a:t>
            </a:r>
            <a:endParaRPr sz="17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9" name="Google Shape;209;p45"/>
          <p:cNvPicPr preferRelativeResize="0"/>
          <p:nvPr/>
        </p:nvPicPr>
        <p:blipFill rotWithShape="1">
          <a:blip r:embed="rId3">
            <a:alphaModFix/>
          </a:blip>
          <a:srcRect b="0" l="0" r="0" t="85636"/>
          <a:stretch/>
        </p:blipFill>
        <p:spPr>
          <a:xfrm>
            <a:off x="0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7779" y="900050"/>
            <a:ext cx="2029271" cy="1523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00825" y="3250975"/>
            <a:ext cx="1654076" cy="169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54050" y="2185025"/>
            <a:ext cx="2031898" cy="1523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81"/>
          <p:cNvSpPr txBox="1"/>
          <p:nvPr>
            <p:ph type="title"/>
          </p:nvPr>
        </p:nvSpPr>
        <p:spPr>
          <a:xfrm>
            <a:off x="2400250" y="575950"/>
            <a:ext cx="6321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Residential Permit Parking</a:t>
            </a:r>
            <a:endParaRPr sz="2500"/>
          </a:p>
        </p:txBody>
      </p:sp>
      <p:sp>
        <p:nvSpPr>
          <p:cNvPr id="492" name="Google Shape;492;p81"/>
          <p:cNvSpPr txBox="1"/>
          <p:nvPr>
            <p:ph idx="1" type="body"/>
          </p:nvPr>
        </p:nvSpPr>
        <p:spPr>
          <a:xfrm>
            <a:off x="2400250" y="1399400"/>
            <a:ext cx="6321600" cy="283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Key questions</a:t>
            </a:r>
            <a:endParaRPr b="1"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Is there demand for </a:t>
            </a:r>
            <a:r>
              <a:rPr b="1" lang="en"/>
              <a:t>new RPP areas</a:t>
            </a:r>
            <a:r>
              <a:rPr lang="en"/>
              <a:t>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Is there demand for </a:t>
            </a:r>
            <a:r>
              <a:rPr b="1" lang="en"/>
              <a:t>nighttime hours</a:t>
            </a:r>
            <a:r>
              <a:rPr lang="en"/>
              <a:t> of enforcement?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Is there demand for </a:t>
            </a:r>
            <a:r>
              <a:rPr b="1" lang="en"/>
              <a:t>hybrid RPP</a:t>
            </a:r>
            <a:r>
              <a:rPr lang="en"/>
              <a:t> areas?</a:t>
            </a:r>
            <a:endParaRPr b="1"/>
          </a:p>
        </p:txBody>
      </p:sp>
      <p:pic>
        <p:nvPicPr>
          <p:cNvPr descr="LU Logo.JPG" id="493" name="Google Shape;493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900" y="136875"/>
            <a:ext cx="4534626" cy="462695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00" name="Google Shape;500;p82"/>
          <p:cNvPicPr preferRelativeResize="0"/>
          <p:nvPr/>
        </p:nvPicPr>
        <p:blipFill rotWithShape="1">
          <a:blip r:embed="rId4">
            <a:alphaModFix/>
          </a:blip>
          <a:srcRect b="0" l="25854" r="0" t="0"/>
          <a:stretch/>
        </p:blipFill>
        <p:spPr>
          <a:xfrm>
            <a:off x="4917075" y="287575"/>
            <a:ext cx="4052926" cy="38051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83"/>
          <p:cNvSpPr txBox="1"/>
          <p:nvPr>
            <p:ph type="title"/>
          </p:nvPr>
        </p:nvSpPr>
        <p:spPr>
          <a:xfrm>
            <a:off x="2400250" y="575950"/>
            <a:ext cx="6321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Creating new RPP areas: ELIGIBILITY</a:t>
            </a:r>
            <a:endParaRPr sz="2500"/>
          </a:p>
        </p:txBody>
      </p:sp>
      <p:sp>
        <p:nvSpPr>
          <p:cNvPr id="506" name="Google Shape;506;p83"/>
          <p:cNvSpPr txBox="1"/>
          <p:nvPr>
            <p:ph idx="1" type="body"/>
          </p:nvPr>
        </p:nvSpPr>
        <p:spPr>
          <a:xfrm>
            <a:off x="2400262" y="1206001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Eligibility requirements -- one of the following: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Identification in neighborhood plan that’s been adopted by City Planning Commission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highlight>
                  <a:srgbClr val="FFFF00"/>
                </a:highlight>
              </a:rPr>
              <a:t>70% of households within the area petition to have RPP</a:t>
            </a:r>
            <a:endParaRPr>
              <a:highlight>
                <a:srgbClr val="FFFF00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highlight>
                  <a:srgbClr val="FFFF00"/>
                </a:highlight>
              </a:rPr>
              <a:t>Letter of request from Council Member</a:t>
            </a:r>
            <a:endParaRPr>
              <a:highlight>
                <a:srgbClr val="FFFF00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highlight>
                  <a:srgbClr val="FFFF00"/>
                </a:highlight>
              </a:rPr>
              <a:t>Parking Permit Officer’s own discretion</a:t>
            </a:r>
            <a:endParaRPr>
              <a:highlight>
                <a:srgbClr val="FFFF00"/>
              </a:highlight>
            </a:endParaRPr>
          </a:p>
        </p:txBody>
      </p:sp>
      <p:pic>
        <p:nvPicPr>
          <p:cNvPr descr="LU Logo.JPG" id="507" name="Google Shape;507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84"/>
          <p:cNvSpPr txBox="1"/>
          <p:nvPr>
            <p:ph type="title"/>
          </p:nvPr>
        </p:nvSpPr>
        <p:spPr>
          <a:xfrm>
            <a:off x="2400250" y="575950"/>
            <a:ext cx="6321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Amending existing RPP: ELIGIBILITY</a:t>
            </a:r>
            <a:endParaRPr sz="2500"/>
          </a:p>
        </p:txBody>
      </p:sp>
      <p:sp>
        <p:nvSpPr>
          <p:cNvPr id="514" name="Google Shape;514;p84"/>
          <p:cNvSpPr txBox="1"/>
          <p:nvPr>
            <p:ph idx="1" type="body"/>
          </p:nvPr>
        </p:nvSpPr>
        <p:spPr>
          <a:xfrm>
            <a:off x="2400262" y="1206001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Eligibility requirements -- one of the following: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Identification in neighborhood plan that’s been adopted by City Planning Commission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highlight>
                  <a:srgbClr val="FFFF00"/>
                </a:highlight>
              </a:rPr>
              <a:t>Petition from majority of households within the area</a:t>
            </a:r>
            <a:endParaRPr>
              <a:highlight>
                <a:srgbClr val="FFFF00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highlight>
                  <a:srgbClr val="FFFF00"/>
                </a:highlight>
              </a:rPr>
              <a:t>Parking Permit Officer’s own discretion</a:t>
            </a:r>
            <a:endParaRPr>
              <a:highlight>
                <a:srgbClr val="FFFF00"/>
              </a:highlight>
            </a:endParaRPr>
          </a:p>
        </p:txBody>
      </p:sp>
      <p:pic>
        <p:nvPicPr>
          <p:cNvPr descr="LU Logo.JPG" id="515" name="Google Shape;515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85"/>
          <p:cNvSpPr txBox="1"/>
          <p:nvPr>
            <p:ph type="title"/>
          </p:nvPr>
        </p:nvSpPr>
        <p:spPr>
          <a:xfrm>
            <a:off x="2400250" y="575950"/>
            <a:ext cx="6321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Process for </a:t>
            </a:r>
            <a:r>
              <a:rPr lang="en" sz="2600"/>
              <a:t>adding</a:t>
            </a:r>
            <a:r>
              <a:rPr lang="en" sz="2600"/>
              <a:t> or modifying RPP</a:t>
            </a:r>
            <a:endParaRPr sz="2500"/>
          </a:p>
        </p:txBody>
      </p:sp>
      <p:sp>
        <p:nvSpPr>
          <p:cNvPr id="522" name="Google Shape;522;p85"/>
          <p:cNvSpPr txBox="1"/>
          <p:nvPr>
            <p:ph idx="1" type="body"/>
          </p:nvPr>
        </p:nvSpPr>
        <p:spPr>
          <a:xfrm>
            <a:off x="2400262" y="1206001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lt1"/>
                </a:highlight>
              </a:rPr>
              <a:t>9-12 month process:</a:t>
            </a:r>
            <a:endParaRPr>
              <a:highlight>
                <a:schemeClr val="lt1"/>
              </a:highlight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highlight>
                  <a:schemeClr val="lt1"/>
                </a:highlight>
              </a:rPr>
              <a:t>Parking study (or updated parking study)</a:t>
            </a:r>
            <a:endParaRPr>
              <a:highlight>
                <a:schemeClr val="lt1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highlight>
                  <a:schemeClr val="lt1"/>
                </a:highlight>
              </a:rPr>
              <a:t>Recommendation from DOMI</a:t>
            </a:r>
            <a:endParaRPr>
              <a:highlight>
                <a:schemeClr val="lt1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highlight>
                  <a:schemeClr val="lt1"/>
                </a:highlight>
              </a:rPr>
              <a:t>Planning Commission hearing and recommendation</a:t>
            </a:r>
            <a:endParaRPr>
              <a:highlight>
                <a:schemeClr val="lt1"/>
              </a:highlight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highlight>
                  <a:schemeClr val="lt1"/>
                </a:highlight>
              </a:rPr>
              <a:t>Resolution by City Council</a:t>
            </a:r>
            <a:endParaRPr>
              <a:highlight>
                <a:schemeClr val="lt1"/>
              </a:highlight>
            </a:endParaRPr>
          </a:p>
        </p:txBody>
      </p:sp>
      <p:pic>
        <p:nvPicPr>
          <p:cNvPr descr="LU Logo.JPG" id="523" name="Google Shape;523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86"/>
          <p:cNvSpPr txBox="1"/>
          <p:nvPr>
            <p:ph type="title"/>
          </p:nvPr>
        </p:nvSpPr>
        <p:spPr>
          <a:xfrm>
            <a:off x="2400250" y="575950"/>
            <a:ext cx="6321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Lower Lawrenceville</a:t>
            </a:r>
            <a:endParaRPr sz="2500"/>
          </a:p>
        </p:txBody>
      </p:sp>
      <p:pic>
        <p:nvPicPr>
          <p:cNvPr descr="Forms response chart. Question title: Do you support expanding Residential Permit Parking to residential blocks of LOWER LAWRENCEVILLE?. Number of responses: 173 responses." id="530" name="Google Shape;530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5300" y="1422675"/>
            <a:ext cx="6700750" cy="3036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87"/>
          <p:cNvSpPr txBox="1"/>
          <p:nvPr>
            <p:ph type="title"/>
          </p:nvPr>
        </p:nvSpPr>
        <p:spPr>
          <a:xfrm>
            <a:off x="1706125" y="575950"/>
            <a:ext cx="70158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Lower</a:t>
            </a:r>
            <a:r>
              <a:rPr lang="en" sz="2600"/>
              <a:t> Lawrenceville - RESIDENTS</a:t>
            </a:r>
            <a:endParaRPr sz="2500"/>
          </a:p>
        </p:txBody>
      </p:sp>
      <p:sp>
        <p:nvSpPr>
          <p:cNvPr id="536" name="Google Shape;536;p87"/>
          <p:cNvSpPr txBox="1"/>
          <p:nvPr>
            <p:ph idx="1" type="body"/>
          </p:nvPr>
        </p:nvSpPr>
        <p:spPr>
          <a:xfrm>
            <a:off x="814725" y="1268375"/>
            <a:ext cx="7916700" cy="355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 u="sng"/>
              <a:t>RPP</a:t>
            </a:r>
            <a:endParaRPr b="1" sz="1700" u="sng"/>
          </a:p>
          <a:p>
            <a:pPr indent="-336550" lvl="0" marL="457200" rtl="0" algn="l">
              <a:spcBef>
                <a:spcPts val="160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53.7</a:t>
            </a:r>
            <a:r>
              <a:rPr lang="en" sz="1700"/>
              <a:t>% support vs. 41.5% oppose</a:t>
            </a:r>
            <a:endParaRPr sz="17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700" u="sng"/>
              <a:t>Nighttime</a:t>
            </a:r>
            <a:endParaRPr b="1" sz="1700" u="sng"/>
          </a:p>
          <a:p>
            <a:pPr indent="-336550" lvl="0" marL="457200" rtl="0" algn="l">
              <a:spcBef>
                <a:spcPts val="160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63.6% support vs. 30.3% oppose</a:t>
            </a:r>
            <a:endParaRPr sz="17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700" u="sng"/>
              <a:t>Hybrid</a:t>
            </a:r>
            <a:endParaRPr b="1" sz="1700" u="sng"/>
          </a:p>
          <a:p>
            <a:pPr indent="-336550" lvl="0" marL="457200" rtl="0" algn="l">
              <a:spcBef>
                <a:spcPts val="160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41.5% support vs. 43.9% oppose</a:t>
            </a:r>
            <a:endParaRPr sz="1700"/>
          </a:p>
        </p:txBody>
      </p:sp>
      <p:pic>
        <p:nvPicPr>
          <p:cNvPr id="537" name="Google Shape;537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1720" y="1422838"/>
            <a:ext cx="3043401" cy="33355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88"/>
          <p:cNvSpPr txBox="1"/>
          <p:nvPr>
            <p:ph type="title"/>
          </p:nvPr>
        </p:nvSpPr>
        <p:spPr>
          <a:xfrm>
            <a:off x="2400250" y="575950"/>
            <a:ext cx="6321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Central Lawrenceville - BELOW</a:t>
            </a:r>
            <a:endParaRPr sz="2500"/>
          </a:p>
        </p:txBody>
      </p:sp>
      <p:pic>
        <p:nvPicPr>
          <p:cNvPr descr="Forms response chart. Question title: Do you support expanding Residential Permit Parking to residential blocks of CENTRAL LAWRENCEVILLE (BELOW Butler Street)?. Number of responses: 173 responses." id="543" name="Google Shape;543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5075" y="1258750"/>
            <a:ext cx="7369601" cy="333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89"/>
          <p:cNvSpPr txBox="1"/>
          <p:nvPr>
            <p:ph type="title"/>
          </p:nvPr>
        </p:nvSpPr>
        <p:spPr>
          <a:xfrm>
            <a:off x="939325" y="575950"/>
            <a:ext cx="7782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Central Lawrenceville (BELOW)</a:t>
            </a:r>
            <a:r>
              <a:rPr lang="en" sz="2600"/>
              <a:t> - RESIDENTS</a:t>
            </a:r>
            <a:endParaRPr sz="2500"/>
          </a:p>
        </p:txBody>
      </p:sp>
      <p:sp>
        <p:nvSpPr>
          <p:cNvPr id="549" name="Google Shape;549;p89"/>
          <p:cNvSpPr txBox="1"/>
          <p:nvPr>
            <p:ph idx="1" type="body"/>
          </p:nvPr>
        </p:nvSpPr>
        <p:spPr>
          <a:xfrm>
            <a:off x="814725" y="1268375"/>
            <a:ext cx="7916700" cy="355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 u="sng"/>
              <a:t>RPP</a:t>
            </a:r>
            <a:endParaRPr b="1" sz="1700" u="sng"/>
          </a:p>
          <a:p>
            <a:pPr indent="-336550" lvl="0" marL="457200" rtl="0" algn="l">
              <a:spcBef>
                <a:spcPts val="160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66</a:t>
            </a:r>
            <a:r>
              <a:rPr lang="en" sz="1700"/>
              <a:t>.7% support vs. 33.3% oppose</a:t>
            </a:r>
            <a:endParaRPr sz="17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700" u="sng"/>
              <a:t>Nighttime</a:t>
            </a:r>
            <a:endParaRPr b="1" sz="1700" u="sng"/>
          </a:p>
          <a:p>
            <a:pPr indent="-336550" lvl="0" marL="457200" rtl="0" algn="l">
              <a:spcBef>
                <a:spcPts val="160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59.1</a:t>
            </a:r>
            <a:r>
              <a:rPr lang="en" sz="1700"/>
              <a:t>% support vs. 13.6% oppose</a:t>
            </a:r>
            <a:endParaRPr sz="17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700" u="sng"/>
              <a:t>Hybrid</a:t>
            </a:r>
            <a:endParaRPr b="1" sz="1700" u="sng"/>
          </a:p>
          <a:p>
            <a:pPr indent="-336550" lvl="0" marL="457200" rtl="0" algn="l">
              <a:spcBef>
                <a:spcPts val="160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36.4</a:t>
            </a:r>
            <a:r>
              <a:rPr lang="en" sz="1700"/>
              <a:t>% support vs. 33.3% oppose</a:t>
            </a:r>
            <a:endParaRPr sz="1700"/>
          </a:p>
        </p:txBody>
      </p:sp>
      <p:pic>
        <p:nvPicPr>
          <p:cNvPr id="550" name="Google Shape;550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4525" y="1239600"/>
            <a:ext cx="3183125" cy="378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90"/>
          <p:cNvSpPr txBox="1"/>
          <p:nvPr>
            <p:ph idx="1" type="body"/>
          </p:nvPr>
        </p:nvSpPr>
        <p:spPr>
          <a:xfrm>
            <a:off x="814725" y="1268375"/>
            <a:ext cx="4552800" cy="355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 u="sng"/>
              <a:t>RPP</a:t>
            </a:r>
            <a:endParaRPr b="1" sz="1700" u="sng"/>
          </a:p>
          <a:p>
            <a:pPr indent="-336550" lvl="0" marL="457200" rtl="0" algn="l">
              <a:spcBef>
                <a:spcPts val="160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80% of comments were positive about it, but negative comments were notable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Where you are on the hill matters</a:t>
            </a:r>
            <a:endParaRPr sz="17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700" u="sng"/>
              <a:t>Nighttime</a:t>
            </a:r>
            <a:endParaRPr b="1" sz="1700" u="sng"/>
          </a:p>
          <a:p>
            <a:pPr indent="-336550" lvl="0" marL="457200" rtl="0" algn="l">
              <a:spcBef>
                <a:spcPts val="160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61.3</a:t>
            </a:r>
            <a:r>
              <a:rPr lang="en" sz="1700"/>
              <a:t>% support vs. 29.0% oppose</a:t>
            </a:r>
            <a:endParaRPr sz="17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700" u="sng"/>
              <a:t>Hybrid</a:t>
            </a:r>
            <a:endParaRPr b="1" sz="1700" u="sng"/>
          </a:p>
          <a:p>
            <a:pPr indent="-336550" lvl="0" marL="457200" rtl="0" algn="l">
              <a:spcBef>
                <a:spcPts val="160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54.8% support vs. 35.5% oppose</a:t>
            </a:r>
            <a:endParaRPr sz="1700"/>
          </a:p>
        </p:txBody>
      </p:sp>
      <p:pic>
        <p:nvPicPr>
          <p:cNvPr id="556" name="Google Shape;556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9575" y="1191675"/>
            <a:ext cx="3292275" cy="3581599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90"/>
          <p:cNvSpPr txBox="1"/>
          <p:nvPr>
            <p:ph type="title"/>
          </p:nvPr>
        </p:nvSpPr>
        <p:spPr>
          <a:xfrm>
            <a:off x="881800" y="575950"/>
            <a:ext cx="78399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Central Lawrenceville (ABOVE) - RESIDENTS</a:t>
            </a:r>
            <a:endParaRPr sz="25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6"/>
          <p:cNvSpPr txBox="1"/>
          <p:nvPr>
            <p:ph type="title"/>
          </p:nvPr>
        </p:nvSpPr>
        <p:spPr>
          <a:xfrm>
            <a:off x="244475" y="260450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About Lawrenceville Corporation</a:t>
            </a:r>
            <a:endParaRPr b="1" sz="1888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88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8" name="Google Shape;218;p46"/>
          <p:cNvSpPr txBox="1"/>
          <p:nvPr/>
        </p:nvSpPr>
        <p:spPr>
          <a:xfrm>
            <a:off x="178550" y="840200"/>
            <a:ext cx="6706500" cy="3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ato"/>
              <a:buChar char="●"/>
            </a:pPr>
            <a:r>
              <a:rPr b="1"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Mission</a:t>
            </a: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: Driven by the Lawrenceville community, the Lawrenceville Corporation acts as the catalyst and conduit for responsible and sustainable growth.</a:t>
            </a:r>
            <a:endParaRPr sz="18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ato"/>
              <a:buChar char="●"/>
            </a:pP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Membership: 120, primarily </a:t>
            </a:r>
            <a:r>
              <a:rPr b="1"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business owners</a:t>
            </a:r>
            <a:endParaRPr b="1" sz="18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ato"/>
              <a:buChar char="●"/>
            </a:pPr>
            <a:r>
              <a:rPr b="1"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Board:</a:t>
            </a: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 Mostly comprised of residents, property owners, and business owners and elected by our membership - 16 members</a:t>
            </a:r>
            <a:endParaRPr sz="18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73763"/>
              </a:buClr>
              <a:buSzPts val="1800"/>
              <a:buFont typeface="Lato"/>
              <a:buChar char="●"/>
            </a:pPr>
            <a:r>
              <a:rPr b="1"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Programs</a:t>
            </a: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:  Business district management, policy and advocacy, community planning and development, real estate development, events, and communications and marketing</a:t>
            </a:r>
            <a:endParaRPr sz="18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9" name="Google Shape;219;p46"/>
          <p:cNvPicPr preferRelativeResize="0"/>
          <p:nvPr/>
        </p:nvPicPr>
        <p:blipFill rotWithShape="1">
          <a:blip r:embed="rId3">
            <a:alphaModFix/>
          </a:blip>
          <a:srcRect b="0" l="0" r="0" t="85636"/>
          <a:stretch/>
        </p:blipFill>
        <p:spPr>
          <a:xfrm>
            <a:off x="0" y="4449800"/>
            <a:ext cx="9144000" cy="69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9225" y="840200"/>
            <a:ext cx="2301051" cy="1725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42023" y="2682588"/>
            <a:ext cx="1275440" cy="1650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91"/>
          <p:cNvSpPr txBox="1"/>
          <p:nvPr>
            <p:ph type="title"/>
          </p:nvPr>
        </p:nvSpPr>
        <p:spPr>
          <a:xfrm>
            <a:off x="2400250" y="575950"/>
            <a:ext cx="6321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In general, how is the current Residential Permit Parking in CENTRAL LAWRENCEVILLE working for you?</a:t>
            </a:r>
            <a:endParaRPr sz="1700"/>
          </a:p>
        </p:txBody>
      </p:sp>
      <p:sp>
        <p:nvSpPr>
          <p:cNvPr id="563" name="Google Shape;563;p91"/>
          <p:cNvSpPr/>
          <p:nvPr/>
        </p:nvSpPr>
        <p:spPr>
          <a:xfrm>
            <a:off x="100950" y="1404650"/>
            <a:ext cx="2732700" cy="1748700"/>
          </a:xfrm>
          <a:prstGeom prst="wedgeEllipseCallout">
            <a:avLst>
              <a:gd fmla="val -45054" name="adj1"/>
              <a:gd fmla="val 57977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“Mostly happy, though concerned about the increase in outsiders parking in the RPP area with the installation of meters.”</a:t>
            </a:r>
            <a:endParaRPr sz="1300"/>
          </a:p>
        </p:txBody>
      </p:sp>
      <p:sp>
        <p:nvSpPr>
          <p:cNvPr id="564" name="Google Shape;564;p91"/>
          <p:cNvSpPr/>
          <p:nvPr/>
        </p:nvSpPr>
        <p:spPr>
          <a:xfrm>
            <a:off x="6409050" y="1577600"/>
            <a:ext cx="2592300" cy="1569600"/>
          </a:xfrm>
          <a:prstGeom prst="wedgeEllipseCallout">
            <a:avLst>
              <a:gd fmla="val 36705" name="adj1"/>
              <a:gd fmla="val 59676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“It’s fine, enforced regularly, parking not a problem and annual cost not a personal barrier.”</a:t>
            </a:r>
            <a:endParaRPr sz="1300"/>
          </a:p>
        </p:txBody>
      </p:sp>
      <p:sp>
        <p:nvSpPr>
          <p:cNvPr id="565" name="Google Shape;565;p91"/>
          <p:cNvSpPr/>
          <p:nvPr/>
        </p:nvSpPr>
        <p:spPr>
          <a:xfrm>
            <a:off x="3555000" y="1577600"/>
            <a:ext cx="2034000" cy="1402800"/>
          </a:xfrm>
          <a:prstGeom prst="wedgeEllipseCallout">
            <a:avLst>
              <a:gd fmla="val 36354" name="adj1"/>
              <a:gd fmla="val 58032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“No it is a thousand times worse than it was prior to RPP”</a:t>
            </a:r>
            <a:endParaRPr sz="1300"/>
          </a:p>
        </p:txBody>
      </p:sp>
      <p:sp>
        <p:nvSpPr>
          <p:cNvPr id="566" name="Google Shape;566;p91"/>
          <p:cNvSpPr/>
          <p:nvPr/>
        </p:nvSpPr>
        <p:spPr>
          <a:xfrm>
            <a:off x="1839300" y="3058650"/>
            <a:ext cx="2732700" cy="1748700"/>
          </a:xfrm>
          <a:prstGeom prst="wedgeEllipseCallout">
            <a:avLst>
              <a:gd fmla="val -45054" name="adj1"/>
              <a:gd fmla="val 57977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“We’re happy with it. Except that renewing it each year with multiple documents is onerous.”</a:t>
            </a:r>
            <a:endParaRPr sz="1300"/>
          </a:p>
        </p:txBody>
      </p:sp>
      <p:sp>
        <p:nvSpPr>
          <p:cNvPr id="567" name="Google Shape;567;p91"/>
          <p:cNvSpPr/>
          <p:nvPr/>
        </p:nvSpPr>
        <p:spPr>
          <a:xfrm>
            <a:off x="4943525" y="3058650"/>
            <a:ext cx="2732700" cy="1748700"/>
          </a:xfrm>
          <a:prstGeom prst="wedgeEllipseCallout">
            <a:avLst>
              <a:gd fmla="val -45054" name="adj1"/>
              <a:gd fmla="val 57977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“At night when Tbird, Belvedere etc open is when there is the toughest parking challenge.”</a:t>
            </a:r>
            <a:endParaRPr sz="13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92"/>
          <p:cNvSpPr txBox="1"/>
          <p:nvPr>
            <p:ph type="title"/>
          </p:nvPr>
        </p:nvSpPr>
        <p:spPr>
          <a:xfrm>
            <a:off x="2400250" y="575950"/>
            <a:ext cx="6321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Upper Lawrenceville</a:t>
            </a:r>
            <a:endParaRPr sz="2500"/>
          </a:p>
        </p:txBody>
      </p:sp>
      <p:pic>
        <p:nvPicPr>
          <p:cNvPr descr="Forms response chart. Question title: Do you support expanding Residential Permit Parking to residential blocks of UPPER LAWRENCEVILLE?. Number of responses: 161 responses." id="573" name="Google Shape;573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6725" y="1297100"/>
            <a:ext cx="7369601" cy="333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93"/>
          <p:cNvSpPr txBox="1"/>
          <p:nvPr>
            <p:ph type="title"/>
          </p:nvPr>
        </p:nvSpPr>
        <p:spPr>
          <a:xfrm>
            <a:off x="2400250" y="575950"/>
            <a:ext cx="6321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Upper</a:t>
            </a:r>
            <a:r>
              <a:rPr lang="en" sz="2600"/>
              <a:t> Lawrenceville - RESIDENTS</a:t>
            </a:r>
            <a:endParaRPr sz="2500"/>
          </a:p>
        </p:txBody>
      </p:sp>
      <p:sp>
        <p:nvSpPr>
          <p:cNvPr id="579" name="Google Shape;579;p93"/>
          <p:cNvSpPr txBox="1"/>
          <p:nvPr>
            <p:ph idx="1" type="body"/>
          </p:nvPr>
        </p:nvSpPr>
        <p:spPr>
          <a:xfrm>
            <a:off x="814725" y="1268375"/>
            <a:ext cx="7916700" cy="355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 u="sng"/>
              <a:t>RPP</a:t>
            </a:r>
            <a:endParaRPr b="1" sz="1700" u="sng"/>
          </a:p>
          <a:p>
            <a:pPr indent="-336550" lvl="0" marL="457200" rtl="0" algn="l">
              <a:spcBef>
                <a:spcPts val="160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35.5</a:t>
            </a:r>
            <a:r>
              <a:rPr lang="en" sz="1700"/>
              <a:t>% support vs. 54.8% oppose</a:t>
            </a:r>
            <a:endParaRPr sz="17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700" u="sng"/>
              <a:t>Nighttime</a:t>
            </a:r>
            <a:endParaRPr b="1" sz="1700" u="sng"/>
          </a:p>
          <a:p>
            <a:pPr indent="-336550" lvl="0" marL="457200" rtl="0" algn="l">
              <a:spcBef>
                <a:spcPts val="160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41.9% support vs. 48.4% oppose</a:t>
            </a:r>
            <a:endParaRPr sz="17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700" u="sng"/>
              <a:t>Hybrid</a:t>
            </a:r>
            <a:endParaRPr b="1" sz="1700" u="sng"/>
          </a:p>
          <a:p>
            <a:pPr indent="-336550" lvl="0" marL="457200" rtl="0" algn="l">
              <a:spcBef>
                <a:spcPts val="160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32.3% support vs. 54.8% oppose</a:t>
            </a:r>
            <a:endParaRPr sz="1700"/>
          </a:p>
        </p:txBody>
      </p:sp>
      <p:pic>
        <p:nvPicPr>
          <p:cNvPr id="580" name="Google Shape;580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5275" y="1268375"/>
            <a:ext cx="3845199" cy="3284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94"/>
          <p:cNvSpPr txBox="1"/>
          <p:nvPr>
            <p:ph type="title"/>
          </p:nvPr>
        </p:nvSpPr>
        <p:spPr>
          <a:xfrm>
            <a:off x="2400250" y="575950"/>
            <a:ext cx="6321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RPP takeaways from survey  </a:t>
            </a:r>
            <a:endParaRPr sz="2500"/>
          </a:p>
        </p:txBody>
      </p:sp>
      <p:pic>
        <p:nvPicPr>
          <p:cNvPr descr="LU Logo.JPG" id="586" name="Google Shape;586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94"/>
          <p:cNvSpPr txBox="1"/>
          <p:nvPr>
            <p:ph idx="1" type="body"/>
          </p:nvPr>
        </p:nvSpPr>
        <p:spPr>
          <a:xfrm>
            <a:off x="2400250" y="1132725"/>
            <a:ext cx="6321600" cy="373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Businesses &amp; workers concerned about parking options with more aggressive options for new RPP and meters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Existing RPP area had the most positive reactions to RPP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No new areas had 70% of resident support, although Central Lawrenceville (BELOW Butler) was very close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Central Lawrenceville (ABOVE Butler) seems positive on nighttime enforcement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Upper Lawrenceville residents do NOT want RPP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Attitudes about RPP carried over to attitudes about hybrid and nighttime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Residents of Central Lawrenceville seem somewhat open to hybrid</a:t>
            </a:r>
            <a:endParaRPr sz="17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95"/>
          <p:cNvSpPr txBox="1"/>
          <p:nvPr>
            <p:ph type="title"/>
          </p:nvPr>
        </p:nvSpPr>
        <p:spPr>
          <a:xfrm>
            <a:off x="2400250" y="393825"/>
            <a:ext cx="6321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Summarizing main RPP concerns</a:t>
            </a:r>
            <a:endParaRPr sz="2500"/>
          </a:p>
        </p:txBody>
      </p:sp>
      <p:pic>
        <p:nvPicPr>
          <p:cNvPr descr="LU Logo.JPG" id="594" name="Google Shape;594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95"/>
          <p:cNvSpPr txBox="1"/>
          <p:nvPr>
            <p:ph idx="1" type="body"/>
          </p:nvPr>
        </p:nvSpPr>
        <p:spPr>
          <a:xfrm>
            <a:off x="2400250" y="1017700"/>
            <a:ext cx="5152500" cy="23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Visitor passes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Administrative burden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Enforcement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Cost / e</a:t>
            </a:r>
            <a:r>
              <a:rPr lang="en" sz="1600"/>
              <a:t>quity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Would like one RPP zone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Want more info / if it ain’t broke, don’t fix it</a:t>
            </a:r>
            <a:endParaRPr sz="1600"/>
          </a:p>
        </p:txBody>
      </p:sp>
      <p:sp>
        <p:nvSpPr>
          <p:cNvPr id="597" name="Google Shape;597;p95"/>
          <p:cNvSpPr/>
          <p:nvPr/>
        </p:nvSpPr>
        <p:spPr>
          <a:xfrm>
            <a:off x="0" y="3067175"/>
            <a:ext cx="2933100" cy="1953900"/>
          </a:xfrm>
          <a:prstGeom prst="wedgeEllipseCallout">
            <a:avLst>
              <a:gd fmla="val 54323" name="adj1"/>
              <a:gd fmla="val 46365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“I’m concerned about visitor parking. If we have a dinner party or have grandparents visit, it just adds another complication.”</a:t>
            </a:r>
            <a:endParaRPr sz="1300"/>
          </a:p>
        </p:txBody>
      </p:sp>
      <p:sp>
        <p:nvSpPr>
          <p:cNvPr id="598" name="Google Shape;598;p95"/>
          <p:cNvSpPr/>
          <p:nvPr/>
        </p:nvSpPr>
        <p:spPr>
          <a:xfrm>
            <a:off x="5866200" y="2571750"/>
            <a:ext cx="3378300" cy="2334300"/>
          </a:xfrm>
          <a:prstGeom prst="wedgeEllipseCallout">
            <a:avLst>
              <a:gd fmla="val -45054" name="adj1"/>
              <a:gd fmla="val 57977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“I live and operate a business in Lower Lawrenceville. Currently, there is plenty of street parking available nearby and it is easy, uncomplicated, and hassle free for my household and business patrons. I like the simplicity.”</a:t>
            </a:r>
            <a:endParaRPr sz="1300"/>
          </a:p>
        </p:txBody>
      </p:sp>
      <p:sp>
        <p:nvSpPr>
          <p:cNvPr id="599" name="Google Shape;599;p95"/>
          <p:cNvSpPr/>
          <p:nvPr/>
        </p:nvSpPr>
        <p:spPr>
          <a:xfrm>
            <a:off x="2933100" y="3142875"/>
            <a:ext cx="2933100" cy="1953900"/>
          </a:xfrm>
          <a:prstGeom prst="wedgeEllipseCallout">
            <a:avLst>
              <a:gd fmla="val 54323" name="adj1"/>
              <a:gd fmla="val 46365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F1F1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“Paying $20 a year for not guaranteed parking spot on a public street is pretty frustrating and then needing to jump through hoops to have friends or family visit.“</a:t>
            </a:r>
            <a:endParaRPr sz="15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96"/>
          <p:cNvSpPr txBox="1"/>
          <p:nvPr>
            <p:ph type="title"/>
          </p:nvPr>
        </p:nvSpPr>
        <p:spPr>
          <a:xfrm>
            <a:off x="2400250" y="575950"/>
            <a:ext cx="6321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A word of thanks</a:t>
            </a:r>
            <a:endParaRPr sz="2500"/>
          </a:p>
        </p:txBody>
      </p:sp>
      <p:pic>
        <p:nvPicPr>
          <p:cNvPr descr="LU Logo.JPG" id="605" name="Google Shape;605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96"/>
          <p:cNvPicPr preferRelativeResize="0"/>
          <p:nvPr/>
        </p:nvPicPr>
        <p:blipFill rotWithShape="1">
          <a:blip r:embed="rId5">
            <a:alphaModFix/>
          </a:blip>
          <a:srcRect b="17143" l="0" r="0" t="21431"/>
          <a:stretch/>
        </p:blipFill>
        <p:spPr>
          <a:xfrm>
            <a:off x="2492075" y="1336050"/>
            <a:ext cx="5817574" cy="268002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97"/>
          <p:cNvSpPr txBox="1"/>
          <p:nvPr>
            <p:ph type="title"/>
          </p:nvPr>
        </p:nvSpPr>
        <p:spPr>
          <a:xfrm>
            <a:off x="2400250" y="575950"/>
            <a:ext cx="6321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NEXT STEPS</a:t>
            </a:r>
            <a:endParaRPr sz="4100"/>
          </a:p>
        </p:txBody>
      </p:sp>
      <p:pic>
        <p:nvPicPr>
          <p:cNvPr descr="LU Logo.JPG" id="613" name="Google Shape;613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9750" y="1402550"/>
            <a:ext cx="4452465" cy="3339348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15" name="Google Shape;615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98"/>
          <p:cNvSpPr txBox="1"/>
          <p:nvPr>
            <p:ph type="title"/>
          </p:nvPr>
        </p:nvSpPr>
        <p:spPr>
          <a:xfrm>
            <a:off x="2400250" y="575950"/>
            <a:ext cx="6321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u="sng"/>
              <a:t>Lawrenceville cares about mobility</a:t>
            </a:r>
            <a:r>
              <a:rPr lang="en" sz="2600" u="sng"/>
              <a:t> </a:t>
            </a:r>
            <a:endParaRPr sz="2500" u="sng"/>
          </a:p>
        </p:txBody>
      </p:sp>
      <p:pic>
        <p:nvPicPr>
          <p:cNvPr descr="LU Logo.JPG" id="621" name="Google Shape;621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98"/>
          <p:cNvSpPr txBox="1"/>
          <p:nvPr>
            <p:ph idx="1" type="body"/>
          </p:nvPr>
        </p:nvSpPr>
        <p:spPr>
          <a:xfrm>
            <a:off x="2400250" y="1132750"/>
            <a:ext cx="6321600" cy="373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Stay engaged</a:t>
            </a:r>
            <a:r>
              <a:rPr lang="en"/>
              <a:t>: we’re not going anywhere!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Data collection</a:t>
            </a:r>
            <a:r>
              <a:rPr lang="en"/>
              <a:t>: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You can 311 by calling 311, Tweeting @Pgh311, or using form on City’s website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LU &amp; LC are adding all your mobility concerns to a list that we can share with 311 and elected officials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We will publicly share anonymized feedback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Join Better Streets Lawrenceville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https://better-streets-lawrenceville.mailchimpsites.com/</a:t>
            </a:r>
            <a:endParaRPr/>
          </a:p>
        </p:txBody>
      </p:sp>
      <p:pic>
        <p:nvPicPr>
          <p:cNvPr id="624" name="Google Shape;624;p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0263" y="3095925"/>
            <a:ext cx="1830075" cy="183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99"/>
          <p:cNvSpPr txBox="1"/>
          <p:nvPr>
            <p:ph type="title"/>
          </p:nvPr>
        </p:nvSpPr>
        <p:spPr>
          <a:xfrm>
            <a:off x="2400250" y="575950"/>
            <a:ext cx="6321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u="sng"/>
              <a:t>Capital budget season</a:t>
            </a:r>
            <a:r>
              <a:rPr lang="en" sz="2600" u="sng"/>
              <a:t> </a:t>
            </a:r>
            <a:endParaRPr sz="2500" u="sng"/>
          </a:p>
        </p:txBody>
      </p:sp>
      <p:pic>
        <p:nvPicPr>
          <p:cNvPr descr="LU Logo.JPG" id="630" name="Google Shape;630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99"/>
          <p:cNvSpPr txBox="1"/>
          <p:nvPr>
            <p:ph idx="1" type="body"/>
          </p:nvPr>
        </p:nvSpPr>
        <p:spPr>
          <a:xfrm>
            <a:off x="2400250" y="1132750"/>
            <a:ext cx="6321600" cy="373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Give your input on budget priorities for the 2024 City of Pittsburgh Capital and Operating Budgets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Register &amp; complete the survey at: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https://engage.pittsburghpa.gov/2024-city-pittsburgh-budgets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2023 Meeting Dates &amp; Locations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Sat 5/13 at 1 PM - VIRTUAL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Wed 5/17 at 6 PM - Phillips Rec Center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Thurs 5/18 at 6 PM - Manchester Citizens Corp. Center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Thurs 6/1 at 6 PM - Sheraden Senior Center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Wed 6/7 at 6 PM - Homewood Senior Center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00"/>
          <p:cNvSpPr txBox="1"/>
          <p:nvPr>
            <p:ph type="title"/>
          </p:nvPr>
        </p:nvSpPr>
        <p:spPr>
          <a:xfrm>
            <a:off x="2400250" y="575950"/>
            <a:ext cx="6321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NEXT STEPS: </a:t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Mobility Enhancement District</a:t>
            </a:r>
            <a:endParaRPr sz="2500"/>
          </a:p>
        </p:txBody>
      </p:sp>
      <p:pic>
        <p:nvPicPr>
          <p:cNvPr descr="LU Logo.JPG" id="638" name="Google Shape;638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100"/>
          <p:cNvSpPr txBox="1"/>
          <p:nvPr>
            <p:ph idx="1" type="body"/>
          </p:nvPr>
        </p:nvSpPr>
        <p:spPr>
          <a:xfrm>
            <a:off x="2400250" y="1585650"/>
            <a:ext cx="6321600" cy="305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Ordinance is currently in Committee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Back on agenda on 5/24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Currently working through amendments based on feedback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Based on your feedback, LU and LC are pushing for: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Clarity on how decisions will be made about use of funds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Community members deserve a voice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Make sure parking time durations aren’t too short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Public hearing at City Council in early June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D7 funds for Parking Study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7"/>
          <p:cNvSpPr/>
          <p:nvPr/>
        </p:nvSpPr>
        <p:spPr>
          <a:xfrm>
            <a:off x="-47700" y="288375"/>
            <a:ext cx="3962100" cy="554100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47"/>
          <p:cNvSpPr txBox="1"/>
          <p:nvPr/>
        </p:nvSpPr>
        <p:spPr>
          <a:xfrm>
            <a:off x="40625" y="288350"/>
            <a:ext cx="3873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Community Agreements</a:t>
            </a:r>
            <a:endParaRPr b="1" sz="2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8" name="Google Shape;228;p47"/>
          <p:cNvSpPr txBox="1"/>
          <p:nvPr/>
        </p:nvSpPr>
        <p:spPr>
          <a:xfrm>
            <a:off x="497825" y="1266625"/>
            <a:ext cx="35901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 neighborly.</a:t>
            </a:r>
            <a:endParaRPr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Helvetica Neue"/>
              <a:buChar char="-"/>
            </a:pPr>
            <a:r>
              <a:rPr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 respectful of all participants &amp; hosts</a:t>
            </a:r>
            <a:endParaRPr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Helvetica Neue"/>
              <a:buChar char="-"/>
            </a:pPr>
            <a:r>
              <a:rPr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Don’t denigrate groups of people</a:t>
            </a:r>
            <a:endParaRPr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Helvetica Neue"/>
              <a:buChar char="-"/>
            </a:pPr>
            <a:r>
              <a:rPr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Give space for all to participate</a:t>
            </a:r>
            <a:endParaRPr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9" name="Google Shape;22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9673" y="381159"/>
            <a:ext cx="3174025" cy="438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01"/>
          <p:cNvSpPr txBox="1"/>
          <p:nvPr>
            <p:ph type="title"/>
          </p:nvPr>
        </p:nvSpPr>
        <p:spPr>
          <a:xfrm>
            <a:off x="2400250" y="575950"/>
            <a:ext cx="6321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NEXT STEPS: </a:t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Residential Permit Parking</a:t>
            </a:r>
            <a:endParaRPr sz="2500"/>
          </a:p>
        </p:txBody>
      </p:sp>
      <p:pic>
        <p:nvPicPr>
          <p:cNvPr descr="LU Logo.JPG" id="646" name="Google Shape;646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101"/>
          <p:cNvSpPr txBox="1"/>
          <p:nvPr>
            <p:ph idx="1" type="body"/>
          </p:nvPr>
        </p:nvSpPr>
        <p:spPr>
          <a:xfrm>
            <a:off x="2400250" y="1585650"/>
            <a:ext cx="6321600" cy="305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Strongly mixed feedback points to a more tailored approach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Parking study is necessary to make these changes anyway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Alternative if you don’t want to wait: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Petition your neighbors: 70% of households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Contact LU for assistance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102"/>
          <p:cNvSpPr txBox="1"/>
          <p:nvPr>
            <p:ph type="title"/>
          </p:nvPr>
        </p:nvSpPr>
        <p:spPr>
          <a:xfrm>
            <a:off x="2400250" y="575950"/>
            <a:ext cx="6321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NEXT STEPS: Getting creative</a:t>
            </a:r>
            <a:endParaRPr sz="2500"/>
          </a:p>
        </p:txBody>
      </p:sp>
      <p:pic>
        <p:nvPicPr>
          <p:cNvPr descr="LU Logo.JPG" id="654" name="Google Shape;654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102"/>
          <p:cNvSpPr txBox="1"/>
          <p:nvPr>
            <p:ph idx="1" type="body"/>
          </p:nvPr>
        </p:nvSpPr>
        <p:spPr>
          <a:xfrm>
            <a:off x="2400250" y="1585650"/>
            <a:ext cx="6321600" cy="305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Improving enforcement, especially parking on sidewalks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How can we encourage better utilization of existing lots?</a:t>
            </a:r>
            <a:endParaRPr/>
          </a:p>
        </p:txBody>
      </p:sp>
      <p:pic>
        <p:nvPicPr>
          <p:cNvPr id="657" name="Google Shape;657;p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382700"/>
            <a:ext cx="1956300" cy="260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00250" y="2423960"/>
            <a:ext cx="1966300" cy="2621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10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7900" y="2423954"/>
            <a:ext cx="1966300" cy="2621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10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60975" y="2423961"/>
            <a:ext cx="1966300" cy="2621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03"/>
          <p:cNvSpPr txBox="1"/>
          <p:nvPr>
            <p:ph type="title"/>
          </p:nvPr>
        </p:nvSpPr>
        <p:spPr>
          <a:xfrm>
            <a:off x="2400250" y="575950"/>
            <a:ext cx="6321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Q&amp;A / comments</a:t>
            </a:r>
            <a:endParaRPr sz="2500"/>
          </a:p>
        </p:txBody>
      </p:sp>
      <p:sp>
        <p:nvSpPr>
          <p:cNvPr id="666" name="Google Shape;666;p103"/>
          <p:cNvSpPr txBox="1"/>
          <p:nvPr>
            <p:ph idx="1" type="body"/>
          </p:nvPr>
        </p:nvSpPr>
        <p:spPr>
          <a:xfrm>
            <a:off x="2400250" y="1206000"/>
            <a:ext cx="6321600" cy="5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Please identify yourself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Please remember our community agreements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i="1"/>
          </a:p>
        </p:txBody>
      </p:sp>
      <p:pic>
        <p:nvPicPr>
          <p:cNvPr descr="LU Logo.JPG" id="667" name="Google Shape;667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103"/>
          <p:cNvSpPr txBox="1"/>
          <p:nvPr/>
        </p:nvSpPr>
        <p:spPr>
          <a:xfrm>
            <a:off x="2505488" y="2177200"/>
            <a:ext cx="3590100" cy="2401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 neighborly.</a:t>
            </a:r>
            <a:endParaRPr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Helvetica Neue"/>
              <a:buChar char="-"/>
            </a:pPr>
            <a:r>
              <a:rPr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 respectful of all participants &amp; hosts</a:t>
            </a:r>
            <a:endParaRPr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Helvetica Neue"/>
              <a:buChar char="-"/>
            </a:pPr>
            <a:r>
              <a:rPr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Don’t denigrate groups of people</a:t>
            </a:r>
            <a:endParaRPr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Helvetica Neue"/>
              <a:buChar char="-"/>
            </a:pPr>
            <a:r>
              <a:rPr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Give space for all to participate</a:t>
            </a:r>
            <a:endParaRPr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104"/>
          <p:cNvSpPr txBox="1"/>
          <p:nvPr>
            <p:ph type="title"/>
          </p:nvPr>
        </p:nvSpPr>
        <p:spPr>
          <a:xfrm>
            <a:off x="2400250" y="575950"/>
            <a:ext cx="6321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THANK YOU!</a:t>
            </a:r>
            <a:endParaRPr sz="2500"/>
          </a:p>
        </p:txBody>
      </p:sp>
      <p:sp>
        <p:nvSpPr>
          <p:cNvPr id="675" name="Google Shape;675;p104"/>
          <p:cNvSpPr txBox="1"/>
          <p:nvPr>
            <p:ph idx="1" type="body"/>
          </p:nvPr>
        </p:nvSpPr>
        <p:spPr>
          <a:xfrm>
            <a:off x="2400250" y="1206001"/>
            <a:ext cx="6321600" cy="30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Lawrenceville United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412-802-7220 - </a:t>
            </a:r>
            <a:r>
              <a:rPr lang="en" u="sng">
                <a:solidFill>
                  <a:schemeClr val="hlink"/>
                </a:solidFill>
                <a:hlinkClick r:id="rId3"/>
              </a:rPr>
              <a:t>info@LUnited.org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Lawrenceville Corporation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412-621-1616 - </a:t>
            </a:r>
            <a:r>
              <a:rPr lang="en" u="sng">
                <a:solidFill>
                  <a:schemeClr val="hlink"/>
                </a:solidFill>
                <a:hlinkClick r:id="rId4"/>
              </a:rPr>
              <a:t>info@LawrencevilleCorp.com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i="1"/>
          </a:p>
        </p:txBody>
      </p:sp>
      <p:pic>
        <p:nvPicPr>
          <p:cNvPr descr="LU Logo.JPG" id="676" name="Google Shape;676;p1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10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104"/>
          <p:cNvSpPr txBox="1"/>
          <p:nvPr>
            <p:ph idx="4294967295" type="subTitle"/>
          </p:nvPr>
        </p:nvSpPr>
        <p:spPr>
          <a:xfrm>
            <a:off x="2443225" y="4313200"/>
            <a:ext cx="6331500" cy="72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i="1" lang="en"/>
              <a:t>Please sign in at </a:t>
            </a:r>
            <a:r>
              <a:rPr i="1" lang="en">
                <a:solidFill>
                  <a:srgbClr val="0000FF"/>
                </a:solidFill>
              </a:rPr>
              <a:t>bit.ly/LUSignIn </a:t>
            </a:r>
            <a:r>
              <a:rPr i="1" lang="en"/>
              <a:t>if joining online</a:t>
            </a:r>
            <a:endParaRPr i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8"/>
          <p:cNvSpPr/>
          <p:nvPr/>
        </p:nvSpPr>
        <p:spPr>
          <a:xfrm>
            <a:off x="-47700" y="288375"/>
            <a:ext cx="3962100" cy="554100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48"/>
          <p:cNvSpPr txBox="1"/>
          <p:nvPr/>
        </p:nvSpPr>
        <p:spPr>
          <a:xfrm>
            <a:off x="40625" y="288350"/>
            <a:ext cx="3873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Ground Rules</a:t>
            </a:r>
            <a:endParaRPr b="1" sz="2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6" name="Google Shape;236;p48"/>
          <p:cNvSpPr txBox="1"/>
          <p:nvPr/>
        </p:nvSpPr>
        <p:spPr>
          <a:xfrm>
            <a:off x="521050" y="1069225"/>
            <a:ext cx="7594800" cy="37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Helvetica Neue"/>
              <a:buChar char="-"/>
            </a:pPr>
            <a:r>
              <a:rPr b="1"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Hold all questions/comments until the end of the presentation</a:t>
            </a:r>
            <a:r>
              <a:rPr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(you can drop in the chat if you’re joining by Facebook Live).</a:t>
            </a:r>
            <a:endParaRPr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Helvetica Neue"/>
              <a:buChar char="-"/>
            </a:pPr>
            <a:r>
              <a:rPr b="1"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Raise your hand to make a question/comment.</a:t>
            </a:r>
            <a:r>
              <a:rPr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Please identify yourself and your relationship to the project.</a:t>
            </a:r>
            <a:endParaRPr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Helvetica Neue"/>
              <a:buChar char="-"/>
            </a:pPr>
            <a:r>
              <a:rPr b="1"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 respectful of all speakers.</a:t>
            </a:r>
            <a:endParaRPr b="1"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Helvetica Neue"/>
              <a:buChar char="-"/>
            </a:pPr>
            <a:r>
              <a:rPr b="1"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Limit questions/comments to 2 minutes each, with 1 clarification question/comment.</a:t>
            </a:r>
            <a:endParaRPr b="1"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Helvetica Neue"/>
              <a:buChar char="-"/>
            </a:pPr>
            <a:r>
              <a:rPr b="1"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If time permits, we will call on individuals who’d like to ask or make a second question/comment.</a:t>
            </a:r>
            <a:endParaRPr b="1"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Helvetica Neue"/>
              <a:buChar char="-"/>
            </a:pPr>
            <a:r>
              <a:rPr b="1"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</a:t>
            </a:r>
            <a:r>
              <a:rPr b="1"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the “feedback form” to ask more questions and give us your input</a:t>
            </a:r>
            <a:endParaRPr b="1"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Helvetica Neue"/>
              <a:buChar char="-"/>
            </a:pPr>
            <a:r>
              <a:rPr b="1"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If ground rules are violated, we will ask you to leave. If it continues, we will end the meeting.</a:t>
            </a:r>
            <a:endParaRPr b="1"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9"/>
          <p:cNvSpPr txBox="1"/>
          <p:nvPr>
            <p:ph type="title"/>
          </p:nvPr>
        </p:nvSpPr>
        <p:spPr>
          <a:xfrm>
            <a:off x="2400250" y="575950"/>
            <a:ext cx="6321600" cy="9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Why did we </a:t>
            </a:r>
            <a:r>
              <a:rPr lang="en" sz="2600"/>
              <a:t>go through this process?</a:t>
            </a:r>
            <a:endParaRPr sz="2500"/>
          </a:p>
        </p:txBody>
      </p:sp>
      <p:sp>
        <p:nvSpPr>
          <p:cNvPr id="242" name="Google Shape;242;p49"/>
          <p:cNvSpPr txBox="1"/>
          <p:nvPr>
            <p:ph idx="1" type="body"/>
          </p:nvPr>
        </p:nvSpPr>
        <p:spPr>
          <a:xfrm>
            <a:off x="2400262" y="1167651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Grassroots organizing</a:t>
            </a:r>
            <a:r>
              <a:rPr lang="en"/>
              <a:t>: mobility is critical to quality of life and improving foot traffic in business district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Community development</a:t>
            </a:r>
            <a:r>
              <a:rPr lang="en"/>
              <a:t>: mobility &amp; parking issues are major tension point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Community plans</a:t>
            </a:r>
            <a:r>
              <a:rPr lang="en"/>
              <a:t> identify specific interventions to improve our public realm &amp; manage parking demand, but progress has been slow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Neighborhood metrics</a:t>
            </a:r>
            <a:r>
              <a:rPr lang="en"/>
              <a:t>: </a:t>
            </a:r>
            <a:r>
              <a:rPr lang="en"/>
              <a:t>we deserve better</a:t>
            </a:r>
            <a:endParaRPr/>
          </a:p>
        </p:txBody>
      </p:sp>
      <p:pic>
        <p:nvPicPr>
          <p:cNvPr descr="LU Logo.JPG" id="243" name="Google Shape;243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50"/>
          <p:cNvSpPr txBox="1"/>
          <p:nvPr>
            <p:ph type="title"/>
          </p:nvPr>
        </p:nvSpPr>
        <p:spPr>
          <a:xfrm>
            <a:off x="2400250" y="575950"/>
            <a:ext cx="6321600" cy="7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 for this process</a:t>
            </a:r>
            <a:endParaRPr/>
          </a:p>
        </p:txBody>
      </p:sp>
      <p:sp>
        <p:nvSpPr>
          <p:cNvPr id="250" name="Google Shape;250;p50"/>
          <p:cNvSpPr txBox="1"/>
          <p:nvPr>
            <p:ph idx="1" type="body"/>
          </p:nvPr>
        </p:nvSpPr>
        <p:spPr>
          <a:xfrm>
            <a:off x="2400262" y="1326551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Create positive, community-determined mobility enhancements to our neighborhood streets to benefit community members and visitors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Improve our public infrastructure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Manage parking demand more effectively</a:t>
            </a:r>
            <a:endParaRPr sz="1600"/>
          </a:p>
        </p:txBody>
      </p:sp>
      <p:pic>
        <p:nvPicPr>
          <p:cNvPr descr="LU Logo.JPG" id="251" name="Google Shape;251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024" y="494176"/>
            <a:ext cx="1339726" cy="10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150" y="1727199"/>
            <a:ext cx="1966300" cy="50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50"/>
          <p:cNvPicPr preferRelativeResize="0"/>
          <p:nvPr/>
        </p:nvPicPr>
        <p:blipFill rotWithShape="1">
          <a:blip r:embed="rId5">
            <a:alphaModFix/>
          </a:blip>
          <a:srcRect b="0" l="11863" r="0" t="0"/>
          <a:stretch/>
        </p:blipFill>
        <p:spPr>
          <a:xfrm>
            <a:off x="2617500" y="3038400"/>
            <a:ext cx="4316800" cy="200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