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1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Lst>
  <p:sldSz cx="9144000" cy="5143500" type="screen16x9"/>
  <p:notesSz cx="6858000" cy="9144000"/>
  <p:embeddedFontLst>
    <p:embeddedFont>
      <p:font typeface="EB Garamond" panose="00000500000000000000" pitchFamily="2" charset="0"/>
      <p:regular r:id="rId17"/>
      <p:bold r:id="rId18"/>
      <p:italic r:id="rId19"/>
      <p:boldItalic r:id="rId20"/>
    </p:embeddedFont>
    <p:embeddedFont>
      <p:font typeface="Helvetica Neue" panose="020B0604020202020204" charset="0"/>
      <p:regular r:id="rId21"/>
      <p:bold r:id="rId22"/>
      <p:italic r:id="rId23"/>
      <p:boldItalic r:id="rId24"/>
    </p:embeddedFont>
    <p:embeddedFont>
      <p:font typeface="Lato" panose="020F0502020204030203" pitchFamily="3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931" y="5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d1d25157d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d1d25157d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333" u="sng">
              <a:solidFill>
                <a:srgbClr val="0097A7"/>
              </a:solidFill>
              <a:latin typeface="Lato"/>
              <a:ea typeface="Lato"/>
              <a:cs typeface="Lato"/>
              <a:sym typeface="Lato"/>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f3982489be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f3982489be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44d0dd4f05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144d0dd4f05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f39779d9ee_3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f39779d9ee_3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f39779d9ee_3_2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f39779d9ee_3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 Rachel</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f39779d9ee_2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f39779d9ee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f39779d9ee_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f39779d9ee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fa0056b9ff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fa0056b9f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d51a7cd8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1d51a7cd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43e2273a88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143e2273a88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rgbClr val="33353A"/>
                </a:solidFill>
              </a:rPr>
              <a:t>“R” licensees may serve liquor, wine and beer products. The licensee can sell up to 192 fluid ounces of beer products, in original containers, for take-out purposes. “R” licensees may not sell any single, open container of alcoholic beverage for consumption outside the establishment.</a:t>
            </a:r>
            <a:endParaRPr sz="1200">
              <a:solidFill>
                <a:srgbClr val="33353A"/>
              </a:solidFill>
            </a:endParaRPr>
          </a:p>
          <a:p>
            <a:pPr marL="228600" lvl="0" indent="0" algn="l" rtl="0">
              <a:lnSpc>
                <a:spcPct val="115000"/>
              </a:lnSpc>
              <a:spcBef>
                <a:spcPts val="1500"/>
              </a:spcBef>
              <a:spcAft>
                <a:spcPts val="0"/>
              </a:spcAft>
              <a:buClr>
                <a:schemeClr val="dk1"/>
              </a:buClr>
              <a:buSzPts val="1100"/>
              <a:buFont typeface="Arial"/>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44d0dd4f05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44d0dd4f0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44ab89ec8a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44ab89ec8a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43e2273a88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143e2273a8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3" Type="http://schemas.openxmlformats.org/officeDocument/2006/relationships/hyperlink" Target="mailto:info@lawrencevillecorp.com" TargetMode="External"/><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2.png"/><Relationship Id="rId4" Type="http://schemas.openxmlformats.org/officeDocument/2006/relationships/hyperlink" Target="mailto:info@lunited.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www.paliquorlicenseco.com/understanding-types-of-pa-liquor-licenses/" TargetMode="External"/><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hyperlink" Target="mailto:dave@lunited.org" TargetMode="External"/><Relationship Id="rId4" Type="http://schemas.openxmlformats.org/officeDocument/2006/relationships/hyperlink" Target="mailto:abi@lawrencevillecorp.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98"/>
        <p:cNvGrpSpPr/>
        <p:nvPr/>
      </p:nvGrpSpPr>
      <p:grpSpPr>
        <a:xfrm>
          <a:off x="0" y="0"/>
          <a:ext cx="0" cy="0"/>
          <a:chOff x="0" y="0"/>
          <a:chExt cx="0" cy="0"/>
        </a:xfrm>
      </p:grpSpPr>
      <p:sp>
        <p:nvSpPr>
          <p:cNvPr id="99" name="Google Shape;99;p2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00" name="Google Shape;100;p25"/>
          <p:cNvSpPr txBox="1">
            <a:spLocks noGrp="1"/>
          </p:cNvSpPr>
          <p:nvPr>
            <p:ph type="subTitle" idx="1"/>
          </p:nvPr>
        </p:nvSpPr>
        <p:spPr>
          <a:xfrm>
            <a:off x="2028274" y="3417725"/>
            <a:ext cx="5382300" cy="459600"/>
          </a:xfrm>
          <a:prstGeom prst="rect">
            <a:avLst/>
          </a:prstGeom>
        </p:spPr>
        <p:txBody>
          <a:bodyPr spcFirstLastPara="1" wrap="square" lIns="91425" tIns="91425" rIns="91425" bIns="91425" anchor="t" anchorCtr="0">
            <a:normAutofit fontScale="77500" lnSpcReduction="20000"/>
          </a:bodyPr>
          <a:lstStyle/>
          <a:p>
            <a:pPr marL="0" lvl="0" indent="0" algn="ctr" rtl="0">
              <a:spcBef>
                <a:spcPts val="0"/>
              </a:spcBef>
              <a:spcAft>
                <a:spcPts val="0"/>
              </a:spcAft>
              <a:buNone/>
            </a:pPr>
            <a:endParaRPr/>
          </a:p>
        </p:txBody>
      </p:sp>
      <p:sp>
        <p:nvSpPr>
          <p:cNvPr id="101" name="Google Shape;101;p25"/>
          <p:cNvSpPr txBox="1"/>
          <p:nvPr/>
        </p:nvSpPr>
        <p:spPr>
          <a:xfrm>
            <a:off x="2278225" y="4549300"/>
            <a:ext cx="56658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073763"/>
                </a:solidFill>
                <a:latin typeface="EB Garamond"/>
                <a:ea typeface="EB Garamond"/>
                <a:cs typeface="EB Garamond"/>
                <a:sym typeface="EB Garamond"/>
              </a:rPr>
              <a:t>Sign-in Sheet: https://forms.gle/g5Krk2ycaov9KF867</a:t>
            </a:r>
            <a:endParaRPr sz="1700">
              <a:solidFill>
                <a:srgbClr val="073763"/>
              </a:solidFill>
              <a:latin typeface="EB Garamond"/>
              <a:ea typeface="EB Garamond"/>
              <a:cs typeface="EB Garamond"/>
              <a:sym typeface="EB Garamond"/>
            </a:endParaRPr>
          </a:p>
        </p:txBody>
      </p:sp>
      <p:pic>
        <p:nvPicPr>
          <p:cNvPr id="102" name="Google Shape;102;p25"/>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 name="TextBox 1">
            <a:extLst>
              <a:ext uri="{FF2B5EF4-FFF2-40B4-BE49-F238E27FC236}">
                <a16:creationId xmlns:a16="http://schemas.microsoft.com/office/drawing/2014/main" id="{93359FA3-1A4A-9974-9909-EF9926F1F12B}"/>
              </a:ext>
            </a:extLst>
          </p:cNvPr>
          <p:cNvSpPr txBox="1"/>
          <p:nvPr/>
        </p:nvSpPr>
        <p:spPr>
          <a:xfrm>
            <a:off x="3657600" y="2356306"/>
            <a:ext cx="914400" cy="477054"/>
          </a:xfrm>
          <a:prstGeom prst="rect">
            <a:avLst/>
          </a:prstGeom>
          <a:noFill/>
        </p:spPr>
        <p:txBody>
          <a:bodyPr wrap="square" rtlCol="0">
            <a:spAutoFit/>
          </a:bodyPr>
          <a:lstStyle/>
          <a:p>
            <a:r>
              <a:rPr lang="en-US" sz="2500" dirty="0">
                <a:solidFill>
                  <a:schemeClr val="bg1"/>
                </a:solidFill>
                <a:highlight>
                  <a:srgbClr val="000080"/>
                </a:highlight>
              </a:rPr>
              <a:t>MAY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2"/>
        <p:cNvGrpSpPr/>
        <p:nvPr/>
      </p:nvGrpSpPr>
      <p:grpSpPr>
        <a:xfrm>
          <a:off x="0" y="0"/>
          <a:ext cx="0" cy="0"/>
          <a:chOff x="0" y="0"/>
          <a:chExt cx="0" cy="0"/>
        </a:xfrm>
      </p:grpSpPr>
      <p:sp>
        <p:nvSpPr>
          <p:cNvPr id="163" name="Google Shape;163;p3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3500">
                <a:solidFill>
                  <a:srgbClr val="073763"/>
                </a:solidFill>
                <a:latin typeface="Lato"/>
                <a:ea typeface="Lato"/>
                <a:cs typeface="Lato"/>
                <a:sym typeface="Lato"/>
              </a:rPr>
              <a:t>Community Discussion</a:t>
            </a:r>
            <a:endParaRPr sz="3500" b="0">
              <a:solidFill>
                <a:srgbClr val="073763"/>
              </a:solidFill>
              <a:latin typeface="Lato"/>
              <a:ea typeface="Lato"/>
              <a:cs typeface="Lato"/>
              <a:sym typeface="Lato"/>
            </a:endParaRPr>
          </a:p>
          <a:p>
            <a:pPr marL="0" lvl="0" indent="0" algn="ctr" rtl="0">
              <a:spcBef>
                <a:spcPts val="0"/>
              </a:spcBef>
              <a:spcAft>
                <a:spcPts val="0"/>
              </a:spcAft>
              <a:buNone/>
            </a:pPr>
            <a:endParaRPr b="0">
              <a:solidFill>
                <a:srgbClr val="073763"/>
              </a:solidFill>
              <a:latin typeface="Lato"/>
              <a:ea typeface="Lato"/>
              <a:cs typeface="Lato"/>
              <a:sym typeface="Lato"/>
            </a:endParaRPr>
          </a:p>
          <a:p>
            <a:pPr marL="914400" lvl="0" indent="0" algn="ctr" rtl="0">
              <a:spcBef>
                <a:spcPts val="0"/>
              </a:spcBef>
              <a:spcAft>
                <a:spcPts val="0"/>
              </a:spcAft>
              <a:buNone/>
            </a:pPr>
            <a:endParaRPr sz="2222">
              <a:solidFill>
                <a:srgbClr val="073763"/>
              </a:solidFill>
              <a:latin typeface="Lato"/>
              <a:ea typeface="Lato"/>
              <a:cs typeface="Lato"/>
              <a:sym typeface="Lato"/>
            </a:endParaRPr>
          </a:p>
        </p:txBody>
      </p:sp>
      <p:pic>
        <p:nvPicPr>
          <p:cNvPr id="164" name="Google Shape;164;p34"/>
          <p:cNvPicPr preferRelativeResize="0"/>
          <p:nvPr/>
        </p:nvPicPr>
        <p:blipFill rotWithShape="1">
          <a:blip r:embed="rId3">
            <a:alphaModFix/>
          </a:blip>
          <a:srcRect t="85636"/>
          <a:stretch/>
        </p:blipFill>
        <p:spPr>
          <a:xfrm>
            <a:off x="0" y="4404700"/>
            <a:ext cx="9144000" cy="738801"/>
          </a:xfrm>
          <a:prstGeom prst="rect">
            <a:avLst/>
          </a:prstGeom>
          <a:noFill/>
          <a:ln>
            <a:noFill/>
          </a:ln>
        </p:spPr>
      </p:pic>
      <p:cxnSp>
        <p:nvCxnSpPr>
          <p:cNvPr id="165" name="Google Shape;165;p34"/>
          <p:cNvCxnSpPr/>
          <p:nvPr/>
        </p:nvCxnSpPr>
        <p:spPr>
          <a:xfrm>
            <a:off x="1336200" y="2453475"/>
            <a:ext cx="6471600" cy="0"/>
          </a:xfrm>
          <a:prstGeom prst="straightConnector1">
            <a:avLst/>
          </a:prstGeom>
          <a:noFill/>
          <a:ln w="38100" cap="flat" cmpd="sng">
            <a:solidFill>
              <a:srgbClr val="FF9900"/>
            </a:solidFill>
            <a:prstDash val="solid"/>
            <a:round/>
            <a:headEnd type="none" w="med" len="med"/>
            <a:tailEnd type="none"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9"/>
        <p:cNvGrpSpPr/>
        <p:nvPr/>
      </p:nvGrpSpPr>
      <p:grpSpPr>
        <a:xfrm>
          <a:off x="0" y="0"/>
          <a:ext cx="0" cy="0"/>
          <a:chOff x="0" y="0"/>
          <a:chExt cx="0" cy="0"/>
        </a:xfrm>
      </p:grpSpPr>
      <p:sp>
        <p:nvSpPr>
          <p:cNvPr id="170" name="Google Shape;170;p3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3500">
                <a:solidFill>
                  <a:srgbClr val="073763"/>
                </a:solidFill>
                <a:latin typeface="Lato"/>
                <a:ea typeface="Lato"/>
                <a:cs typeface="Lato"/>
                <a:sym typeface="Lato"/>
              </a:rPr>
              <a:t>Community Updates and Discussion</a:t>
            </a:r>
            <a:endParaRPr sz="3500" b="0">
              <a:solidFill>
                <a:srgbClr val="073763"/>
              </a:solidFill>
              <a:latin typeface="Lato"/>
              <a:ea typeface="Lato"/>
              <a:cs typeface="Lato"/>
              <a:sym typeface="Lato"/>
            </a:endParaRPr>
          </a:p>
          <a:p>
            <a:pPr marL="0" lvl="0" indent="0" algn="ctr" rtl="0">
              <a:spcBef>
                <a:spcPts val="0"/>
              </a:spcBef>
              <a:spcAft>
                <a:spcPts val="0"/>
              </a:spcAft>
              <a:buNone/>
            </a:pPr>
            <a:endParaRPr b="0">
              <a:solidFill>
                <a:srgbClr val="073763"/>
              </a:solidFill>
              <a:latin typeface="Lato"/>
              <a:ea typeface="Lato"/>
              <a:cs typeface="Lato"/>
              <a:sym typeface="Lato"/>
            </a:endParaRPr>
          </a:p>
          <a:p>
            <a:pPr marL="914400" lvl="0" indent="0" algn="ctr" rtl="0">
              <a:spcBef>
                <a:spcPts val="0"/>
              </a:spcBef>
              <a:spcAft>
                <a:spcPts val="0"/>
              </a:spcAft>
              <a:buNone/>
            </a:pPr>
            <a:endParaRPr sz="2222">
              <a:solidFill>
                <a:srgbClr val="073763"/>
              </a:solidFill>
              <a:latin typeface="Lato"/>
              <a:ea typeface="Lato"/>
              <a:cs typeface="Lato"/>
              <a:sym typeface="Lato"/>
            </a:endParaRPr>
          </a:p>
        </p:txBody>
      </p:sp>
      <p:pic>
        <p:nvPicPr>
          <p:cNvPr id="171" name="Google Shape;171;p35"/>
          <p:cNvPicPr preferRelativeResize="0"/>
          <p:nvPr/>
        </p:nvPicPr>
        <p:blipFill rotWithShape="1">
          <a:blip r:embed="rId3">
            <a:alphaModFix/>
          </a:blip>
          <a:srcRect t="85636"/>
          <a:stretch/>
        </p:blipFill>
        <p:spPr>
          <a:xfrm>
            <a:off x="0" y="4404700"/>
            <a:ext cx="9144000" cy="738801"/>
          </a:xfrm>
          <a:prstGeom prst="rect">
            <a:avLst/>
          </a:prstGeom>
          <a:noFill/>
          <a:ln>
            <a:noFill/>
          </a:ln>
        </p:spPr>
      </p:pic>
      <p:cxnSp>
        <p:nvCxnSpPr>
          <p:cNvPr id="172" name="Google Shape;172;p35"/>
          <p:cNvCxnSpPr/>
          <p:nvPr/>
        </p:nvCxnSpPr>
        <p:spPr>
          <a:xfrm>
            <a:off x="1336200" y="2453475"/>
            <a:ext cx="6471600" cy="0"/>
          </a:xfrm>
          <a:prstGeom prst="straightConnector1">
            <a:avLst/>
          </a:prstGeom>
          <a:noFill/>
          <a:ln w="38100" cap="flat" cmpd="sng">
            <a:solidFill>
              <a:srgbClr val="FF9900"/>
            </a:solidFill>
            <a:prstDash val="solid"/>
            <a:round/>
            <a:headEnd type="none" w="med" len="med"/>
            <a:tailEnd type="non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6"/>
          <p:cNvSpPr txBox="1">
            <a:spLocks noGrp="1"/>
          </p:cNvSpPr>
          <p:nvPr>
            <p:ph type="title"/>
          </p:nvPr>
        </p:nvSpPr>
        <p:spPr>
          <a:xfrm>
            <a:off x="311700" y="158900"/>
            <a:ext cx="8520600" cy="639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solidFill>
                  <a:srgbClr val="073763"/>
                </a:solidFill>
                <a:latin typeface="Lato"/>
                <a:ea typeface="Lato"/>
                <a:cs typeface="Lato"/>
                <a:sym typeface="Lato"/>
              </a:rPr>
              <a:t>Upcoming Events</a:t>
            </a:r>
            <a:endParaRPr b="1">
              <a:solidFill>
                <a:srgbClr val="073763"/>
              </a:solidFill>
              <a:latin typeface="Lato"/>
              <a:ea typeface="Lato"/>
              <a:cs typeface="Lato"/>
              <a:sym typeface="Lato"/>
            </a:endParaRPr>
          </a:p>
          <a:p>
            <a:pPr marL="0" lvl="0" indent="0" algn="l" rtl="0">
              <a:spcBef>
                <a:spcPts val="0"/>
              </a:spcBef>
              <a:spcAft>
                <a:spcPts val="0"/>
              </a:spcAft>
              <a:buNone/>
            </a:pPr>
            <a:endParaRPr sz="1888">
              <a:solidFill>
                <a:srgbClr val="073763"/>
              </a:solidFill>
              <a:latin typeface="Lato"/>
              <a:ea typeface="Lato"/>
              <a:cs typeface="Lato"/>
              <a:sym typeface="Lato"/>
            </a:endParaRPr>
          </a:p>
        </p:txBody>
      </p:sp>
      <p:sp>
        <p:nvSpPr>
          <p:cNvPr id="178" name="Google Shape;178;p36"/>
          <p:cNvSpPr txBox="1"/>
          <p:nvPr/>
        </p:nvSpPr>
        <p:spPr>
          <a:xfrm>
            <a:off x="415875" y="751050"/>
            <a:ext cx="5543400" cy="32889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Clr>
                <a:srgbClr val="073763"/>
              </a:buClr>
              <a:buSzPts val="1500"/>
              <a:buFont typeface="Lato"/>
              <a:buChar char="➔"/>
            </a:pPr>
            <a:r>
              <a:rPr lang="en" sz="1600" b="1">
                <a:solidFill>
                  <a:srgbClr val="073763"/>
                </a:solidFill>
                <a:latin typeface="Lato"/>
                <a:ea typeface="Lato"/>
                <a:cs typeface="Lato"/>
                <a:sym typeface="Lato"/>
              </a:rPr>
              <a:t>Tuesdays, 3-7pm </a:t>
            </a:r>
            <a:r>
              <a:rPr lang="en" sz="1600">
                <a:solidFill>
                  <a:srgbClr val="073763"/>
                </a:solidFill>
                <a:latin typeface="Lato"/>
                <a:ea typeface="Lato"/>
                <a:cs typeface="Lato"/>
                <a:sym typeface="Lato"/>
              </a:rPr>
              <a:t>- Lawrenceville Farmers Market at Bay 41 (located at 41st Street and Willow)</a:t>
            </a:r>
            <a:endParaRPr sz="1600">
              <a:solidFill>
                <a:srgbClr val="073763"/>
              </a:solidFill>
              <a:latin typeface="Lato"/>
              <a:ea typeface="Lato"/>
              <a:cs typeface="Lato"/>
              <a:sym typeface="Lato"/>
            </a:endParaRPr>
          </a:p>
          <a:p>
            <a:pPr marL="457200" lvl="0" indent="-330200" algn="l" rtl="0">
              <a:spcBef>
                <a:spcPts val="1000"/>
              </a:spcBef>
              <a:spcAft>
                <a:spcPts val="0"/>
              </a:spcAft>
              <a:buClr>
                <a:srgbClr val="073763"/>
              </a:buClr>
              <a:buSzPts val="1600"/>
              <a:buFont typeface="Lato"/>
              <a:buChar char="➔"/>
            </a:pPr>
            <a:r>
              <a:rPr lang="en" sz="1600" b="1">
                <a:solidFill>
                  <a:srgbClr val="073763"/>
                </a:solidFill>
                <a:highlight>
                  <a:schemeClr val="lt1"/>
                </a:highlight>
                <a:latin typeface="Lato"/>
                <a:ea typeface="Lato"/>
                <a:cs typeface="Lato"/>
                <a:sym typeface="Lato"/>
              </a:rPr>
              <a:t>May 25th: CDAM - </a:t>
            </a:r>
            <a:r>
              <a:rPr lang="en" sz="1600">
                <a:solidFill>
                  <a:srgbClr val="073763"/>
                </a:solidFill>
                <a:highlight>
                  <a:schemeClr val="lt1"/>
                </a:highlight>
                <a:latin typeface="Lato"/>
                <a:ea typeface="Lato"/>
                <a:cs typeface="Lato"/>
                <a:sym typeface="Lato"/>
              </a:rPr>
              <a:t>UPMC Children’s Heart Institute - Located above Mid-Campus Garage</a:t>
            </a:r>
            <a:r>
              <a:rPr lang="en" sz="1600" b="1">
                <a:solidFill>
                  <a:srgbClr val="073763"/>
                </a:solidFill>
                <a:highlight>
                  <a:schemeClr val="lt1"/>
                </a:highlight>
                <a:latin typeface="Lato"/>
                <a:ea typeface="Lato"/>
                <a:cs typeface="Lato"/>
                <a:sym typeface="Lato"/>
              </a:rPr>
              <a:t> </a:t>
            </a:r>
            <a:endParaRPr sz="1600" b="1">
              <a:solidFill>
                <a:srgbClr val="073763"/>
              </a:solidFill>
              <a:highlight>
                <a:schemeClr val="lt1"/>
              </a:highlight>
              <a:latin typeface="Lato"/>
              <a:ea typeface="Lato"/>
              <a:cs typeface="Lato"/>
              <a:sym typeface="Lato"/>
            </a:endParaRPr>
          </a:p>
          <a:p>
            <a:pPr marL="914400" lvl="1" indent="-330200" algn="l" rtl="0">
              <a:spcBef>
                <a:spcPts val="1000"/>
              </a:spcBef>
              <a:spcAft>
                <a:spcPts val="0"/>
              </a:spcAft>
              <a:buClr>
                <a:srgbClr val="073763"/>
              </a:buClr>
              <a:buSzPts val="1600"/>
              <a:buFont typeface="Lato"/>
              <a:buChar char="◆"/>
            </a:pPr>
            <a:r>
              <a:rPr lang="en" sz="1600">
                <a:solidFill>
                  <a:srgbClr val="073763"/>
                </a:solidFill>
                <a:latin typeface="Lato"/>
                <a:ea typeface="Lato"/>
                <a:cs typeface="Lato"/>
                <a:sym typeface="Lato"/>
              </a:rPr>
              <a:t>Thursday, May 25th - 5:30pm @ Library</a:t>
            </a:r>
            <a:endParaRPr sz="1600" b="1">
              <a:solidFill>
                <a:srgbClr val="073763"/>
              </a:solidFill>
              <a:highlight>
                <a:schemeClr val="lt1"/>
              </a:highlight>
              <a:latin typeface="Lato"/>
              <a:ea typeface="Lato"/>
              <a:cs typeface="Lato"/>
              <a:sym typeface="Lato"/>
            </a:endParaRPr>
          </a:p>
          <a:p>
            <a:pPr marL="457200" lvl="0" indent="-330200" algn="l" rtl="0">
              <a:spcBef>
                <a:spcPts val="1000"/>
              </a:spcBef>
              <a:spcAft>
                <a:spcPts val="0"/>
              </a:spcAft>
              <a:buClr>
                <a:srgbClr val="073763"/>
              </a:buClr>
              <a:buSzPts val="1600"/>
              <a:buFont typeface="Lato"/>
              <a:buChar char="➔"/>
            </a:pPr>
            <a:r>
              <a:rPr lang="en" sz="1600" b="1">
                <a:solidFill>
                  <a:srgbClr val="073763"/>
                </a:solidFill>
                <a:highlight>
                  <a:schemeClr val="lt1"/>
                </a:highlight>
                <a:latin typeface="Lato"/>
                <a:ea typeface="Lato"/>
                <a:cs typeface="Lato"/>
                <a:sym typeface="Lato"/>
              </a:rPr>
              <a:t>June 1st: CDAM - </a:t>
            </a:r>
            <a:r>
              <a:rPr lang="en" sz="1600">
                <a:solidFill>
                  <a:srgbClr val="073763"/>
                </a:solidFill>
                <a:latin typeface="Lato"/>
                <a:ea typeface="Lato"/>
                <a:cs typeface="Lato"/>
                <a:sym typeface="Lato"/>
              </a:rPr>
              <a:t>4609 Butler Street - LH Hospitality Co. Liquor License CDAM</a:t>
            </a:r>
            <a:endParaRPr sz="1600">
              <a:solidFill>
                <a:srgbClr val="073763"/>
              </a:solidFill>
              <a:latin typeface="Lato"/>
              <a:ea typeface="Lato"/>
              <a:cs typeface="Lato"/>
              <a:sym typeface="Lato"/>
            </a:endParaRPr>
          </a:p>
          <a:p>
            <a:pPr marL="914400" lvl="1" indent="-330200" algn="l" rtl="0">
              <a:spcBef>
                <a:spcPts val="1000"/>
              </a:spcBef>
              <a:spcAft>
                <a:spcPts val="0"/>
              </a:spcAft>
              <a:buClr>
                <a:srgbClr val="073763"/>
              </a:buClr>
              <a:buSzPts val="1600"/>
              <a:buFont typeface="Lato"/>
              <a:buChar char="◆"/>
            </a:pPr>
            <a:r>
              <a:rPr lang="en" sz="1600">
                <a:solidFill>
                  <a:srgbClr val="073763"/>
                </a:solidFill>
                <a:latin typeface="Lato"/>
                <a:ea typeface="Lato"/>
                <a:cs typeface="Lato"/>
                <a:sym typeface="Lato"/>
              </a:rPr>
              <a:t>Thursday, June 1 - 5:30pm @ Library</a:t>
            </a:r>
            <a:endParaRPr sz="1600">
              <a:solidFill>
                <a:srgbClr val="073763"/>
              </a:solidFill>
              <a:latin typeface="Lato"/>
              <a:ea typeface="Lato"/>
              <a:cs typeface="Lato"/>
              <a:sym typeface="Lato"/>
            </a:endParaRPr>
          </a:p>
          <a:p>
            <a:pPr marL="457200" lvl="0" indent="-330200" algn="l" rtl="0">
              <a:spcBef>
                <a:spcPts val="1000"/>
              </a:spcBef>
              <a:spcAft>
                <a:spcPts val="1000"/>
              </a:spcAft>
              <a:buClr>
                <a:srgbClr val="073763"/>
              </a:buClr>
              <a:buSzPts val="1600"/>
              <a:buFont typeface="Lato"/>
              <a:buChar char="➔"/>
            </a:pPr>
            <a:r>
              <a:rPr lang="en" sz="1600" b="1">
                <a:solidFill>
                  <a:srgbClr val="073763"/>
                </a:solidFill>
                <a:latin typeface="Lato"/>
                <a:ea typeface="Lato"/>
                <a:cs typeface="Lato"/>
                <a:sym typeface="Lato"/>
              </a:rPr>
              <a:t>Saturday, June 17th, 12pm-4pm </a:t>
            </a:r>
            <a:r>
              <a:rPr lang="en" sz="1600">
                <a:solidFill>
                  <a:srgbClr val="073763"/>
                </a:solidFill>
                <a:latin typeface="Lato"/>
                <a:ea typeface="Lato"/>
                <a:cs typeface="Lato"/>
                <a:sym typeface="Lato"/>
              </a:rPr>
              <a:t>- LVPGH Pride </a:t>
            </a:r>
            <a:br>
              <a:rPr lang="en" sz="1600">
                <a:solidFill>
                  <a:srgbClr val="073763"/>
                </a:solidFill>
                <a:latin typeface="Lato"/>
                <a:ea typeface="Lato"/>
                <a:cs typeface="Lato"/>
                <a:sym typeface="Lato"/>
              </a:rPr>
            </a:br>
            <a:r>
              <a:rPr lang="en" sz="1600">
                <a:solidFill>
                  <a:srgbClr val="073763"/>
                </a:solidFill>
                <a:latin typeface="Lato"/>
                <a:ea typeface="Lato"/>
                <a:cs typeface="Lato"/>
                <a:sym typeface="Lato"/>
              </a:rPr>
              <a:t>Follow @lvpghpride </a:t>
            </a:r>
            <a:endParaRPr sz="1600">
              <a:solidFill>
                <a:srgbClr val="073763"/>
              </a:solidFill>
              <a:latin typeface="Lato"/>
              <a:ea typeface="Lato"/>
              <a:cs typeface="Lato"/>
              <a:sym typeface="Lato"/>
            </a:endParaRPr>
          </a:p>
        </p:txBody>
      </p:sp>
      <p:pic>
        <p:nvPicPr>
          <p:cNvPr id="179" name="Google Shape;179;p36"/>
          <p:cNvPicPr preferRelativeResize="0"/>
          <p:nvPr/>
        </p:nvPicPr>
        <p:blipFill rotWithShape="1">
          <a:blip r:embed="rId3">
            <a:alphaModFix/>
          </a:blip>
          <a:srcRect t="34614"/>
          <a:stretch/>
        </p:blipFill>
        <p:spPr>
          <a:xfrm>
            <a:off x="6027376" y="523850"/>
            <a:ext cx="2887949" cy="1888326"/>
          </a:xfrm>
          <a:prstGeom prst="rect">
            <a:avLst/>
          </a:prstGeom>
          <a:noFill/>
          <a:ln>
            <a:noFill/>
          </a:ln>
        </p:spPr>
      </p:pic>
      <p:pic>
        <p:nvPicPr>
          <p:cNvPr id="180" name="Google Shape;180;p36"/>
          <p:cNvPicPr preferRelativeResize="0"/>
          <p:nvPr/>
        </p:nvPicPr>
        <p:blipFill rotWithShape="1">
          <a:blip r:embed="rId4">
            <a:alphaModFix/>
          </a:blip>
          <a:srcRect l="6601" r="26103" b="1681"/>
          <a:stretch/>
        </p:blipFill>
        <p:spPr>
          <a:xfrm>
            <a:off x="5959275" y="2827175"/>
            <a:ext cx="3024148" cy="1991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7"/>
          <p:cNvSpPr txBox="1">
            <a:spLocks noGrp="1"/>
          </p:cNvSpPr>
          <p:nvPr>
            <p:ph type="title"/>
          </p:nvPr>
        </p:nvSpPr>
        <p:spPr>
          <a:xfrm>
            <a:off x="311700" y="254675"/>
            <a:ext cx="8520600" cy="639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solidFill>
                <a:srgbClr val="073763"/>
              </a:solidFill>
              <a:latin typeface="Lato"/>
              <a:ea typeface="Lato"/>
              <a:cs typeface="Lato"/>
              <a:sym typeface="Lato"/>
            </a:endParaRPr>
          </a:p>
          <a:p>
            <a:pPr marL="0" lvl="0" indent="0" algn="l" rtl="0">
              <a:spcBef>
                <a:spcPts val="0"/>
              </a:spcBef>
              <a:spcAft>
                <a:spcPts val="0"/>
              </a:spcAft>
              <a:buNone/>
            </a:pPr>
            <a:endParaRPr>
              <a:solidFill>
                <a:srgbClr val="073763"/>
              </a:solidFill>
              <a:latin typeface="Lato"/>
              <a:ea typeface="Lato"/>
              <a:cs typeface="Lato"/>
              <a:sym typeface="Lato"/>
            </a:endParaRPr>
          </a:p>
          <a:p>
            <a:pPr marL="0" lvl="0" indent="0" algn="l" rtl="0">
              <a:spcBef>
                <a:spcPts val="0"/>
              </a:spcBef>
              <a:spcAft>
                <a:spcPts val="0"/>
              </a:spcAft>
              <a:buNone/>
            </a:pPr>
            <a:endParaRPr sz="1777">
              <a:solidFill>
                <a:srgbClr val="073763"/>
              </a:solidFill>
              <a:latin typeface="Lato"/>
              <a:ea typeface="Lato"/>
              <a:cs typeface="Lato"/>
              <a:sym typeface="Lato"/>
            </a:endParaRPr>
          </a:p>
          <a:p>
            <a:pPr marL="0" lvl="0" indent="0" algn="l" rtl="0">
              <a:spcBef>
                <a:spcPts val="0"/>
              </a:spcBef>
              <a:spcAft>
                <a:spcPts val="0"/>
              </a:spcAft>
              <a:buNone/>
            </a:pPr>
            <a:endParaRPr sz="1777">
              <a:solidFill>
                <a:srgbClr val="073763"/>
              </a:solidFill>
              <a:latin typeface="Lato"/>
              <a:ea typeface="Lato"/>
              <a:cs typeface="Lato"/>
              <a:sym typeface="Lato"/>
            </a:endParaRPr>
          </a:p>
          <a:p>
            <a:pPr marL="0" lvl="0" indent="0" algn="ctr" rtl="0">
              <a:spcBef>
                <a:spcPts val="0"/>
              </a:spcBef>
              <a:spcAft>
                <a:spcPts val="0"/>
              </a:spcAft>
              <a:buClr>
                <a:schemeClr val="dk1"/>
              </a:buClr>
              <a:buSzPct val="61874"/>
              <a:buFont typeface="Arial"/>
              <a:buNone/>
            </a:pPr>
            <a:r>
              <a:rPr lang="en" sz="1777">
                <a:solidFill>
                  <a:srgbClr val="073763"/>
                </a:solidFill>
                <a:latin typeface="Lato"/>
                <a:ea typeface="Lato"/>
                <a:cs typeface="Lato"/>
                <a:sym typeface="Lato"/>
              </a:rPr>
              <a:t>Lawrenceville Corporation</a:t>
            </a:r>
            <a:endParaRPr sz="1777">
              <a:solidFill>
                <a:srgbClr val="073763"/>
              </a:solidFill>
              <a:latin typeface="Lato"/>
              <a:ea typeface="Lato"/>
              <a:cs typeface="Lato"/>
              <a:sym typeface="Lato"/>
            </a:endParaRPr>
          </a:p>
          <a:p>
            <a:pPr marL="0" lvl="0" indent="0" algn="ctr" rtl="0">
              <a:spcBef>
                <a:spcPts val="0"/>
              </a:spcBef>
              <a:spcAft>
                <a:spcPts val="0"/>
              </a:spcAft>
              <a:buClr>
                <a:schemeClr val="dk1"/>
              </a:buClr>
              <a:buSzPct val="61874"/>
              <a:buFont typeface="Arial"/>
              <a:buNone/>
            </a:pPr>
            <a:r>
              <a:rPr lang="en" sz="1777" u="sng">
                <a:solidFill>
                  <a:schemeClr val="accent5"/>
                </a:solidFill>
                <a:latin typeface="Lato"/>
                <a:ea typeface="Lato"/>
                <a:cs typeface="Lato"/>
                <a:sym typeface="Lato"/>
              </a:rPr>
              <a:t>info</a:t>
            </a:r>
            <a:r>
              <a:rPr lang="en" sz="1777" u="sng">
                <a:solidFill>
                  <a:schemeClr val="hlink"/>
                </a:solidFill>
                <a:latin typeface="Lato"/>
                <a:ea typeface="Lato"/>
                <a:cs typeface="Lato"/>
                <a:sym typeface="Lato"/>
                <a:hlinkClick r:id="rId3"/>
              </a:rPr>
              <a:t>@lawrencevillecorp.com</a:t>
            </a:r>
            <a:endParaRPr sz="1777">
              <a:solidFill>
                <a:srgbClr val="073763"/>
              </a:solidFill>
              <a:latin typeface="Lato"/>
              <a:ea typeface="Lato"/>
              <a:cs typeface="Lato"/>
              <a:sym typeface="Lato"/>
            </a:endParaRPr>
          </a:p>
          <a:p>
            <a:pPr marL="0" lvl="0" indent="0" algn="ctr" rtl="0">
              <a:spcBef>
                <a:spcPts val="0"/>
              </a:spcBef>
              <a:spcAft>
                <a:spcPts val="0"/>
              </a:spcAft>
              <a:buClr>
                <a:schemeClr val="dk1"/>
              </a:buClr>
              <a:buSzPct val="61874"/>
              <a:buFont typeface="Arial"/>
              <a:buNone/>
            </a:pPr>
            <a:r>
              <a:rPr lang="en" sz="1777">
                <a:solidFill>
                  <a:srgbClr val="073763"/>
                </a:solidFill>
                <a:latin typeface="Lato"/>
                <a:ea typeface="Lato"/>
                <a:cs typeface="Lato"/>
                <a:sym typeface="Lato"/>
              </a:rPr>
              <a:t>412-621-1616</a:t>
            </a:r>
            <a:endParaRPr sz="1777">
              <a:solidFill>
                <a:srgbClr val="073763"/>
              </a:solidFill>
              <a:latin typeface="Lato"/>
              <a:ea typeface="Lato"/>
              <a:cs typeface="Lato"/>
              <a:sym typeface="Lato"/>
            </a:endParaRPr>
          </a:p>
          <a:p>
            <a:pPr marL="457200" lvl="0" indent="0" algn="ctr" rtl="0">
              <a:spcBef>
                <a:spcPts val="0"/>
              </a:spcBef>
              <a:spcAft>
                <a:spcPts val="0"/>
              </a:spcAft>
              <a:buNone/>
            </a:pPr>
            <a:endParaRPr sz="1777">
              <a:solidFill>
                <a:srgbClr val="073763"/>
              </a:solidFill>
              <a:latin typeface="Lato"/>
              <a:ea typeface="Lato"/>
              <a:cs typeface="Lato"/>
              <a:sym typeface="Lato"/>
            </a:endParaRPr>
          </a:p>
          <a:p>
            <a:pPr marL="0" lvl="0" indent="0" algn="ctr" rtl="0">
              <a:spcBef>
                <a:spcPts val="0"/>
              </a:spcBef>
              <a:spcAft>
                <a:spcPts val="0"/>
              </a:spcAft>
              <a:buNone/>
            </a:pPr>
            <a:r>
              <a:rPr lang="en" sz="1777">
                <a:solidFill>
                  <a:srgbClr val="073763"/>
                </a:solidFill>
                <a:latin typeface="Lato"/>
                <a:ea typeface="Lato"/>
                <a:cs typeface="Lato"/>
                <a:sym typeface="Lato"/>
              </a:rPr>
              <a:t>Lawrenceville United</a:t>
            </a:r>
            <a:endParaRPr sz="1777">
              <a:solidFill>
                <a:srgbClr val="073763"/>
              </a:solidFill>
              <a:latin typeface="Lato"/>
              <a:ea typeface="Lato"/>
              <a:cs typeface="Lato"/>
              <a:sym typeface="Lato"/>
            </a:endParaRPr>
          </a:p>
          <a:p>
            <a:pPr marL="0" lvl="0" indent="0" algn="ctr" rtl="0">
              <a:spcBef>
                <a:spcPts val="0"/>
              </a:spcBef>
              <a:spcAft>
                <a:spcPts val="0"/>
              </a:spcAft>
              <a:buNone/>
            </a:pPr>
            <a:r>
              <a:rPr lang="en" sz="1777" u="sng">
                <a:solidFill>
                  <a:schemeClr val="hlink"/>
                </a:solidFill>
                <a:latin typeface="Lato"/>
                <a:ea typeface="Lato"/>
                <a:cs typeface="Lato"/>
                <a:sym typeface="Lato"/>
                <a:hlinkClick r:id="rId4"/>
              </a:rPr>
              <a:t>info@LUnited.org</a:t>
            </a:r>
            <a:r>
              <a:rPr lang="en" sz="1777">
                <a:solidFill>
                  <a:srgbClr val="073763"/>
                </a:solidFill>
                <a:latin typeface="Lato"/>
                <a:ea typeface="Lato"/>
                <a:cs typeface="Lato"/>
                <a:sym typeface="Lato"/>
              </a:rPr>
              <a:t> </a:t>
            </a:r>
            <a:endParaRPr sz="1777">
              <a:solidFill>
                <a:srgbClr val="073763"/>
              </a:solidFill>
              <a:latin typeface="Lato"/>
              <a:ea typeface="Lato"/>
              <a:cs typeface="Lato"/>
              <a:sym typeface="Lato"/>
            </a:endParaRPr>
          </a:p>
          <a:p>
            <a:pPr marL="0" lvl="0" indent="0" algn="ctr" rtl="0">
              <a:spcBef>
                <a:spcPts val="0"/>
              </a:spcBef>
              <a:spcAft>
                <a:spcPts val="0"/>
              </a:spcAft>
              <a:buNone/>
            </a:pPr>
            <a:r>
              <a:rPr lang="en" sz="1777">
                <a:solidFill>
                  <a:srgbClr val="073763"/>
                </a:solidFill>
                <a:latin typeface="Lato"/>
                <a:ea typeface="Lato"/>
                <a:cs typeface="Lato"/>
                <a:sym typeface="Lato"/>
              </a:rPr>
              <a:t>412-802-7220 </a:t>
            </a:r>
            <a:endParaRPr sz="1777">
              <a:solidFill>
                <a:srgbClr val="073763"/>
              </a:solidFill>
              <a:latin typeface="Lato"/>
              <a:ea typeface="Lato"/>
              <a:cs typeface="Lato"/>
              <a:sym typeface="Lato"/>
            </a:endParaRPr>
          </a:p>
          <a:p>
            <a:pPr marL="0" lvl="0" indent="0" algn="ctr" rtl="0">
              <a:spcBef>
                <a:spcPts val="0"/>
              </a:spcBef>
              <a:spcAft>
                <a:spcPts val="0"/>
              </a:spcAft>
              <a:buNone/>
            </a:pPr>
            <a:endParaRPr sz="1777">
              <a:solidFill>
                <a:srgbClr val="073763"/>
              </a:solidFill>
              <a:latin typeface="Lato"/>
              <a:ea typeface="Lato"/>
              <a:cs typeface="Lato"/>
              <a:sym typeface="Lato"/>
            </a:endParaRPr>
          </a:p>
          <a:p>
            <a:pPr marL="0" lvl="0" indent="0" algn="ctr" rtl="0">
              <a:spcBef>
                <a:spcPts val="0"/>
              </a:spcBef>
              <a:spcAft>
                <a:spcPts val="0"/>
              </a:spcAft>
              <a:buClr>
                <a:schemeClr val="dk1"/>
              </a:buClr>
              <a:buSzPct val="61874"/>
              <a:buFont typeface="Arial"/>
              <a:buNone/>
            </a:pPr>
            <a:endParaRPr sz="1777">
              <a:solidFill>
                <a:srgbClr val="073763"/>
              </a:solidFill>
              <a:latin typeface="Lato"/>
              <a:ea typeface="Lato"/>
              <a:cs typeface="Lato"/>
              <a:sym typeface="Lato"/>
            </a:endParaRPr>
          </a:p>
          <a:p>
            <a:pPr marL="0" lvl="0" indent="0" algn="l" rtl="0">
              <a:spcBef>
                <a:spcPts val="0"/>
              </a:spcBef>
              <a:spcAft>
                <a:spcPts val="0"/>
              </a:spcAft>
              <a:buNone/>
            </a:pPr>
            <a:endParaRPr sz="1444">
              <a:solidFill>
                <a:srgbClr val="073763"/>
              </a:solidFill>
              <a:latin typeface="Lato"/>
              <a:ea typeface="Lato"/>
              <a:cs typeface="Lato"/>
              <a:sym typeface="Lato"/>
            </a:endParaRPr>
          </a:p>
        </p:txBody>
      </p:sp>
      <p:sp>
        <p:nvSpPr>
          <p:cNvPr id="186" name="Google Shape;186;p37"/>
          <p:cNvSpPr txBox="1">
            <a:spLocks noGrp="1"/>
          </p:cNvSpPr>
          <p:nvPr>
            <p:ph type="title"/>
          </p:nvPr>
        </p:nvSpPr>
        <p:spPr>
          <a:xfrm>
            <a:off x="363550" y="254675"/>
            <a:ext cx="8520600" cy="639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rgbClr val="073763"/>
                </a:solidFill>
                <a:latin typeface="Lato"/>
                <a:ea typeface="Lato"/>
                <a:cs typeface="Lato"/>
                <a:sym typeface="Lato"/>
              </a:rPr>
              <a:t>Thank you! </a:t>
            </a:r>
            <a:endParaRPr sz="1888">
              <a:solidFill>
                <a:srgbClr val="073763"/>
              </a:solidFill>
              <a:latin typeface="Lato"/>
              <a:ea typeface="Lato"/>
              <a:cs typeface="Lato"/>
              <a:sym typeface="Lato"/>
            </a:endParaRPr>
          </a:p>
        </p:txBody>
      </p:sp>
      <p:pic>
        <p:nvPicPr>
          <p:cNvPr id="187" name="Google Shape;187;p37"/>
          <p:cNvPicPr preferRelativeResize="0"/>
          <p:nvPr/>
        </p:nvPicPr>
        <p:blipFill rotWithShape="1">
          <a:blip r:embed="rId5">
            <a:alphaModFix/>
          </a:blip>
          <a:srcRect t="85636"/>
          <a:stretch/>
        </p:blipFill>
        <p:spPr>
          <a:xfrm>
            <a:off x="0" y="4404700"/>
            <a:ext cx="9144000" cy="7388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6"/>
          <p:cNvSpPr txBox="1">
            <a:spLocks noGrp="1"/>
          </p:cNvSpPr>
          <p:nvPr>
            <p:ph type="title"/>
          </p:nvPr>
        </p:nvSpPr>
        <p:spPr>
          <a:xfrm>
            <a:off x="311700" y="254675"/>
            <a:ext cx="8520600" cy="639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0">
                <a:solidFill>
                  <a:srgbClr val="073763"/>
                </a:solidFill>
                <a:latin typeface="Lato"/>
                <a:ea typeface="Lato"/>
                <a:cs typeface="Lato"/>
                <a:sym typeface="Lato"/>
              </a:rPr>
              <a:t>Tonight’s Agenda</a:t>
            </a:r>
            <a:endParaRPr sz="1888" b="0">
              <a:solidFill>
                <a:srgbClr val="073763"/>
              </a:solidFill>
              <a:latin typeface="Lato"/>
              <a:ea typeface="Lato"/>
              <a:cs typeface="Lato"/>
              <a:sym typeface="Lato"/>
            </a:endParaRPr>
          </a:p>
        </p:txBody>
      </p:sp>
      <p:pic>
        <p:nvPicPr>
          <p:cNvPr id="108" name="Google Shape;108;p26"/>
          <p:cNvPicPr preferRelativeResize="0"/>
          <p:nvPr/>
        </p:nvPicPr>
        <p:blipFill rotWithShape="1">
          <a:blip r:embed="rId3">
            <a:alphaModFix/>
          </a:blip>
          <a:srcRect t="85636"/>
          <a:stretch/>
        </p:blipFill>
        <p:spPr>
          <a:xfrm>
            <a:off x="0" y="4404700"/>
            <a:ext cx="9144000" cy="738801"/>
          </a:xfrm>
          <a:prstGeom prst="rect">
            <a:avLst/>
          </a:prstGeom>
          <a:noFill/>
          <a:ln>
            <a:noFill/>
          </a:ln>
        </p:spPr>
      </p:pic>
      <p:sp>
        <p:nvSpPr>
          <p:cNvPr id="109" name="Google Shape;109;p26"/>
          <p:cNvSpPr txBox="1">
            <a:spLocks noGrp="1"/>
          </p:cNvSpPr>
          <p:nvPr>
            <p:ph type="body" idx="4294967295"/>
          </p:nvPr>
        </p:nvSpPr>
        <p:spPr>
          <a:xfrm>
            <a:off x="621450" y="787350"/>
            <a:ext cx="7901100" cy="3416400"/>
          </a:xfrm>
          <a:prstGeom prst="rect">
            <a:avLst/>
          </a:prstGeom>
        </p:spPr>
        <p:txBody>
          <a:bodyPr spcFirstLastPara="1" wrap="square" lIns="91425" tIns="91425" rIns="91425" bIns="91425" anchor="t" anchorCtr="0">
            <a:normAutofit lnSpcReduction="10000"/>
          </a:bodyPr>
          <a:lstStyle/>
          <a:p>
            <a:pPr marL="457200" lvl="0" indent="-342900" algn="l" rtl="0">
              <a:lnSpc>
                <a:spcPct val="95000"/>
              </a:lnSpc>
              <a:spcBef>
                <a:spcPts val="0"/>
              </a:spcBef>
              <a:spcAft>
                <a:spcPts val="0"/>
              </a:spcAft>
              <a:buClr>
                <a:srgbClr val="073763"/>
              </a:buClr>
              <a:buSzPts val="1800"/>
              <a:buAutoNum type="arabicPeriod"/>
            </a:pPr>
            <a:r>
              <a:rPr lang="en">
                <a:solidFill>
                  <a:srgbClr val="073763"/>
                </a:solidFill>
              </a:rPr>
              <a:t>Welcome  (10 minutes)</a:t>
            </a:r>
            <a:endParaRPr sz="1577">
              <a:solidFill>
                <a:srgbClr val="073763"/>
              </a:solidFill>
            </a:endParaRPr>
          </a:p>
          <a:p>
            <a:pPr marL="914400" lvl="1" indent="-322439" algn="l" rtl="0">
              <a:lnSpc>
                <a:spcPct val="95000"/>
              </a:lnSpc>
              <a:spcBef>
                <a:spcPts val="0"/>
              </a:spcBef>
              <a:spcAft>
                <a:spcPts val="0"/>
              </a:spcAft>
              <a:buClr>
                <a:srgbClr val="073763"/>
              </a:buClr>
              <a:buSzPts val="1478"/>
              <a:buAutoNum type="alphaLcPeriod"/>
            </a:pPr>
            <a:r>
              <a:rPr lang="en" sz="1477">
                <a:solidFill>
                  <a:srgbClr val="073763"/>
                </a:solidFill>
              </a:rPr>
              <a:t>Introduction </a:t>
            </a:r>
            <a:endParaRPr sz="1477">
              <a:solidFill>
                <a:srgbClr val="073763"/>
              </a:solidFill>
            </a:endParaRPr>
          </a:p>
          <a:p>
            <a:pPr marL="914400" lvl="1" indent="-322439" algn="l" rtl="0">
              <a:lnSpc>
                <a:spcPct val="95000"/>
              </a:lnSpc>
              <a:spcBef>
                <a:spcPts val="0"/>
              </a:spcBef>
              <a:spcAft>
                <a:spcPts val="0"/>
              </a:spcAft>
              <a:buClr>
                <a:srgbClr val="073763"/>
              </a:buClr>
              <a:buSzPts val="1478"/>
              <a:buAutoNum type="alphaLcPeriod"/>
            </a:pPr>
            <a:r>
              <a:rPr lang="en" sz="1477">
                <a:solidFill>
                  <a:srgbClr val="073763"/>
                </a:solidFill>
              </a:rPr>
              <a:t>Accessibility</a:t>
            </a:r>
            <a:endParaRPr sz="1744">
              <a:solidFill>
                <a:srgbClr val="073763"/>
              </a:solidFill>
            </a:endParaRPr>
          </a:p>
          <a:p>
            <a:pPr marL="457200" lvl="0" indent="-334080" algn="l" rtl="0">
              <a:lnSpc>
                <a:spcPct val="95000"/>
              </a:lnSpc>
              <a:spcBef>
                <a:spcPts val="1000"/>
              </a:spcBef>
              <a:spcAft>
                <a:spcPts val="0"/>
              </a:spcAft>
              <a:buClr>
                <a:srgbClr val="073763"/>
              </a:buClr>
              <a:buSzPts val="1661"/>
              <a:buAutoNum type="arabicPeriod"/>
            </a:pPr>
            <a:r>
              <a:rPr lang="en" sz="1744">
                <a:solidFill>
                  <a:srgbClr val="073763"/>
                </a:solidFill>
              </a:rPr>
              <a:t>Liquor License at 5438 Butler Street (25 minutes)</a:t>
            </a:r>
            <a:endParaRPr sz="1744">
              <a:solidFill>
                <a:srgbClr val="073763"/>
              </a:solidFill>
            </a:endParaRPr>
          </a:p>
          <a:p>
            <a:pPr marL="914400" lvl="1" indent="-320675" algn="l" rtl="0">
              <a:lnSpc>
                <a:spcPct val="95000"/>
              </a:lnSpc>
              <a:spcBef>
                <a:spcPts val="0"/>
              </a:spcBef>
              <a:spcAft>
                <a:spcPts val="0"/>
              </a:spcAft>
              <a:buClr>
                <a:srgbClr val="073763"/>
              </a:buClr>
              <a:buSzPts val="1450"/>
              <a:buAutoNum type="alphaLcPeriod"/>
            </a:pPr>
            <a:r>
              <a:rPr lang="en" sz="1450">
                <a:solidFill>
                  <a:srgbClr val="073763"/>
                </a:solidFill>
              </a:rPr>
              <a:t>Presentation</a:t>
            </a:r>
            <a:endParaRPr sz="1450">
              <a:solidFill>
                <a:srgbClr val="073763"/>
              </a:solidFill>
            </a:endParaRPr>
          </a:p>
          <a:p>
            <a:pPr marL="914400" lvl="1" indent="-320675" algn="l" rtl="0">
              <a:lnSpc>
                <a:spcPct val="95000"/>
              </a:lnSpc>
              <a:spcBef>
                <a:spcPts val="0"/>
              </a:spcBef>
              <a:spcAft>
                <a:spcPts val="0"/>
              </a:spcAft>
              <a:buClr>
                <a:srgbClr val="073763"/>
              </a:buClr>
              <a:buSzPts val="1450"/>
              <a:buAutoNum type="alphaLcPeriod"/>
            </a:pPr>
            <a:r>
              <a:rPr lang="en" sz="1450">
                <a:solidFill>
                  <a:srgbClr val="073763"/>
                </a:solidFill>
              </a:rPr>
              <a:t>Q&amp;A</a:t>
            </a:r>
            <a:endParaRPr sz="1744">
              <a:solidFill>
                <a:srgbClr val="073763"/>
              </a:solidFill>
            </a:endParaRPr>
          </a:p>
          <a:p>
            <a:pPr marL="457200" lvl="0" indent="-339371" algn="l" rtl="0">
              <a:lnSpc>
                <a:spcPct val="95000"/>
              </a:lnSpc>
              <a:spcBef>
                <a:spcPts val="1000"/>
              </a:spcBef>
              <a:spcAft>
                <a:spcPts val="0"/>
              </a:spcAft>
              <a:buClr>
                <a:srgbClr val="073763"/>
              </a:buClr>
              <a:buSzPts val="1744"/>
              <a:buAutoNum type="arabicPeriod"/>
            </a:pPr>
            <a:r>
              <a:rPr lang="en" sz="1744">
                <a:solidFill>
                  <a:srgbClr val="073763"/>
                </a:solidFill>
              </a:rPr>
              <a:t>Other Community Updates (10 minutes)</a:t>
            </a:r>
            <a:endParaRPr sz="1744">
              <a:solidFill>
                <a:srgbClr val="073763"/>
              </a:solidFill>
            </a:endParaRPr>
          </a:p>
          <a:p>
            <a:pPr marL="914400" lvl="1" indent="-320675" algn="l" rtl="0">
              <a:lnSpc>
                <a:spcPct val="95000"/>
              </a:lnSpc>
              <a:spcBef>
                <a:spcPts val="0"/>
              </a:spcBef>
              <a:spcAft>
                <a:spcPts val="0"/>
              </a:spcAft>
              <a:buClr>
                <a:srgbClr val="073763"/>
              </a:buClr>
              <a:buSzPts val="1450"/>
              <a:buAutoNum type="alphaLcPeriod"/>
            </a:pPr>
            <a:r>
              <a:rPr lang="en" sz="1450">
                <a:solidFill>
                  <a:srgbClr val="073763"/>
                </a:solidFill>
              </a:rPr>
              <a:t>Lawrenceville Farmers Market</a:t>
            </a:r>
            <a:endParaRPr sz="1450">
              <a:solidFill>
                <a:srgbClr val="073763"/>
              </a:solidFill>
            </a:endParaRPr>
          </a:p>
          <a:p>
            <a:pPr marL="914400" lvl="1" indent="-320675" algn="l" rtl="0">
              <a:lnSpc>
                <a:spcPct val="95000"/>
              </a:lnSpc>
              <a:spcBef>
                <a:spcPts val="0"/>
              </a:spcBef>
              <a:spcAft>
                <a:spcPts val="0"/>
              </a:spcAft>
              <a:buClr>
                <a:srgbClr val="073763"/>
              </a:buClr>
              <a:buSzPts val="1450"/>
              <a:buAutoNum type="alphaLcPeriod"/>
            </a:pPr>
            <a:r>
              <a:rPr lang="en" sz="1450">
                <a:solidFill>
                  <a:srgbClr val="073763"/>
                </a:solidFill>
              </a:rPr>
              <a:t>Upcoming Meetings</a:t>
            </a:r>
            <a:endParaRPr sz="1450">
              <a:solidFill>
                <a:srgbClr val="073763"/>
              </a:solidFill>
            </a:endParaRPr>
          </a:p>
          <a:p>
            <a:pPr marL="914400" lvl="1" indent="-320675" algn="l" rtl="0">
              <a:lnSpc>
                <a:spcPct val="95000"/>
              </a:lnSpc>
              <a:spcBef>
                <a:spcPts val="0"/>
              </a:spcBef>
              <a:spcAft>
                <a:spcPts val="0"/>
              </a:spcAft>
              <a:buClr>
                <a:srgbClr val="073763"/>
              </a:buClr>
              <a:buSzPts val="1450"/>
              <a:buAutoNum type="alphaLcPeriod"/>
            </a:pPr>
            <a:r>
              <a:rPr lang="en" sz="1450">
                <a:solidFill>
                  <a:srgbClr val="073763"/>
                </a:solidFill>
              </a:rPr>
              <a:t>Lawrenceville Pride</a:t>
            </a:r>
            <a:endParaRPr sz="1744">
              <a:solidFill>
                <a:srgbClr val="073763"/>
              </a:solidFill>
            </a:endParaRPr>
          </a:p>
          <a:p>
            <a:pPr marL="457200" lvl="0" indent="-339371" algn="l" rtl="0">
              <a:lnSpc>
                <a:spcPct val="95000"/>
              </a:lnSpc>
              <a:spcBef>
                <a:spcPts val="1000"/>
              </a:spcBef>
              <a:spcAft>
                <a:spcPts val="0"/>
              </a:spcAft>
              <a:buClr>
                <a:srgbClr val="073763"/>
              </a:buClr>
              <a:buSzPts val="1744"/>
              <a:buAutoNum type="arabicPeriod"/>
            </a:pPr>
            <a:r>
              <a:rPr lang="en" sz="1700">
                <a:solidFill>
                  <a:srgbClr val="073763"/>
                </a:solidFill>
              </a:rPr>
              <a:t>General Discussion (10 mins)</a:t>
            </a:r>
            <a:endParaRPr sz="1744">
              <a:solidFill>
                <a:srgbClr val="073763"/>
              </a:solidFill>
            </a:endParaRPr>
          </a:p>
          <a:p>
            <a:pPr marL="914400" lvl="0" indent="0" algn="l" rtl="0">
              <a:lnSpc>
                <a:spcPct val="95000"/>
              </a:lnSpc>
              <a:spcBef>
                <a:spcPts val="1000"/>
              </a:spcBef>
              <a:spcAft>
                <a:spcPts val="0"/>
              </a:spcAft>
              <a:buNone/>
            </a:pPr>
            <a:endParaRPr sz="1700">
              <a:solidFill>
                <a:srgbClr val="073763"/>
              </a:solidFill>
            </a:endParaRPr>
          </a:p>
          <a:p>
            <a:pPr marL="457200" lvl="0" indent="-336550" algn="l" rtl="0">
              <a:lnSpc>
                <a:spcPct val="95000"/>
              </a:lnSpc>
              <a:spcBef>
                <a:spcPts val="0"/>
              </a:spcBef>
              <a:spcAft>
                <a:spcPts val="0"/>
              </a:spcAft>
              <a:buClr>
                <a:srgbClr val="073763"/>
              </a:buClr>
              <a:buSzPts val="1700"/>
              <a:buAutoNum type="arabicPeriod"/>
            </a:pPr>
            <a:r>
              <a:rPr lang="en" sz="1700">
                <a:solidFill>
                  <a:srgbClr val="073763"/>
                </a:solidFill>
              </a:rPr>
              <a:t>Upcoming Events &amp; Closing (5 mins)</a:t>
            </a:r>
            <a:endParaRPr sz="1700">
              <a:solidFill>
                <a:srgbClr val="073763"/>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7"/>
          <p:cNvSpPr txBox="1">
            <a:spLocks noGrp="1"/>
          </p:cNvSpPr>
          <p:nvPr>
            <p:ph type="title"/>
          </p:nvPr>
        </p:nvSpPr>
        <p:spPr>
          <a:xfrm>
            <a:off x="244475" y="260450"/>
            <a:ext cx="8520600" cy="639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0">
                <a:solidFill>
                  <a:srgbClr val="073763"/>
                </a:solidFill>
                <a:latin typeface="Lato"/>
                <a:ea typeface="Lato"/>
                <a:cs typeface="Lato"/>
                <a:sym typeface="Lato"/>
              </a:rPr>
              <a:t>Accessibility</a:t>
            </a:r>
            <a:endParaRPr b="0">
              <a:solidFill>
                <a:srgbClr val="073763"/>
              </a:solidFill>
              <a:latin typeface="Lato"/>
              <a:ea typeface="Lato"/>
              <a:cs typeface="Lato"/>
              <a:sym typeface="Lato"/>
            </a:endParaRPr>
          </a:p>
          <a:p>
            <a:pPr marL="457200" lvl="0" indent="0" algn="l" rtl="0">
              <a:spcBef>
                <a:spcPts val="0"/>
              </a:spcBef>
              <a:spcAft>
                <a:spcPts val="0"/>
              </a:spcAft>
              <a:buNone/>
            </a:pPr>
            <a:endParaRPr sz="1888">
              <a:solidFill>
                <a:srgbClr val="073763"/>
              </a:solidFill>
              <a:latin typeface="Lato"/>
              <a:ea typeface="Lato"/>
              <a:cs typeface="Lato"/>
              <a:sym typeface="Lato"/>
            </a:endParaRPr>
          </a:p>
          <a:p>
            <a:pPr marL="0" lvl="0" indent="0" algn="l" rtl="0">
              <a:spcBef>
                <a:spcPts val="0"/>
              </a:spcBef>
              <a:spcAft>
                <a:spcPts val="0"/>
              </a:spcAft>
              <a:buNone/>
            </a:pPr>
            <a:endParaRPr sz="1888">
              <a:solidFill>
                <a:srgbClr val="073763"/>
              </a:solidFill>
              <a:latin typeface="Lato"/>
              <a:ea typeface="Lato"/>
              <a:cs typeface="Lato"/>
              <a:sym typeface="Lato"/>
            </a:endParaRPr>
          </a:p>
        </p:txBody>
      </p:sp>
      <p:sp>
        <p:nvSpPr>
          <p:cNvPr id="115" name="Google Shape;115;p27"/>
          <p:cNvSpPr txBox="1"/>
          <p:nvPr/>
        </p:nvSpPr>
        <p:spPr>
          <a:xfrm>
            <a:off x="626925" y="900050"/>
            <a:ext cx="7441800" cy="2362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b="1">
                <a:solidFill>
                  <a:srgbClr val="073763"/>
                </a:solidFill>
                <a:latin typeface="Lato"/>
                <a:ea typeface="Lato"/>
                <a:cs typeface="Lato"/>
                <a:sym typeface="Lato"/>
              </a:rPr>
              <a:t>Accessibility</a:t>
            </a:r>
            <a:endParaRPr sz="1800" b="1">
              <a:solidFill>
                <a:srgbClr val="073763"/>
              </a:solidFill>
              <a:latin typeface="Lato"/>
              <a:ea typeface="Lato"/>
              <a:cs typeface="Lato"/>
              <a:sym typeface="Lato"/>
            </a:endParaRPr>
          </a:p>
          <a:p>
            <a:pPr marL="457200" lvl="0" indent="-342900" algn="l" rtl="0">
              <a:lnSpc>
                <a:spcPct val="115000"/>
              </a:lnSpc>
              <a:spcBef>
                <a:spcPts val="1200"/>
              </a:spcBef>
              <a:spcAft>
                <a:spcPts val="0"/>
              </a:spcAft>
              <a:buClr>
                <a:srgbClr val="073763"/>
              </a:buClr>
              <a:buSzPts val="1800"/>
              <a:buFont typeface="Lato"/>
              <a:buChar char="●"/>
            </a:pPr>
            <a:r>
              <a:rPr lang="en" sz="1800">
                <a:solidFill>
                  <a:srgbClr val="073763"/>
                </a:solidFill>
                <a:latin typeface="Lato"/>
                <a:ea typeface="Lato"/>
                <a:cs typeface="Lato"/>
                <a:sym typeface="Lato"/>
              </a:rPr>
              <a:t>LU and LC are committed to making these meetings accessible</a:t>
            </a:r>
            <a:endParaRPr sz="1800">
              <a:solidFill>
                <a:srgbClr val="073763"/>
              </a:solidFill>
              <a:latin typeface="Lato"/>
              <a:ea typeface="Lato"/>
              <a:cs typeface="Lato"/>
              <a:sym typeface="Lato"/>
            </a:endParaRPr>
          </a:p>
          <a:p>
            <a:pPr marL="457200" lvl="0" indent="-342900" algn="l" rtl="0">
              <a:lnSpc>
                <a:spcPct val="115000"/>
              </a:lnSpc>
              <a:spcBef>
                <a:spcPts val="0"/>
              </a:spcBef>
              <a:spcAft>
                <a:spcPts val="0"/>
              </a:spcAft>
              <a:buClr>
                <a:srgbClr val="073763"/>
              </a:buClr>
              <a:buSzPts val="1800"/>
              <a:buFont typeface="Lato"/>
              <a:buChar char="●"/>
            </a:pPr>
            <a:r>
              <a:rPr lang="en" sz="1800">
                <a:solidFill>
                  <a:srgbClr val="073763"/>
                </a:solidFill>
                <a:latin typeface="Lato"/>
                <a:ea typeface="Lato"/>
                <a:cs typeface="Lato"/>
                <a:sym typeface="Lato"/>
              </a:rPr>
              <a:t>Let us know about any accommodations you need to fully participate</a:t>
            </a:r>
            <a:endParaRPr sz="1800">
              <a:solidFill>
                <a:srgbClr val="073763"/>
              </a:solidFill>
              <a:latin typeface="Lato"/>
              <a:ea typeface="Lato"/>
              <a:cs typeface="Lato"/>
              <a:sym typeface="Lato"/>
            </a:endParaRPr>
          </a:p>
          <a:p>
            <a:pPr marL="457200" lvl="0" indent="-342900" algn="l" rtl="0">
              <a:lnSpc>
                <a:spcPct val="115000"/>
              </a:lnSpc>
              <a:spcBef>
                <a:spcPts val="0"/>
              </a:spcBef>
              <a:spcAft>
                <a:spcPts val="0"/>
              </a:spcAft>
              <a:buClr>
                <a:srgbClr val="073763"/>
              </a:buClr>
              <a:buSzPts val="1800"/>
              <a:buFont typeface="Lato"/>
              <a:buChar char="●"/>
            </a:pPr>
            <a:r>
              <a:rPr lang="en" sz="1800">
                <a:solidFill>
                  <a:srgbClr val="073763"/>
                </a:solidFill>
                <a:latin typeface="Lato"/>
                <a:ea typeface="Lato"/>
                <a:cs typeface="Lato"/>
                <a:sym typeface="Lato"/>
              </a:rPr>
              <a:t>If joining by Facebook Live, drop comments/questions in the chat</a:t>
            </a:r>
            <a:endParaRPr sz="1800">
              <a:solidFill>
                <a:srgbClr val="073763"/>
              </a:solidFill>
              <a:latin typeface="Lato"/>
              <a:ea typeface="Lato"/>
              <a:cs typeface="Lato"/>
              <a:sym typeface="Lato"/>
            </a:endParaRPr>
          </a:p>
          <a:p>
            <a:pPr marL="0" lvl="0" indent="0" algn="l" rtl="0">
              <a:lnSpc>
                <a:spcPct val="115000"/>
              </a:lnSpc>
              <a:spcBef>
                <a:spcPts val="0"/>
              </a:spcBef>
              <a:spcAft>
                <a:spcPts val="0"/>
              </a:spcAft>
              <a:buNone/>
            </a:pPr>
            <a:endParaRPr sz="1800">
              <a:solidFill>
                <a:srgbClr val="073763"/>
              </a:solidFill>
              <a:latin typeface="Lato"/>
              <a:ea typeface="Lato"/>
              <a:cs typeface="Lato"/>
              <a:sym typeface="Lato"/>
            </a:endParaRPr>
          </a:p>
          <a:p>
            <a:pPr marL="0" lvl="0" indent="0" algn="l" rtl="0">
              <a:lnSpc>
                <a:spcPct val="115000"/>
              </a:lnSpc>
              <a:spcBef>
                <a:spcPts val="1200"/>
              </a:spcBef>
              <a:spcAft>
                <a:spcPts val="1200"/>
              </a:spcAft>
              <a:buNone/>
            </a:pPr>
            <a:endParaRPr sz="1800">
              <a:solidFill>
                <a:srgbClr val="073763"/>
              </a:solidFill>
              <a:latin typeface="Lato"/>
              <a:ea typeface="Lato"/>
              <a:cs typeface="Lato"/>
              <a:sym typeface="Lato"/>
            </a:endParaRPr>
          </a:p>
        </p:txBody>
      </p:sp>
      <p:pic>
        <p:nvPicPr>
          <p:cNvPr id="116" name="Google Shape;116;p27"/>
          <p:cNvPicPr preferRelativeResize="0"/>
          <p:nvPr/>
        </p:nvPicPr>
        <p:blipFill rotWithShape="1">
          <a:blip r:embed="rId3">
            <a:alphaModFix/>
          </a:blip>
          <a:srcRect t="85636"/>
          <a:stretch/>
        </p:blipFill>
        <p:spPr>
          <a:xfrm>
            <a:off x="0" y="4404700"/>
            <a:ext cx="9144000" cy="7388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8"/>
          <p:cNvSpPr/>
          <p:nvPr/>
        </p:nvSpPr>
        <p:spPr>
          <a:xfrm>
            <a:off x="-47700" y="288375"/>
            <a:ext cx="3962100" cy="554100"/>
          </a:xfrm>
          <a:prstGeom prst="rect">
            <a:avLst/>
          </a:prstGeom>
          <a:solidFill>
            <a:srgbClr val="C27B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8"/>
          <p:cNvSpPr txBox="1"/>
          <p:nvPr/>
        </p:nvSpPr>
        <p:spPr>
          <a:xfrm>
            <a:off x="40625" y="288350"/>
            <a:ext cx="3873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rgbClr val="FFFFFF"/>
                </a:solidFill>
                <a:latin typeface="Helvetica Neue"/>
                <a:ea typeface="Helvetica Neue"/>
                <a:cs typeface="Helvetica Neue"/>
                <a:sym typeface="Helvetica Neue"/>
              </a:rPr>
              <a:t>Community Agreements</a:t>
            </a:r>
            <a:endParaRPr sz="2400" b="1">
              <a:solidFill>
                <a:srgbClr val="FFFFFF"/>
              </a:solidFill>
              <a:latin typeface="Helvetica Neue"/>
              <a:ea typeface="Helvetica Neue"/>
              <a:cs typeface="Helvetica Neue"/>
              <a:sym typeface="Helvetica Neue"/>
            </a:endParaRPr>
          </a:p>
        </p:txBody>
      </p:sp>
      <p:sp>
        <p:nvSpPr>
          <p:cNvPr id="123" name="Google Shape;123;p28"/>
          <p:cNvSpPr txBox="1"/>
          <p:nvPr/>
        </p:nvSpPr>
        <p:spPr>
          <a:xfrm>
            <a:off x="497825" y="1266625"/>
            <a:ext cx="3590100" cy="240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800" b="1">
                <a:solidFill>
                  <a:srgbClr val="073763"/>
                </a:solidFill>
                <a:latin typeface="Helvetica Neue"/>
                <a:ea typeface="Helvetica Neue"/>
                <a:cs typeface="Helvetica Neue"/>
                <a:sym typeface="Helvetica Neue"/>
              </a:rPr>
              <a:t>Be neighborly.</a:t>
            </a:r>
            <a:endParaRPr sz="1800">
              <a:solidFill>
                <a:srgbClr val="073763"/>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800">
              <a:solidFill>
                <a:srgbClr val="073763"/>
              </a:solidFill>
              <a:latin typeface="Helvetica Neue"/>
              <a:ea typeface="Helvetica Neue"/>
              <a:cs typeface="Helvetica Neue"/>
              <a:sym typeface="Helvetica Neue"/>
            </a:endParaRPr>
          </a:p>
          <a:p>
            <a:pPr marL="457200" marR="0" lvl="0" indent="-342900" algn="l" rtl="0">
              <a:lnSpc>
                <a:spcPct val="100000"/>
              </a:lnSpc>
              <a:spcBef>
                <a:spcPts val="0"/>
              </a:spcBef>
              <a:spcAft>
                <a:spcPts val="0"/>
              </a:spcAft>
              <a:buClr>
                <a:srgbClr val="073763"/>
              </a:buClr>
              <a:buSzPts val="1800"/>
              <a:buFont typeface="Helvetica Neue"/>
              <a:buChar char="-"/>
            </a:pPr>
            <a:r>
              <a:rPr lang="en" sz="1800">
                <a:solidFill>
                  <a:srgbClr val="073763"/>
                </a:solidFill>
                <a:latin typeface="Helvetica Neue"/>
                <a:ea typeface="Helvetica Neue"/>
                <a:cs typeface="Helvetica Neue"/>
                <a:sym typeface="Helvetica Neue"/>
              </a:rPr>
              <a:t>Be respectful of all participants &amp; hosts</a:t>
            </a:r>
            <a:endParaRPr sz="1800">
              <a:solidFill>
                <a:srgbClr val="073763"/>
              </a:solidFill>
              <a:latin typeface="Helvetica Neue"/>
              <a:ea typeface="Helvetica Neue"/>
              <a:cs typeface="Helvetica Neue"/>
              <a:sym typeface="Helvetica Neue"/>
            </a:endParaRPr>
          </a:p>
          <a:p>
            <a:pPr marL="457200" marR="0" lvl="0" indent="-342900" algn="l" rtl="0">
              <a:lnSpc>
                <a:spcPct val="100000"/>
              </a:lnSpc>
              <a:spcBef>
                <a:spcPts val="0"/>
              </a:spcBef>
              <a:spcAft>
                <a:spcPts val="0"/>
              </a:spcAft>
              <a:buClr>
                <a:srgbClr val="073763"/>
              </a:buClr>
              <a:buSzPts val="1800"/>
              <a:buFont typeface="Helvetica Neue"/>
              <a:buChar char="-"/>
            </a:pPr>
            <a:r>
              <a:rPr lang="en" sz="1800">
                <a:solidFill>
                  <a:srgbClr val="073763"/>
                </a:solidFill>
                <a:latin typeface="Helvetica Neue"/>
                <a:ea typeface="Helvetica Neue"/>
                <a:cs typeface="Helvetica Neue"/>
                <a:sym typeface="Helvetica Neue"/>
              </a:rPr>
              <a:t>Don’t denigrate groups of people</a:t>
            </a:r>
            <a:endParaRPr sz="1800">
              <a:solidFill>
                <a:srgbClr val="073763"/>
              </a:solidFill>
              <a:latin typeface="Helvetica Neue"/>
              <a:ea typeface="Helvetica Neue"/>
              <a:cs typeface="Helvetica Neue"/>
              <a:sym typeface="Helvetica Neue"/>
            </a:endParaRPr>
          </a:p>
          <a:p>
            <a:pPr marL="457200" marR="0" lvl="0" indent="-342900" algn="l" rtl="0">
              <a:lnSpc>
                <a:spcPct val="100000"/>
              </a:lnSpc>
              <a:spcBef>
                <a:spcPts val="0"/>
              </a:spcBef>
              <a:spcAft>
                <a:spcPts val="0"/>
              </a:spcAft>
              <a:buClr>
                <a:srgbClr val="073763"/>
              </a:buClr>
              <a:buSzPts val="1800"/>
              <a:buFont typeface="Helvetica Neue"/>
              <a:buChar char="-"/>
            </a:pPr>
            <a:r>
              <a:rPr lang="en" sz="1800">
                <a:solidFill>
                  <a:srgbClr val="073763"/>
                </a:solidFill>
                <a:latin typeface="Helvetica Neue"/>
                <a:ea typeface="Helvetica Neue"/>
                <a:cs typeface="Helvetica Neue"/>
                <a:sym typeface="Helvetica Neue"/>
              </a:rPr>
              <a:t>Give space for all to participate</a:t>
            </a:r>
            <a:endParaRPr sz="1800">
              <a:solidFill>
                <a:srgbClr val="073763"/>
              </a:solidFill>
              <a:latin typeface="Helvetica Neue"/>
              <a:ea typeface="Helvetica Neue"/>
              <a:cs typeface="Helvetica Neue"/>
              <a:sym typeface="Helvetica Neue"/>
            </a:endParaRPr>
          </a:p>
        </p:txBody>
      </p:sp>
      <p:pic>
        <p:nvPicPr>
          <p:cNvPr id="124" name="Google Shape;124;p28"/>
          <p:cNvPicPr preferRelativeResize="0"/>
          <p:nvPr/>
        </p:nvPicPr>
        <p:blipFill>
          <a:blip r:embed="rId3">
            <a:alphaModFix/>
          </a:blip>
          <a:stretch>
            <a:fillRect/>
          </a:stretch>
        </p:blipFill>
        <p:spPr>
          <a:xfrm>
            <a:off x="4649673" y="381159"/>
            <a:ext cx="3174025" cy="43811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8"/>
        <p:cNvGrpSpPr/>
        <p:nvPr/>
      </p:nvGrpSpPr>
      <p:grpSpPr>
        <a:xfrm>
          <a:off x="0" y="0"/>
          <a:ext cx="0" cy="0"/>
          <a:chOff x="0" y="0"/>
          <a:chExt cx="0" cy="0"/>
        </a:xfrm>
      </p:grpSpPr>
      <p:sp>
        <p:nvSpPr>
          <p:cNvPr id="129" name="Google Shape;129;p29"/>
          <p:cNvSpPr txBox="1">
            <a:spLocks noGrp="1"/>
          </p:cNvSpPr>
          <p:nvPr>
            <p:ph type="title"/>
          </p:nvPr>
        </p:nvSpPr>
        <p:spPr>
          <a:xfrm>
            <a:off x="1388100" y="1648300"/>
            <a:ext cx="63678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sz="3400">
                <a:solidFill>
                  <a:srgbClr val="073763"/>
                </a:solidFill>
                <a:latin typeface="Lato"/>
                <a:ea typeface="Lato"/>
                <a:cs typeface="Lato"/>
                <a:sym typeface="Lato"/>
              </a:rPr>
              <a:t>Liquor License at 5438 Butler Street</a:t>
            </a:r>
            <a:endParaRPr sz="2122">
              <a:solidFill>
                <a:srgbClr val="073763"/>
              </a:solidFill>
              <a:latin typeface="Lato"/>
              <a:ea typeface="Lato"/>
              <a:cs typeface="Lato"/>
              <a:sym typeface="Lato"/>
            </a:endParaRPr>
          </a:p>
        </p:txBody>
      </p:sp>
      <p:pic>
        <p:nvPicPr>
          <p:cNvPr id="130" name="Google Shape;130;p29"/>
          <p:cNvPicPr preferRelativeResize="0"/>
          <p:nvPr/>
        </p:nvPicPr>
        <p:blipFill rotWithShape="1">
          <a:blip r:embed="rId3">
            <a:alphaModFix/>
          </a:blip>
          <a:srcRect t="85636"/>
          <a:stretch/>
        </p:blipFill>
        <p:spPr>
          <a:xfrm>
            <a:off x="0" y="4404700"/>
            <a:ext cx="9144000" cy="738801"/>
          </a:xfrm>
          <a:prstGeom prst="rect">
            <a:avLst/>
          </a:prstGeom>
          <a:noFill/>
          <a:ln>
            <a:noFill/>
          </a:ln>
        </p:spPr>
      </p:pic>
      <p:cxnSp>
        <p:nvCxnSpPr>
          <p:cNvPr id="131" name="Google Shape;131;p29"/>
          <p:cNvCxnSpPr/>
          <p:nvPr/>
        </p:nvCxnSpPr>
        <p:spPr>
          <a:xfrm>
            <a:off x="1388100" y="2447800"/>
            <a:ext cx="6367800" cy="0"/>
          </a:xfrm>
          <a:prstGeom prst="straightConnector1">
            <a:avLst/>
          </a:prstGeom>
          <a:noFill/>
          <a:ln w="38100" cap="flat" cmpd="sng">
            <a:solidFill>
              <a:srgbClr val="FF9900"/>
            </a:solidFill>
            <a:prstDash val="solid"/>
            <a:round/>
            <a:headEnd type="none" w="med" len="med"/>
            <a:tailEnd type="none"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30"/>
          <p:cNvSpPr txBox="1">
            <a:spLocks noGrp="1"/>
          </p:cNvSpPr>
          <p:nvPr>
            <p:ph type="title"/>
          </p:nvPr>
        </p:nvSpPr>
        <p:spPr>
          <a:xfrm>
            <a:off x="513075" y="173275"/>
            <a:ext cx="5025300" cy="593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422" b="1">
                <a:solidFill>
                  <a:srgbClr val="073763"/>
                </a:solidFill>
              </a:rPr>
              <a:t>Nieds Hotel &amp; Bar LLC</a:t>
            </a:r>
            <a:endParaRPr sz="2422" b="1">
              <a:solidFill>
                <a:srgbClr val="073763"/>
              </a:solidFill>
            </a:endParaRPr>
          </a:p>
          <a:p>
            <a:pPr marL="0" lvl="0" indent="0" algn="l" rtl="0">
              <a:spcBef>
                <a:spcPts val="0"/>
              </a:spcBef>
              <a:spcAft>
                <a:spcPts val="0"/>
              </a:spcAft>
              <a:buClr>
                <a:schemeClr val="dk1"/>
              </a:buClr>
              <a:buSzPct val="57225"/>
              <a:buFont typeface="Arial"/>
              <a:buNone/>
            </a:pPr>
            <a:r>
              <a:rPr lang="en" sz="1922" i="1">
                <a:solidFill>
                  <a:srgbClr val="073763"/>
                </a:solidFill>
              </a:rPr>
              <a:t>5438 Butler Street </a:t>
            </a:r>
            <a:endParaRPr sz="1922" i="1">
              <a:solidFill>
                <a:srgbClr val="073763"/>
              </a:solidFill>
            </a:endParaRPr>
          </a:p>
          <a:p>
            <a:pPr marL="0" lvl="0" indent="0" algn="l" rtl="0">
              <a:spcBef>
                <a:spcPts val="0"/>
              </a:spcBef>
              <a:spcAft>
                <a:spcPts val="0"/>
              </a:spcAft>
              <a:buNone/>
            </a:pPr>
            <a:endParaRPr sz="2400" b="1">
              <a:solidFill>
                <a:srgbClr val="073763"/>
              </a:solidFill>
            </a:endParaRPr>
          </a:p>
        </p:txBody>
      </p:sp>
      <p:sp>
        <p:nvSpPr>
          <p:cNvPr id="137" name="Google Shape;137;p30"/>
          <p:cNvSpPr txBox="1">
            <a:spLocks noGrp="1"/>
          </p:cNvSpPr>
          <p:nvPr>
            <p:ph type="body" idx="1"/>
          </p:nvPr>
        </p:nvSpPr>
        <p:spPr>
          <a:xfrm>
            <a:off x="121550" y="1243800"/>
            <a:ext cx="5416800" cy="38997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fontScale="70000" lnSpcReduction="20000"/>
          </a:bodyPr>
          <a:lstStyle/>
          <a:p>
            <a:pPr marL="0" lvl="0" indent="0" algn="l" rtl="0">
              <a:spcBef>
                <a:spcPts val="0"/>
              </a:spcBef>
              <a:spcAft>
                <a:spcPts val="0"/>
              </a:spcAft>
              <a:buNone/>
            </a:pPr>
            <a:r>
              <a:rPr lang="en" sz="2200">
                <a:solidFill>
                  <a:srgbClr val="073763"/>
                </a:solidFill>
                <a:highlight>
                  <a:schemeClr val="lt1"/>
                </a:highlight>
              </a:rPr>
              <a:t>Liquor License Information:</a:t>
            </a:r>
            <a:endParaRPr sz="2200">
              <a:solidFill>
                <a:srgbClr val="073763"/>
              </a:solidFill>
              <a:highlight>
                <a:schemeClr val="lt1"/>
              </a:highlight>
            </a:endParaRPr>
          </a:p>
          <a:p>
            <a:pPr marL="457200" lvl="0" indent="-315912" algn="l" rtl="0">
              <a:spcBef>
                <a:spcPts val="0"/>
              </a:spcBef>
              <a:spcAft>
                <a:spcPts val="0"/>
              </a:spcAft>
              <a:buClr>
                <a:srgbClr val="073763"/>
              </a:buClr>
              <a:buSzPct val="100000"/>
              <a:buChar char="●"/>
            </a:pPr>
            <a:r>
              <a:rPr lang="en" sz="2200">
                <a:solidFill>
                  <a:srgbClr val="073763"/>
                </a:solidFill>
                <a:highlight>
                  <a:srgbClr val="FFFFFF"/>
                </a:highlight>
              </a:rPr>
              <a:t>License Type: Hotel Liquor</a:t>
            </a:r>
            <a:endParaRPr sz="2200">
              <a:solidFill>
                <a:srgbClr val="073763"/>
              </a:solidFill>
              <a:highlight>
                <a:srgbClr val="FFFFFF"/>
              </a:highlight>
            </a:endParaRPr>
          </a:p>
          <a:p>
            <a:pPr marL="457200" lvl="0" indent="-315912" algn="l" rtl="0">
              <a:spcBef>
                <a:spcPts val="0"/>
              </a:spcBef>
              <a:spcAft>
                <a:spcPts val="0"/>
              </a:spcAft>
              <a:buClr>
                <a:srgbClr val="073763"/>
              </a:buClr>
              <a:buSzPct val="100000"/>
              <a:buChar char="●"/>
            </a:pPr>
            <a:r>
              <a:rPr lang="en" sz="2200">
                <a:solidFill>
                  <a:srgbClr val="073763"/>
                </a:solidFill>
                <a:highlight>
                  <a:srgbClr val="FFFFFF"/>
                </a:highlight>
              </a:rPr>
              <a:t>Person to Person Transfer</a:t>
            </a:r>
            <a:endParaRPr sz="2200">
              <a:solidFill>
                <a:srgbClr val="073763"/>
              </a:solidFill>
              <a:highlight>
                <a:srgbClr val="FFFFFF"/>
              </a:highlight>
            </a:endParaRPr>
          </a:p>
          <a:p>
            <a:pPr marL="457200" lvl="0" indent="-315912" algn="l" rtl="0">
              <a:spcBef>
                <a:spcPts val="0"/>
              </a:spcBef>
              <a:spcAft>
                <a:spcPts val="0"/>
              </a:spcAft>
              <a:buClr>
                <a:srgbClr val="073763"/>
              </a:buClr>
              <a:buSzPct val="100000"/>
              <a:buChar char="●"/>
            </a:pPr>
            <a:r>
              <a:rPr lang="en" sz="2200">
                <a:solidFill>
                  <a:srgbClr val="073763"/>
                </a:solidFill>
                <a:highlight>
                  <a:srgbClr val="FFFFFF"/>
                </a:highlight>
              </a:rPr>
              <a:t>License Number: H-1337</a:t>
            </a:r>
            <a:endParaRPr sz="2200">
              <a:solidFill>
                <a:srgbClr val="073763"/>
              </a:solidFill>
              <a:highlight>
                <a:srgbClr val="FFFFFF"/>
              </a:highlight>
            </a:endParaRPr>
          </a:p>
          <a:p>
            <a:pPr marL="457200" lvl="0" indent="-315912" algn="l" rtl="0">
              <a:spcBef>
                <a:spcPts val="0"/>
              </a:spcBef>
              <a:spcAft>
                <a:spcPts val="0"/>
              </a:spcAft>
              <a:buClr>
                <a:srgbClr val="073763"/>
              </a:buClr>
              <a:buSzPct val="100000"/>
              <a:buChar char="●"/>
            </a:pPr>
            <a:r>
              <a:rPr lang="en" sz="2200">
                <a:solidFill>
                  <a:srgbClr val="073763"/>
                </a:solidFill>
                <a:highlight>
                  <a:srgbClr val="FFFFFF"/>
                </a:highlight>
              </a:rPr>
              <a:t>Applicant: Nieds Hotel &amp; Bar LLC</a:t>
            </a:r>
            <a:endParaRPr sz="2200">
              <a:solidFill>
                <a:srgbClr val="073763"/>
              </a:solidFill>
              <a:highlight>
                <a:srgbClr val="FFFFFF"/>
              </a:highlight>
            </a:endParaRPr>
          </a:p>
          <a:p>
            <a:pPr marL="457200" lvl="0" indent="-315912" algn="l" rtl="0">
              <a:spcBef>
                <a:spcPts val="0"/>
              </a:spcBef>
              <a:spcAft>
                <a:spcPts val="0"/>
              </a:spcAft>
              <a:buClr>
                <a:srgbClr val="073763"/>
              </a:buClr>
              <a:buSzPct val="100000"/>
              <a:buChar char="●"/>
            </a:pPr>
            <a:r>
              <a:rPr lang="en" sz="2200">
                <a:solidFill>
                  <a:srgbClr val="073763"/>
                </a:solidFill>
                <a:highlight>
                  <a:schemeClr val="lt1"/>
                </a:highlight>
              </a:rPr>
              <a:t>Owner: Brigette Davitt, Mary Verratti, Tom Barr, Leigh Yock</a:t>
            </a:r>
            <a:endParaRPr sz="2200">
              <a:solidFill>
                <a:srgbClr val="073763"/>
              </a:solidFill>
              <a:highlight>
                <a:schemeClr val="lt1"/>
              </a:highlight>
            </a:endParaRPr>
          </a:p>
          <a:p>
            <a:pPr marL="457200" lvl="0" indent="-315912" algn="l" rtl="0">
              <a:spcBef>
                <a:spcPts val="0"/>
              </a:spcBef>
              <a:spcAft>
                <a:spcPts val="0"/>
              </a:spcAft>
              <a:buClr>
                <a:srgbClr val="073763"/>
              </a:buClr>
              <a:buSzPct val="100000"/>
              <a:buChar char="●"/>
            </a:pPr>
            <a:r>
              <a:rPr lang="en" sz="2200">
                <a:solidFill>
                  <a:srgbClr val="073763"/>
                </a:solidFill>
                <a:highlight>
                  <a:schemeClr val="lt1"/>
                </a:highlight>
              </a:rPr>
              <a:t>License Manager: Same as above</a:t>
            </a:r>
            <a:endParaRPr sz="2200">
              <a:solidFill>
                <a:srgbClr val="073763"/>
              </a:solidFill>
              <a:highlight>
                <a:schemeClr val="lt1"/>
              </a:highlight>
            </a:endParaRPr>
          </a:p>
          <a:p>
            <a:pPr marL="457200" lvl="0" indent="-315912" algn="l" rtl="0">
              <a:spcBef>
                <a:spcPts val="0"/>
              </a:spcBef>
              <a:spcAft>
                <a:spcPts val="0"/>
              </a:spcAft>
              <a:buClr>
                <a:srgbClr val="073763"/>
              </a:buClr>
              <a:buSzPct val="100000"/>
              <a:buChar char="●"/>
            </a:pPr>
            <a:r>
              <a:rPr lang="en" sz="2200">
                <a:solidFill>
                  <a:srgbClr val="073763"/>
                </a:solidFill>
                <a:highlight>
                  <a:srgbClr val="FFFFFF"/>
                </a:highlight>
              </a:rPr>
              <a:t>Date Posted: 04/28/2023</a:t>
            </a:r>
            <a:endParaRPr sz="2200">
              <a:solidFill>
                <a:srgbClr val="073763"/>
              </a:solidFill>
              <a:highlight>
                <a:srgbClr val="FFFFFF"/>
              </a:highlight>
            </a:endParaRPr>
          </a:p>
          <a:p>
            <a:pPr marL="457200" lvl="0" indent="-315912" algn="l" rtl="0">
              <a:spcBef>
                <a:spcPts val="0"/>
              </a:spcBef>
              <a:spcAft>
                <a:spcPts val="0"/>
              </a:spcAft>
              <a:buClr>
                <a:srgbClr val="073763"/>
              </a:buClr>
              <a:buSzPct val="100000"/>
              <a:buChar char="●"/>
            </a:pPr>
            <a:r>
              <a:rPr lang="en" sz="2200">
                <a:solidFill>
                  <a:srgbClr val="073763"/>
                </a:solidFill>
                <a:highlight>
                  <a:srgbClr val="FFFFFF"/>
                </a:highlight>
              </a:rPr>
              <a:t>Includes exterior area</a:t>
            </a:r>
            <a:endParaRPr sz="2200">
              <a:solidFill>
                <a:srgbClr val="073763"/>
              </a:solidFill>
              <a:highlight>
                <a:srgbClr val="FFFFFF"/>
              </a:highlight>
            </a:endParaRPr>
          </a:p>
          <a:p>
            <a:pPr marL="457200" lvl="0" indent="-315912" algn="l" rtl="0">
              <a:spcBef>
                <a:spcPts val="0"/>
              </a:spcBef>
              <a:spcAft>
                <a:spcPts val="0"/>
              </a:spcAft>
              <a:buClr>
                <a:srgbClr val="073763"/>
              </a:buClr>
              <a:buSzPct val="100000"/>
              <a:buChar char="●"/>
            </a:pPr>
            <a:r>
              <a:rPr lang="en" sz="2200">
                <a:solidFill>
                  <a:srgbClr val="073763"/>
                </a:solidFill>
                <a:highlight>
                  <a:srgbClr val="FFFFFF"/>
                </a:highlight>
              </a:rPr>
              <a:t>Looking to pursue Amusement Permit if needed based on Hotel license</a:t>
            </a:r>
            <a:endParaRPr sz="2200">
              <a:solidFill>
                <a:srgbClr val="073763"/>
              </a:solidFill>
              <a:highlight>
                <a:srgbClr val="FFFFFF"/>
              </a:highlight>
            </a:endParaRPr>
          </a:p>
          <a:p>
            <a:pPr marL="0" lvl="0" indent="0" algn="l" rtl="0">
              <a:spcBef>
                <a:spcPts val="0"/>
              </a:spcBef>
              <a:spcAft>
                <a:spcPts val="0"/>
              </a:spcAft>
              <a:buNone/>
            </a:pPr>
            <a:endParaRPr sz="2200">
              <a:solidFill>
                <a:srgbClr val="073763"/>
              </a:solidFill>
              <a:highlight>
                <a:srgbClr val="FFFFFF"/>
              </a:highlight>
            </a:endParaRPr>
          </a:p>
          <a:p>
            <a:pPr marL="0" lvl="0" indent="0" algn="l" rtl="0">
              <a:spcBef>
                <a:spcPts val="0"/>
              </a:spcBef>
              <a:spcAft>
                <a:spcPts val="0"/>
              </a:spcAft>
              <a:buNone/>
            </a:pPr>
            <a:r>
              <a:rPr lang="en" sz="2200" b="1">
                <a:solidFill>
                  <a:srgbClr val="073763"/>
                </a:solidFill>
                <a:highlight>
                  <a:srgbClr val="FFFFFF"/>
                </a:highlight>
              </a:rPr>
              <a:t>Vision:</a:t>
            </a:r>
            <a:r>
              <a:rPr lang="en" sz="2200">
                <a:solidFill>
                  <a:srgbClr val="073763"/>
                </a:solidFill>
                <a:highlight>
                  <a:srgbClr val="FFFFFF"/>
                </a:highlight>
              </a:rPr>
              <a:t> Home of the legendary Nied's Fish Sandwich, our commitment to maintaining this local favorite is at the heart of our mission. Our plan to renovate and preserve the hotel interiors will allow us to offer a unique historic experience.</a:t>
            </a:r>
            <a:endParaRPr sz="2200">
              <a:solidFill>
                <a:srgbClr val="073763"/>
              </a:solidFill>
              <a:highlight>
                <a:srgbClr val="FFFFFF"/>
              </a:highlight>
            </a:endParaRPr>
          </a:p>
          <a:p>
            <a:pPr marL="0" lvl="0" indent="0" algn="l" rtl="0">
              <a:spcBef>
                <a:spcPts val="0"/>
              </a:spcBef>
              <a:spcAft>
                <a:spcPts val="0"/>
              </a:spcAft>
              <a:buNone/>
            </a:pPr>
            <a:endParaRPr sz="2200">
              <a:solidFill>
                <a:srgbClr val="073763"/>
              </a:solidFill>
              <a:highlight>
                <a:srgbClr val="FFFFFF"/>
              </a:highlight>
            </a:endParaRPr>
          </a:p>
        </p:txBody>
      </p:sp>
      <p:pic>
        <p:nvPicPr>
          <p:cNvPr id="138" name="Google Shape;138;p30"/>
          <p:cNvPicPr preferRelativeResize="0"/>
          <p:nvPr/>
        </p:nvPicPr>
        <p:blipFill>
          <a:blip r:embed="rId3">
            <a:alphaModFix/>
          </a:blip>
          <a:stretch>
            <a:fillRect/>
          </a:stretch>
        </p:blipFill>
        <p:spPr>
          <a:xfrm>
            <a:off x="5835899" y="3117450"/>
            <a:ext cx="2469228" cy="1851901"/>
          </a:xfrm>
          <a:prstGeom prst="rect">
            <a:avLst/>
          </a:prstGeom>
          <a:noFill/>
          <a:ln>
            <a:noFill/>
          </a:ln>
        </p:spPr>
      </p:pic>
      <p:pic>
        <p:nvPicPr>
          <p:cNvPr id="139" name="Google Shape;139;p30"/>
          <p:cNvPicPr preferRelativeResize="0"/>
          <p:nvPr/>
        </p:nvPicPr>
        <p:blipFill>
          <a:blip r:embed="rId4">
            <a:alphaModFix/>
          </a:blip>
          <a:stretch>
            <a:fillRect/>
          </a:stretch>
        </p:blipFill>
        <p:spPr>
          <a:xfrm>
            <a:off x="5674913" y="279598"/>
            <a:ext cx="2791200" cy="26404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31"/>
          <p:cNvSpPr txBox="1"/>
          <p:nvPr/>
        </p:nvSpPr>
        <p:spPr>
          <a:xfrm>
            <a:off x="311850" y="417150"/>
            <a:ext cx="8520300" cy="55122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sz="1800" b="1">
                <a:solidFill>
                  <a:srgbClr val="073763"/>
                </a:solidFill>
              </a:rPr>
              <a:t>Ownership:</a:t>
            </a:r>
            <a:endParaRPr sz="1800" b="1">
              <a:solidFill>
                <a:srgbClr val="073763"/>
              </a:solidFill>
            </a:endParaRPr>
          </a:p>
          <a:p>
            <a:pPr marL="457200" lvl="0" indent="-342900" algn="l" rtl="0">
              <a:spcBef>
                <a:spcPts val="0"/>
              </a:spcBef>
              <a:spcAft>
                <a:spcPts val="0"/>
              </a:spcAft>
              <a:buClr>
                <a:srgbClr val="073763"/>
              </a:buClr>
              <a:buSzPts val="1800"/>
              <a:buChar char="●"/>
            </a:pPr>
            <a:r>
              <a:rPr lang="en" sz="1800">
                <a:solidFill>
                  <a:srgbClr val="073763"/>
                </a:solidFill>
              </a:rPr>
              <a:t>Brigette Davitt, Mary Verratti, Tom Barr, Leigh Yock</a:t>
            </a:r>
            <a:endParaRPr sz="1800">
              <a:solidFill>
                <a:srgbClr val="073763"/>
              </a:solidFill>
            </a:endParaRPr>
          </a:p>
          <a:p>
            <a:pPr marL="914400" lvl="1" indent="-342900" algn="l" rtl="0">
              <a:spcBef>
                <a:spcPts val="0"/>
              </a:spcBef>
              <a:spcAft>
                <a:spcPts val="0"/>
              </a:spcAft>
              <a:buClr>
                <a:srgbClr val="073763"/>
              </a:buClr>
              <a:buSzPts val="1800"/>
              <a:buChar char="○"/>
            </a:pPr>
            <a:r>
              <a:rPr lang="en" sz="1800">
                <a:solidFill>
                  <a:srgbClr val="073763"/>
                </a:solidFill>
              </a:rPr>
              <a:t>Leigh and Tom of Spirit on 51st Street</a:t>
            </a:r>
            <a:endParaRPr sz="1800">
              <a:solidFill>
                <a:srgbClr val="073763"/>
              </a:solidFill>
            </a:endParaRPr>
          </a:p>
          <a:p>
            <a:pPr marL="914400" lvl="1" indent="-342900" algn="l" rtl="0">
              <a:spcBef>
                <a:spcPts val="0"/>
              </a:spcBef>
              <a:spcAft>
                <a:spcPts val="0"/>
              </a:spcAft>
              <a:buClr>
                <a:srgbClr val="073763"/>
              </a:buClr>
              <a:buSzPts val="1800"/>
              <a:buChar char="○"/>
            </a:pPr>
            <a:r>
              <a:rPr lang="en" sz="1800">
                <a:solidFill>
                  <a:srgbClr val="073763"/>
                </a:solidFill>
              </a:rPr>
              <a:t>Brigette and Mary of </a:t>
            </a:r>
            <a:r>
              <a:rPr lang="en" sz="1800">
                <a:solidFill>
                  <a:srgbClr val="073763"/>
                </a:solidFill>
                <a:highlight>
                  <a:schemeClr val="lt1"/>
                </a:highlight>
              </a:rPr>
              <a:t>We Buy Homes PGH</a:t>
            </a:r>
            <a:endParaRPr sz="1800">
              <a:solidFill>
                <a:srgbClr val="073763"/>
              </a:solidFill>
              <a:highlight>
                <a:schemeClr val="lt1"/>
              </a:highlight>
            </a:endParaRPr>
          </a:p>
          <a:p>
            <a:pPr marL="0" lvl="0" indent="0" algn="l" rtl="0">
              <a:spcBef>
                <a:spcPts val="0"/>
              </a:spcBef>
              <a:spcAft>
                <a:spcPts val="0"/>
              </a:spcAft>
              <a:buNone/>
            </a:pPr>
            <a:r>
              <a:rPr lang="en" sz="1800" b="1">
                <a:solidFill>
                  <a:srgbClr val="073763"/>
                </a:solidFill>
              </a:rPr>
              <a:t>Place:</a:t>
            </a:r>
            <a:endParaRPr sz="1800" b="1">
              <a:solidFill>
                <a:srgbClr val="073763"/>
              </a:solidFill>
            </a:endParaRPr>
          </a:p>
          <a:p>
            <a:pPr marL="457200" lvl="0" indent="-342900" algn="l" rtl="0">
              <a:spcBef>
                <a:spcPts val="0"/>
              </a:spcBef>
              <a:spcAft>
                <a:spcPts val="0"/>
              </a:spcAft>
              <a:buClr>
                <a:srgbClr val="073763"/>
              </a:buClr>
              <a:buSzPts val="1800"/>
              <a:buChar char="●"/>
            </a:pPr>
            <a:r>
              <a:rPr lang="en" sz="1800">
                <a:solidFill>
                  <a:srgbClr val="073763"/>
                </a:solidFill>
              </a:rPr>
              <a:t>Consolidated Lot of 6,603 sf</a:t>
            </a:r>
            <a:endParaRPr sz="1800">
              <a:solidFill>
                <a:srgbClr val="073763"/>
              </a:solidFill>
            </a:endParaRPr>
          </a:p>
          <a:p>
            <a:pPr marL="457200" lvl="0" indent="-342900" algn="l" rtl="0">
              <a:spcBef>
                <a:spcPts val="0"/>
              </a:spcBef>
              <a:spcAft>
                <a:spcPts val="0"/>
              </a:spcAft>
              <a:buClr>
                <a:srgbClr val="073763"/>
              </a:buClr>
              <a:buSzPts val="1800"/>
              <a:buChar char="●"/>
            </a:pPr>
            <a:r>
              <a:rPr lang="en" sz="1800">
                <a:solidFill>
                  <a:srgbClr val="073763"/>
                </a:solidFill>
              </a:rPr>
              <a:t>Interior renovations to include updates to bar/restaurant and 13 fully renovated hotel rooms. </a:t>
            </a:r>
            <a:endParaRPr sz="1800">
              <a:solidFill>
                <a:srgbClr val="073763"/>
              </a:solidFill>
            </a:endParaRPr>
          </a:p>
          <a:p>
            <a:pPr marL="457200" lvl="0" indent="-342900" algn="l" rtl="0">
              <a:spcBef>
                <a:spcPts val="0"/>
              </a:spcBef>
              <a:spcAft>
                <a:spcPts val="0"/>
              </a:spcAft>
              <a:buClr>
                <a:srgbClr val="073763"/>
              </a:buClr>
              <a:buSzPts val="1800"/>
              <a:buChar char="●"/>
            </a:pPr>
            <a:r>
              <a:rPr lang="en" sz="1800">
                <a:solidFill>
                  <a:srgbClr val="073763"/>
                </a:solidFill>
              </a:rPr>
              <a:t>Seats: TBD </a:t>
            </a:r>
            <a:endParaRPr sz="1800">
              <a:solidFill>
                <a:srgbClr val="073763"/>
              </a:solidFill>
            </a:endParaRPr>
          </a:p>
          <a:p>
            <a:pPr marL="457200" lvl="0" indent="-342900" algn="l" rtl="0">
              <a:spcBef>
                <a:spcPts val="0"/>
              </a:spcBef>
              <a:spcAft>
                <a:spcPts val="0"/>
              </a:spcAft>
              <a:buClr>
                <a:srgbClr val="073763"/>
              </a:buClr>
              <a:buSzPts val="1800"/>
              <a:buChar char="●"/>
            </a:pPr>
            <a:r>
              <a:rPr lang="en" sz="1800">
                <a:solidFill>
                  <a:srgbClr val="073763"/>
                </a:solidFill>
              </a:rPr>
              <a:t>Parking: street parking, will lease parking spots near by if needed</a:t>
            </a:r>
            <a:endParaRPr sz="1800">
              <a:solidFill>
                <a:srgbClr val="073763"/>
              </a:solidFill>
            </a:endParaRPr>
          </a:p>
          <a:p>
            <a:pPr marL="457200" lvl="0" indent="-342900" algn="l" rtl="0">
              <a:spcBef>
                <a:spcPts val="0"/>
              </a:spcBef>
              <a:spcAft>
                <a:spcPts val="0"/>
              </a:spcAft>
              <a:buClr>
                <a:srgbClr val="073763"/>
              </a:buClr>
              <a:buSzPts val="1800"/>
              <a:buChar char="●"/>
            </a:pPr>
            <a:r>
              <a:rPr lang="en" sz="1800">
                <a:solidFill>
                  <a:srgbClr val="073763"/>
                </a:solidFill>
              </a:rPr>
              <a:t>Plan on fix current signage</a:t>
            </a:r>
            <a:endParaRPr sz="1800">
              <a:solidFill>
                <a:srgbClr val="073763"/>
              </a:solidFill>
            </a:endParaRPr>
          </a:p>
          <a:p>
            <a:pPr marL="457200" lvl="0" indent="-342900" algn="l" rtl="0">
              <a:spcBef>
                <a:spcPts val="0"/>
              </a:spcBef>
              <a:spcAft>
                <a:spcPts val="0"/>
              </a:spcAft>
              <a:buClr>
                <a:srgbClr val="073763"/>
              </a:buClr>
              <a:buSzPts val="1800"/>
              <a:buChar char="●"/>
            </a:pPr>
            <a:r>
              <a:rPr lang="en" sz="1800">
                <a:solidFill>
                  <a:srgbClr val="073763"/>
                </a:solidFill>
              </a:rPr>
              <a:t>Will offer the back dining room and upstairs event space for private parties on  occasion</a:t>
            </a:r>
            <a:endParaRPr sz="1900">
              <a:solidFill>
                <a:srgbClr val="073763"/>
              </a:solidFill>
            </a:endParaRPr>
          </a:p>
          <a:p>
            <a:pPr marL="0" lvl="0" indent="0" algn="l" rtl="0">
              <a:spcBef>
                <a:spcPts val="0"/>
              </a:spcBef>
              <a:spcAft>
                <a:spcPts val="0"/>
              </a:spcAft>
              <a:buNone/>
            </a:pPr>
            <a:endParaRPr sz="1700">
              <a:solidFill>
                <a:srgbClr val="073763"/>
              </a:solidFill>
            </a:endParaRPr>
          </a:p>
          <a:p>
            <a:pPr marL="0" lvl="0" indent="0" algn="l" rtl="0">
              <a:spcBef>
                <a:spcPts val="0"/>
              </a:spcBef>
              <a:spcAft>
                <a:spcPts val="0"/>
              </a:spcAft>
              <a:buNone/>
            </a:pPr>
            <a:endParaRPr sz="1700">
              <a:solidFill>
                <a:srgbClr val="073763"/>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32"/>
          <p:cNvSpPr txBox="1"/>
          <p:nvPr/>
        </p:nvSpPr>
        <p:spPr>
          <a:xfrm>
            <a:off x="342900" y="231375"/>
            <a:ext cx="8520300" cy="55122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sz="1600" b="1">
                <a:solidFill>
                  <a:srgbClr val="073763"/>
                </a:solidFill>
              </a:rPr>
              <a:t>Business Plan:</a:t>
            </a:r>
            <a:endParaRPr sz="1600" b="1">
              <a:solidFill>
                <a:srgbClr val="073763"/>
              </a:solidFill>
            </a:endParaRPr>
          </a:p>
          <a:p>
            <a:pPr marL="457200" lvl="0" indent="-330200" algn="l" rtl="0">
              <a:spcBef>
                <a:spcPts val="0"/>
              </a:spcBef>
              <a:spcAft>
                <a:spcPts val="0"/>
              </a:spcAft>
              <a:buClr>
                <a:srgbClr val="073763"/>
              </a:buClr>
              <a:buSzPts val="1600"/>
              <a:buChar char="●"/>
            </a:pPr>
            <a:r>
              <a:rPr lang="en" sz="1600" b="1">
                <a:solidFill>
                  <a:srgbClr val="073763"/>
                </a:solidFill>
              </a:rPr>
              <a:t>Customer Demographic</a:t>
            </a:r>
            <a:r>
              <a:rPr lang="en" sz="1600">
                <a:solidFill>
                  <a:srgbClr val="073763"/>
                </a:solidFill>
              </a:rPr>
              <a:t> - Lawrencevillians, CH employees, foodies, travelers, groups, etc.</a:t>
            </a:r>
            <a:endParaRPr sz="1600">
              <a:solidFill>
                <a:srgbClr val="073763"/>
              </a:solidFill>
            </a:endParaRPr>
          </a:p>
          <a:p>
            <a:pPr marL="457200" lvl="0" indent="-330200" algn="l" rtl="0">
              <a:spcBef>
                <a:spcPts val="0"/>
              </a:spcBef>
              <a:spcAft>
                <a:spcPts val="0"/>
              </a:spcAft>
              <a:buClr>
                <a:srgbClr val="073763"/>
              </a:buClr>
              <a:buSzPts val="1600"/>
              <a:buChar char="●"/>
            </a:pPr>
            <a:r>
              <a:rPr lang="en" sz="1600" b="1">
                <a:solidFill>
                  <a:srgbClr val="073763"/>
                </a:solidFill>
              </a:rPr>
              <a:t>Days/ Hours of Operation and Alcohol Service:</a:t>
            </a:r>
            <a:r>
              <a:rPr lang="en" sz="1600">
                <a:solidFill>
                  <a:srgbClr val="073763"/>
                </a:solidFill>
              </a:rPr>
              <a:t> 5-7 days a week for breakfast, lunch and dinner. Beer/Wine/Cocktails service: 7am-2am</a:t>
            </a:r>
            <a:endParaRPr sz="1600">
              <a:solidFill>
                <a:srgbClr val="073763"/>
              </a:solidFill>
            </a:endParaRPr>
          </a:p>
          <a:p>
            <a:pPr marL="914400" lvl="1" indent="-330200" algn="l" rtl="0">
              <a:spcBef>
                <a:spcPts val="0"/>
              </a:spcBef>
              <a:spcAft>
                <a:spcPts val="0"/>
              </a:spcAft>
              <a:buClr>
                <a:srgbClr val="073763"/>
              </a:buClr>
              <a:buSzPts val="1600"/>
              <a:buChar char="○"/>
            </a:pPr>
            <a:r>
              <a:rPr lang="en" sz="1600">
                <a:solidFill>
                  <a:srgbClr val="073763"/>
                </a:solidFill>
              </a:rPr>
              <a:t>Cheap local beer on draft and available in can </a:t>
            </a:r>
            <a:endParaRPr sz="1600">
              <a:solidFill>
                <a:srgbClr val="073763"/>
              </a:solidFill>
            </a:endParaRPr>
          </a:p>
          <a:p>
            <a:pPr marL="914400" lvl="1" indent="-330200" algn="l" rtl="0">
              <a:spcBef>
                <a:spcPts val="0"/>
              </a:spcBef>
              <a:spcAft>
                <a:spcPts val="0"/>
              </a:spcAft>
              <a:buClr>
                <a:srgbClr val="073763"/>
              </a:buClr>
              <a:buSzPts val="1600"/>
              <a:buChar char="○"/>
            </a:pPr>
            <a:r>
              <a:rPr lang="en" sz="1600">
                <a:solidFill>
                  <a:srgbClr val="073763"/>
                </a:solidFill>
              </a:rPr>
              <a:t>A range of liquor from well to eclectic high end</a:t>
            </a:r>
            <a:endParaRPr sz="1600">
              <a:solidFill>
                <a:srgbClr val="073763"/>
              </a:solidFill>
            </a:endParaRPr>
          </a:p>
          <a:p>
            <a:pPr marL="914400" lvl="1" indent="-330200" algn="l" rtl="0">
              <a:spcBef>
                <a:spcPts val="0"/>
              </a:spcBef>
              <a:spcAft>
                <a:spcPts val="0"/>
              </a:spcAft>
              <a:buClr>
                <a:srgbClr val="073763"/>
              </a:buClr>
              <a:buSzPts val="1600"/>
              <a:buChar char="○"/>
            </a:pPr>
            <a:r>
              <a:rPr lang="en" sz="1600">
                <a:solidFill>
                  <a:srgbClr val="073763"/>
                </a:solidFill>
              </a:rPr>
              <a:t>Few by the glass wine options </a:t>
            </a:r>
            <a:endParaRPr sz="1600">
              <a:solidFill>
                <a:srgbClr val="073763"/>
              </a:solidFill>
            </a:endParaRPr>
          </a:p>
          <a:p>
            <a:pPr marL="914400" lvl="1" indent="-330200" algn="l" rtl="0">
              <a:spcBef>
                <a:spcPts val="0"/>
              </a:spcBef>
              <a:spcAft>
                <a:spcPts val="0"/>
              </a:spcAft>
              <a:buClr>
                <a:srgbClr val="073763"/>
              </a:buClr>
              <a:buSzPts val="1600"/>
              <a:buChar char="○"/>
            </a:pPr>
            <a:r>
              <a:rPr lang="en" sz="1600">
                <a:solidFill>
                  <a:srgbClr val="073763"/>
                </a:solidFill>
              </a:rPr>
              <a:t>Prices range from $5-15.</a:t>
            </a:r>
            <a:endParaRPr sz="1600">
              <a:solidFill>
                <a:srgbClr val="073763"/>
              </a:solidFill>
            </a:endParaRPr>
          </a:p>
          <a:p>
            <a:pPr marL="457200" lvl="0" indent="-330200" algn="l" rtl="0">
              <a:spcBef>
                <a:spcPts val="0"/>
              </a:spcBef>
              <a:spcAft>
                <a:spcPts val="0"/>
              </a:spcAft>
              <a:buClr>
                <a:srgbClr val="073763"/>
              </a:buClr>
              <a:buSzPts val="1600"/>
              <a:buChar char="●"/>
            </a:pPr>
            <a:r>
              <a:rPr lang="en" sz="1600" b="1">
                <a:solidFill>
                  <a:srgbClr val="073763"/>
                </a:solidFill>
              </a:rPr>
              <a:t>Food:</a:t>
            </a:r>
            <a:r>
              <a:rPr lang="en" sz="1600">
                <a:solidFill>
                  <a:srgbClr val="073763"/>
                </a:solidFill>
              </a:rPr>
              <a:t> Sandwiches, fries, coleslaw, burgers, fried baskets, salad, apps, ice cream, specials ($5-16.50)  Breakfast items including: beignets, eggs, pancakes, etc ($6-14) </a:t>
            </a:r>
            <a:endParaRPr sz="1600">
              <a:solidFill>
                <a:srgbClr val="073763"/>
              </a:solidFill>
            </a:endParaRPr>
          </a:p>
          <a:p>
            <a:pPr marL="457200" lvl="0" indent="-330200" algn="l" rtl="0">
              <a:spcBef>
                <a:spcPts val="0"/>
              </a:spcBef>
              <a:spcAft>
                <a:spcPts val="0"/>
              </a:spcAft>
              <a:buClr>
                <a:srgbClr val="073763"/>
              </a:buClr>
              <a:buSzPts val="1600"/>
              <a:buChar char="●"/>
            </a:pPr>
            <a:r>
              <a:rPr lang="en" sz="1600">
                <a:solidFill>
                  <a:srgbClr val="073763"/>
                </a:solidFill>
              </a:rPr>
              <a:t>10-12 Employees</a:t>
            </a:r>
            <a:endParaRPr sz="1600">
              <a:solidFill>
                <a:srgbClr val="073763"/>
              </a:solidFill>
            </a:endParaRPr>
          </a:p>
          <a:p>
            <a:pPr marL="457200" lvl="0" indent="-330200" algn="l" rtl="0">
              <a:spcBef>
                <a:spcPts val="0"/>
              </a:spcBef>
              <a:spcAft>
                <a:spcPts val="0"/>
              </a:spcAft>
              <a:buClr>
                <a:srgbClr val="073763"/>
              </a:buClr>
              <a:buSzPts val="1600"/>
              <a:buChar char="●"/>
            </a:pPr>
            <a:r>
              <a:rPr lang="en" sz="1600" b="1">
                <a:solidFill>
                  <a:srgbClr val="073763"/>
                </a:solidFill>
              </a:rPr>
              <a:t>Entertainment</a:t>
            </a:r>
            <a:r>
              <a:rPr lang="en" sz="1600">
                <a:solidFill>
                  <a:srgbClr val="073763"/>
                </a:solidFill>
              </a:rPr>
              <a:t>: jukebox and occasional performances (acoustic/piano/etc)</a:t>
            </a:r>
            <a:endParaRPr sz="1600">
              <a:solidFill>
                <a:srgbClr val="073763"/>
              </a:solidFill>
            </a:endParaRPr>
          </a:p>
          <a:p>
            <a:pPr marL="914400" lvl="1" indent="-330200" algn="l" rtl="0">
              <a:spcBef>
                <a:spcPts val="0"/>
              </a:spcBef>
              <a:spcAft>
                <a:spcPts val="0"/>
              </a:spcAft>
              <a:buClr>
                <a:srgbClr val="073763"/>
              </a:buClr>
              <a:buSzPts val="1600"/>
              <a:buChar char="○"/>
            </a:pPr>
            <a:r>
              <a:rPr lang="en" sz="1600">
                <a:solidFill>
                  <a:srgbClr val="073763"/>
                </a:solidFill>
              </a:rPr>
              <a:t>Mostly background music level. When there are performances, it would always be at appropriate levels as not to disturb hotel guests.</a:t>
            </a:r>
            <a:endParaRPr sz="1600">
              <a:solidFill>
                <a:srgbClr val="073763"/>
              </a:solidFill>
            </a:endParaRPr>
          </a:p>
          <a:p>
            <a:pPr marL="457200" lvl="0" indent="-336550" algn="l" rtl="0">
              <a:spcBef>
                <a:spcPts val="0"/>
              </a:spcBef>
              <a:spcAft>
                <a:spcPts val="0"/>
              </a:spcAft>
              <a:buClr>
                <a:srgbClr val="073763"/>
              </a:buClr>
              <a:buSzPts val="1700"/>
              <a:buChar char="●"/>
            </a:pPr>
            <a:r>
              <a:rPr lang="en" sz="1700">
                <a:solidFill>
                  <a:srgbClr val="073763"/>
                </a:solidFill>
              </a:rPr>
              <a:t>Kids allowed with supervision until 9pm</a:t>
            </a:r>
            <a:endParaRPr sz="1700">
              <a:solidFill>
                <a:srgbClr val="073763"/>
              </a:solidFill>
            </a:endParaRPr>
          </a:p>
          <a:p>
            <a:pPr marL="457200" lvl="0" indent="-336550" algn="l" rtl="0">
              <a:spcBef>
                <a:spcPts val="0"/>
              </a:spcBef>
              <a:spcAft>
                <a:spcPts val="0"/>
              </a:spcAft>
              <a:buClr>
                <a:srgbClr val="073763"/>
              </a:buClr>
              <a:buSzPts val="1700"/>
              <a:buChar char="●"/>
            </a:pPr>
            <a:r>
              <a:rPr lang="en" sz="1700" b="1">
                <a:solidFill>
                  <a:srgbClr val="073763"/>
                </a:solidFill>
              </a:rPr>
              <a:t>Trash/Recycling:</a:t>
            </a:r>
            <a:r>
              <a:rPr lang="en" sz="1700">
                <a:solidFill>
                  <a:srgbClr val="073763"/>
                </a:solidFill>
              </a:rPr>
              <a:t> Dumpsters for trash and recycling will be located in an enclosure behind the building on Dresden Way.</a:t>
            </a:r>
            <a:endParaRPr sz="2000">
              <a:solidFill>
                <a:srgbClr val="073763"/>
              </a:solidFill>
            </a:endParaRPr>
          </a:p>
          <a:p>
            <a:pPr marL="0" lvl="0" indent="0" algn="l" rtl="0">
              <a:spcBef>
                <a:spcPts val="0"/>
              </a:spcBef>
              <a:spcAft>
                <a:spcPts val="0"/>
              </a:spcAft>
              <a:buNone/>
            </a:pPr>
            <a:endParaRPr sz="1700">
              <a:solidFill>
                <a:srgbClr val="073763"/>
              </a:solidFill>
            </a:endParaRPr>
          </a:p>
          <a:p>
            <a:pPr marL="0" lvl="0" indent="0" algn="l" rtl="0">
              <a:spcBef>
                <a:spcPts val="0"/>
              </a:spcBef>
              <a:spcAft>
                <a:spcPts val="0"/>
              </a:spcAft>
              <a:buNone/>
            </a:pPr>
            <a:endParaRPr sz="1700">
              <a:solidFill>
                <a:srgbClr val="073763"/>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a:solidFill>
                  <a:srgbClr val="073763"/>
                </a:solidFill>
              </a:rPr>
              <a:t>How do I engage with the PLCB process as an individual?</a:t>
            </a:r>
            <a:endParaRPr sz="2200">
              <a:solidFill>
                <a:srgbClr val="073763"/>
              </a:solidFill>
            </a:endParaRPr>
          </a:p>
        </p:txBody>
      </p:sp>
      <p:sp>
        <p:nvSpPr>
          <p:cNvPr id="155" name="Google Shape;155;p33"/>
          <p:cNvSpPr txBox="1">
            <a:spLocks noGrp="1"/>
          </p:cNvSpPr>
          <p:nvPr>
            <p:ph type="body" idx="1"/>
          </p:nvPr>
        </p:nvSpPr>
        <p:spPr>
          <a:xfrm>
            <a:off x="311700" y="771475"/>
            <a:ext cx="3999900" cy="3416400"/>
          </a:xfrm>
          <a:prstGeom prst="rect">
            <a:avLst/>
          </a:prstGeom>
        </p:spPr>
        <p:txBody>
          <a:bodyPr spcFirstLastPara="1" wrap="square" lIns="91425" tIns="91425" rIns="91425" bIns="91425" anchor="t" anchorCtr="0">
            <a:normAutofit/>
          </a:bodyPr>
          <a:lstStyle/>
          <a:p>
            <a:pPr marL="914400" lvl="0" indent="0" algn="l" rtl="0">
              <a:spcBef>
                <a:spcPts val="0"/>
              </a:spcBef>
              <a:spcAft>
                <a:spcPts val="0"/>
              </a:spcAft>
              <a:buNone/>
            </a:pPr>
            <a:endParaRPr sz="1800">
              <a:solidFill>
                <a:srgbClr val="073763"/>
              </a:solidFill>
            </a:endParaRPr>
          </a:p>
          <a:p>
            <a:pPr marL="0" lvl="0" indent="0" algn="l" rtl="0">
              <a:spcBef>
                <a:spcPts val="1200"/>
              </a:spcBef>
              <a:spcAft>
                <a:spcPts val="0"/>
              </a:spcAft>
              <a:buNone/>
            </a:pPr>
            <a:endParaRPr sz="1800">
              <a:solidFill>
                <a:srgbClr val="073763"/>
              </a:solidFill>
            </a:endParaRPr>
          </a:p>
          <a:p>
            <a:pPr marL="0" lvl="0" indent="0" algn="l" rtl="0">
              <a:spcBef>
                <a:spcPts val="1200"/>
              </a:spcBef>
              <a:spcAft>
                <a:spcPts val="0"/>
              </a:spcAft>
              <a:buNone/>
            </a:pPr>
            <a:endParaRPr sz="1700">
              <a:solidFill>
                <a:srgbClr val="073763"/>
              </a:solidFill>
            </a:endParaRPr>
          </a:p>
          <a:p>
            <a:pPr marL="0" lvl="0" indent="0" algn="l" rtl="0">
              <a:spcBef>
                <a:spcPts val="1200"/>
              </a:spcBef>
              <a:spcAft>
                <a:spcPts val="1200"/>
              </a:spcAft>
              <a:buNone/>
            </a:pPr>
            <a:endParaRPr sz="1700">
              <a:solidFill>
                <a:srgbClr val="073763"/>
              </a:solidFill>
            </a:endParaRPr>
          </a:p>
        </p:txBody>
      </p:sp>
      <p:sp>
        <p:nvSpPr>
          <p:cNvPr id="156" name="Google Shape;156;p33"/>
          <p:cNvSpPr txBox="1">
            <a:spLocks noGrp="1"/>
          </p:cNvSpPr>
          <p:nvPr>
            <p:ph type="body" idx="2"/>
          </p:nvPr>
        </p:nvSpPr>
        <p:spPr>
          <a:xfrm>
            <a:off x="4832400" y="771475"/>
            <a:ext cx="3999900" cy="34164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endParaRPr sz="1800">
              <a:solidFill>
                <a:srgbClr val="073763"/>
              </a:solidFill>
            </a:endParaRPr>
          </a:p>
          <a:p>
            <a:pPr marL="0" lvl="0" indent="0" algn="l" rtl="0">
              <a:spcBef>
                <a:spcPts val="1200"/>
              </a:spcBef>
              <a:spcAft>
                <a:spcPts val="0"/>
              </a:spcAft>
              <a:buNone/>
            </a:pPr>
            <a:r>
              <a:rPr lang="en" sz="1800">
                <a:solidFill>
                  <a:srgbClr val="073763"/>
                </a:solidFill>
              </a:rPr>
              <a:t>Breakdown of PA State Liquor License Types: </a:t>
            </a:r>
            <a:endParaRPr sz="1800">
              <a:solidFill>
                <a:srgbClr val="073763"/>
              </a:solidFill>
            </a:endParaRPr>
          </a:p>
          <a:p>
            <a:pPr marL="457200" lvl="0" indent="-342900" algn="l" rtl="0">
              <a:spcBef>
                <a:spcPts val="1200"/>
              </a:spcBef>
              <a:spcAft>
                <a:spcPts val="0"/>
              </a:spcAft>
              <a:buClr>
                <a:srgbClr val="073763"/>
              </a:buClr>
              <a:buSzPts val="1800"/>
              <a:buChar char="●"/>
            </a:pPr>
            <a:r>
              <a:rPr lang="en" sz="1800" u="sng">
                <a:solidFill>
                  <a:schemeClr val="hlink"/>
                </a:solidFill>
                <a:hlinkClick r:id="rId3"/>
              </a:rPr>
              <a:t>https://www.paliquorlicenseco.com/understanding-types-of-pa-liquor-licenses/</a:t>
            </a:r>
            <a:endParaRPr sz="1800">
              <a:solidFill>
                <a:srgbClr val="073763"/>
              </a:solidFill>
            </a:endParaRPr>
          </a:p>
          <a:p>
            <a:pPr marL="0" lvl="0" indent="0" algn="l" rtl="0">
              <a:spcBef>
                <a:spcPts val="1200"/>
              </a:spcBef>
              <a:spcAft>
                <a:spcPts val="1200"/>
              </a:spcAft>
              <a:buNone/>
            </a:pPr>
            <a:r>
              <a:rPr lang="en" sz="1800">
                <a:solidFill>
                  <a:srgbClr val="073763"/>
                </a:solidFill>
              </a:rPr>
              <a:t>If you see a liquor license placard in the neighborhood, email </a:t>
            </a:r>
            <a:r>
              <a:rPr lang="en" sz="1800" u="sng">
                <a:solidFill>
                  <a:schemeClr val="hlink"/>
                </a:solidFill>
                <a:hlinkClick r:id="rId4"/>
              </a:rPr>
              <a:t>abi@lawrencevillecorp.com</a:t>
            </a:r>
            <a:r>
              <a:rPr lang="en" sz="1800">
                <a:solidFill>
                  <a:srgbClr val="073763"/>
                </a:solidFill>
              </a:rPr>
              <a:t> or </a:t>
            </a:r>
            <a:r>
              <a:rPr lang="en" sz="1800" u="sng">
                <a:solidFill>
                  <a:schemeClr val="hlink"/>
                </a:solidFill>
                <a:hlinkClick r:id="rId5"/>
              </a:rPr>
              <a:t>dave@lunited.org</a:t>
            </a:r>
            <a:r>
              <a:rPr lang="en" sz="1800">
                <a:solidFill>
                  <a:srgbClr val="073763"/>
                </a:solidFill>
              </a:rPr>
              <a:t> </a:t>
            </a:r>
            <a:endParaRPr sz="1800">
              <a:solidFill>
                <a:srgbClr val="073763"/>
              </a:solidFill>
            </a:endParaRPr>
          </a:p>
        </p:txBody>
      </p:sp>
      <p:pic>
        <p:nvPicPr>
          <p:cNvPr id="157" name="Google Shape;157;p33"/>
          <p:cNvPicPr preferRelativeResize="0"/>
          <p:nvPr/>
        </p:nvPicPr>
        <p:blipFill rotWithShape="1">
          <a:blip r:embed="rId6">
            <a:alphaModFix/>
          </a:blip>
          <a:srcRect t="85636"/>
          <a:stretch/>
        </p:blipFill>
        <p:spPr>
          <a:xfrm>
            <a:off x="0" y="4404700"/>
            <a:ext cx="9144000" cy="738801"/>
          </a:xfrm>
          <a:prstGeom prst="rect">
            <a:avLst/>
          </a:prstGeom>
          <a:noFill/>
          <a:ln>
            <a:noFill/>
          </a:ln>
        </p:spPr>
      </p:pic>
      <p:pic>
        <p:nvPicPr>
          <p:cNvPr id="158" name="Google Shape;158;p33"/>
          <p:cNvPicPr preferRelativeResize="0"/>
          <p:nvPr/>
        </p:nvPicPr>
        <p:blipFill>
          <a:blip r:embed="rId7">
            <a:alphaModFix/>
          </a:blip>
          <a:stretch>
            <a:fillRect/>
          </a:stretch>
        </p:blipFill>
        <p:spPr>
          <a:xfrm>
            <a:off x="631550" y="1300100"/>
            <a:ext cx="3534275" cy="2650698"/>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725</Words>
  <Application>Microsoft Office PowerPoint</Application>
  <PresentationFormat>On-screen Show (16:9)</PresentationFormat>
  <Paragraphs>97</Paragraphs>
  <Slides>13</Slides>
  <Notes>13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13</vt:i4>
      </vt:variant>
    </vt:vector>
  </HeadingPairs>
  <TitlesOfParts>
    <vt:vector size="19" baseType="lpstr">
      <vt:lpstr>Lato</vt:lpstr>
      <vt:lpstr>Arial</vt:lpstr>
      <vt:lpstr>EB Garamond</vt:lpstr>
      <vt:lpstr>Helvetica Neue</vt:lpstr>
      <vt:lpstr>Simple Light</vt:lpstr>
      <vt:lpstr>Simple Light</vt:lpstr>
      <vt:lpstr>PowerPoint Presentation</vt:lpstr>
      <vt:lpstr>Tonight’s Agenda</vt:lpstr>
      <vt:lpstr>Accessibility  </vt:lpstr>
      <vt:lpstr>PowerPoint Presentation</vt:lpstr>
      <vt:lpstr>Liquor License at 5438 Butler Street</vt:lpstr>
      <vt:lpstr>Nieds Hotel &amp; Bar LLC 5438 Butler Street  </vt:lpstr>
      <vt:lpstr>PowerPoint Presentation</vt:lpstr>
      <vt:lpstr>PowerPoint Presentation</vt:lpstr>
      <vt:lpstr>How do I engage with the PLCB process as an individual?</vt:lpstr>
      <vt:lpstr>Community Discussion  </vt:lpstr>
      <vt:lpstr>Community Updates and Discussion  </vt:lpstr>
      <vt:lpstr>Upcoming Events </vt:lpstr>
      <vt:lpstr>    Lawrenceville Corporation info@lawrencevillecorp.com 412-621-1616  Lawrenceville United info@LUnited.org  412-802-7220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Emma Gamble</cp:lastModifiedBy>
  <cp:revision>1</cp:revision>
  <dcterms:modified xsi:type="dcterms:W3CDTF">2023-05-25T13:33:42Z</dcterms:modified>
</cp:coreProperties>
</file>