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A46D08-4ED4-48B4-8BD0-B2A46A986000}">
  <a:tblStyle styleId="{1FA46D08-4ED4-48B4-8BD0-B2A46A986000}" styleName="Table_0">
    <a:wholeTbl>
      <a:tcTxStyle b="off" i="off">
        <a:font>
          <a:latin typeface="Calibri"/>
          <a:ea typeface="Calibri"/>
          <a:cs typeface="Calibri"/>
        </a:font>
        <a:srgbClr val="000000"/>
      </a:tcTxStyle>
      <a:tcStyle>
        <a:tcBdr>
          <a:left>
            <a:ln w="12700" cap="flat" cmpd="sng">
              <a:solidFill>
                <a:srgbClr val="4F81BD"/>
              </a:solidFill>
              <a:prstDash val="solid"/>
              <a:round/>
              <a:headEnd type="none" w="sm" len="sm"/>
              <a:tailEnd type="none" w="sm" len="sm"/>
            </a:ln>
          </a:left>
          <a:right>
            <a:ln w="12700" cap="flat" cmpd="sng">
              <a:solidFill>
                <a:srgbClr val="4F81BD"/>
              </a:solidFill>
              <a:prstDash val="solid"/>
              <a:round/>
              <a:headEnd type="none" w="sm" len="sm"/>
              <a:tailEnd type="none" w="sm" len="sm"/>
            </a:ln>
          </a:right>
          <a:top>
            <a:ln w="12700" cap="flat" cmpd="sng">
              <a:solidFill>
                <a:srgbClr val="4F81BD"/>
              </a:solidFill>
              <a:prstDash val="solid"/>
              <a:round/>
              <a:headEnd type="none" w="sm" len="sm"/>
              <a:tailEnd type="none" w="sm" len="sm"/>
            </a:ln>
          </a:top>
          <a:bottom>
            <a:ln w="12700" cap="flat" cmpd="sng">
              <a:solidFill>
                <a:srgbClr val="4F81BD"/>
              </a:solidFill>
              <a:prstDash val="solid"/>
              <a:round/>
              <a:headEnd type="none" w="sm" len="sm"/>
              <a:tailEnd type="none" w="sm" len="sm"/>
            </a:ln>
          </a:bottom>
          <a:insideH>
            <a:ln w="12700" cap="flat" cmpd="sng">
              <a:solidFill>
                <a:srgbClr val="4F81BD"/>
              </a:solidFill>
              <a:prstDash val="solid"/>
              <a:round/>
              <a:headEnd type="none" w="sm" len="sm"/>
              <a:tailEnd type="none" w="sm" len="sm"/>
            </a:ln>
          </a:insideH>
          <a:insideV>
            <a:ln w="12700" cap="flat" cmpd="sng">
              <a:solidFill>
                <a:srgbClr val="4F81BD"/>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rgbClr val="4F81BD"/>
              </a:solidFill>
              <a:prstDash val="solid"/>
              <a:round/>
              <a:headEnd type="none" w="sm" len="sm"/>
              <a:tailEnd type="none" w="sm" len="sm"/>
            </a:ln>
          </a:top>
        </a:tcBdr>
        <a:fill>
          <a:solidFill>
            <a:srgbClr val="E8ECF4"/>
          </a:solidFill>
        </a:fill>
      </a:tcStyle>
    </a:lastRow>
    <a:seCell>
      <a:tcTxStyle/>
      <a:tcStyle>
        <a:tcBdr/>
      </a:tcStyle>
    </a:seCell>
    <a:swCell>
      <a:tcTxStyle/>
      <a:tcStyle>
        <a:tcBdr/>
      </a:tcStyle>
    </a:swCell>
    <a:firstRow>
      <a:tcTxStyle b="on" i="off"/>
      <a:tcStyle>
        <a:tcBdr/>
        <a:fill>
          <a:solidFill>
            <a:srgbClr val="E8ECF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36" d="100"/>
          <a:sy n="36" d="100"/>
        </p:scale>
        <p:origin x="2544"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0fcaaf77_0_4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20fcaaf77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20fcaaf77_0_6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20fcaaf77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20fcaaf77_0_3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20fcaaf77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20fcaaf77_0_4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20fcaaf77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20fcaaf77_0_5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20fcaaf77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20fcaaf77_0_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20fcaaf77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20fcaaf77_0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20fcaaf77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20fcaaf77_0_6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20fcaaf77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20fcaaf77_0_6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20fcaaf77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20fcaaf77_0_6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20fcaaf77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20fcaaf77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20fcaaf77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20fcaaf77_0_6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20fcaaf77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20fcaaf77_0_6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20fcaaf77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20fcaaf77_0_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20fcaaf77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20fcaaf77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20fcaaf77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For application assistance you can call 412-431-8960x 602 and leave a voicemail. Our staff is working remotely and will call you back. We're getting a lot of calls and it is taking us a few days to get back to folks. Weare working with county DHS to identify ways we can partner with other groups to assist folks back sooner.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5306aad2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5306aad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COMPASS is the name of the state's application service for SNAP, medical assistance, LIHEAP long term care, school meals,  child care subsidies, and cash assistance. You can submit one application for any of those benefits at once. It does ask some confusing questions, so sometimes people do get stuck.</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Have any of you tried to use COMPASS and had issues - I'd be happy to hear about them! Helen can provide you with my contact information.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20fcaaf77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20fcaaf77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5306aad2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5306aad2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5306aad2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5306aad2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20fcaaf77_0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20fcaaf77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20fcaaf77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20fcaaf77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57" name="Google Shape;57;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solidFill>
                  <a:srgbClr val="666666"/>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0818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2000">
                <a:latin typeface="Calibri"/>
                <a:ea typeface="Calibri"/>
                <a:cs typeface="Calibri"/>
                <a:sym typeface="Calibri"/>
              </a:defRPr>
            </a:lvl1pPr>
            <a:lvl2pPr marL="914400" lvl="1" indent="-317500">
              <a:spcBef>
                <a:spcPts val="1600"/>
              </a:spcBef>
              <a:spcAft>
                <a:spcPts val="0"/>
              </a:spcAft>
              <a:buSzPts val="1400"/>
              <a:buChar char="-"/>
              <a:defRPr sz="2000">
                <a:latin typeface="Calibri"/>
                <a:ea typeface="Calibri"/>
                <a:cs typeface="Calibri"/>
                <a:sym typeface="Calibri"/>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9" name="Google Shape;9;p1"/>
          <p:cNvGrpSpPr/>
          <p:nvPr/>
        </p:nvGrpSpPr>
        <p:grpSpPr>
          <a:xfrm>
            <a:off x="0" y="3309811"/>
            <a:ext cx="9144000" cy="1883911"/>
            <a:chOff x="0" y="4986211"/>
            <a:chExt cx="9144000" cy="1883911"/>
          </a:xfrm>
        </p:grpSpPr>
        <p:sp>
          <p:nvSpPr>
            <p:cNvPr id="10" name="Google Shape;10;p1"/>
            <p:cNvSpPr/>
            <p:nvPr/>
          </p:nvSpPr>
          <p:spPr>
            <a:xfrm>
              <a:off x="0" y="4986211"/>
              <a:ext cx="9144000" cy="1412100"/>
            </a:xfrm>
            <a:prstGeom prst="rect">
              <a:avLst/>
            </a:prstGeom>
            <a:gradFill>
              <a:gsLst>
                <a:gs pos="0">
                  <a:srgbClr val="A5A5A5"/>
                </a:gs>
                <a:gs pos="100000">
                  <a:srgbClr val="FFFFFF"/>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 name="Google Shape;11;p1"/>
            <p:cNvSpPr/>
            <p:nvPr/>
          </p:nvSpPr>
          <p:spPr>
            <a:xfrm>
              <a:off x="0" y="6194522"/>
              <a:ext cx="9144000" cy="675600"/>
            </a:xfrm>
            <a:prstGeom prst="rect">
              <a:avLst/>
            </a:prstGeom>
            <a:solidFill>
              <a:srgbClr val="134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2" name="Google Shape;12;p1" descr="Just-Harvest-Primary-sm.png"/>
            <p:cNvPicPr preferRelativeResize="0"/>
            <p:nvPr/>
          </p:nvPicPr>
          <p:blipFill rotWithShape="1">
            <a:blip r:embed="rId14">
              <a:alphaModFix/>
            </a:blip>
            <a:srcRect/>
            <a:stretch/>
          </p:blipFill>
          <p:spPr>
            <a:xfrm>
              <a:off x="7680448" y="5862809"/>
              <a:ext cx="1461603" cy="983211"/>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s@justharvest.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pawic.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mpass.state.pa.u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www.dhs.pa.gov/Services/Assistance/Pages/Apply-for-Benefits.aspx" TargetMode="External"/><Relationship Id="rId4" Type="http://schemas.openxmlformats.org/officeDocument/2006/relationships/hyperlink" Target="https://www.justharvest.org/dhs-offices-are-closed-what-you-need-to-kno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bit.ly/SNAPolderadult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bit.ly/simpleSNAP" TargetMode="External"/><Relationship Id="rId4" Type="http://schemas.openxmlformats.org/officeDocument/2006/relationships/hyperlink" Target="https://bit.ly/2Ijb5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ompass.state.pa.u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fns.usda.gov/summerfoodrock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ging.pa.gov/local-resources/Pages/AAA.aspx"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ompass.state.pa.u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subTitle" idx="1"/>
          </p:nvPr>
        </p:nvSpPr>
        <p:spPr>
          <a:xfrm>
            <a:off x="535363" y="24860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Ann Sanders</a:t>
            </a:r>
            <a:endParaRPr/>
          </a:p>
          <a:p>
            <a:pPr marL="0" lvl="0" indent="0" algn="ctr" rtl="0">
              <a:spcBef>
                <a:spcPts val="0"/>
              </a:spcBef>
              <a:spcAft>
                <a:spcPts val="0"/>
              </a:spcAft>
              <a:buNone/>
            </a:pPr>
            <a:r>
              <a:rPr lang="en" u="sng">
                <a:solidFill>
                  <a:schemeClr val="hlink"/>
                </a:solidFill>
                <a:hlinkClick r:id="rId3"/>
              </a:rPr>
              <a:t>anns@justharvest.org</a:t>
            </a:r>
            <a:endParaRPr/>
          </a:p>
          <a:p>
            <a:pPr marL="0" lvl="0" indent="0" algn="ctr" rtl="0">
              <a:spcBef>
                <a:spcPts val="0"/>
              </a:spcBef>
              <a:spcAft>
                <a:spcPts val="0"/>
              </a:spcAft>
              <a:buNone/>
            </a:pPr>
            <a:r>
              <a:rPr lang="en"/>
              <a:t>412-254-8261</a:t>
            </a:r>
            <a:endParaRPr/>
          </a:p>
        </p:txBody>
      </p:sp>
      <p:pic>
        <p:nvPicPr>
          <p:cNvPr id="65" name="Google Shape;65;p14"/>
          <p:cNvPicPr preferRelativeResize="0"/>
          <p:nvPr/>
        </p:nvPicPr>
        <p:blipFill rotWithShape="1">
          <a:blip r:embed="rId4">
            <a:alphaModFix/>
          </a:blip>
          <a:srcRect/>
          <a:stretch/>
        </p:blipFill>
        <p:spPr>
          <a:xfrm>
            <a:off x="3824977" y="544650"/>
            <a:ext cx="1941400" cy="1941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SNAP for Seniors</a:t>
            </a:r>
            <a:endParaRPr/>
          </a:p>
        </p:txBody>
      </p:sp>
      <p:sp>
        <p:nvSpPr>
          <p:cNvPr id="119" name="Google Shape;119;p23"/>
          <p:cNvSpPr txBox="1">
            <a:spLocks noGrp="1"/>
          </p:cNvSpPr>
          <p:nvPr>
            <p:ph type="body" idx="1"/>
          </p:nvPr>
        </p:nvSpPr>
        <p:spPr>
          <a:xfrm>
            <a:off x="311700" y="1081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Only half of all eligible seniors apply for SNAP. </a:t>
            </a:r>
            <a:endParaRPr>
              <a:solidFill>
                <a:srgbClr val="000000"/>
              </a:solidFill>
            </a:endParaRPr>
          </a:p>
          <a:p>
            <a:pPr marL="0" lvl="0" indent="0" algn="l" rtl="0">
              <a:spcBef>
                <a:spcPts val="1600"/>
              </a:spcBef>
              <a:spcAft>
                <a:spcPts val="0"/>
              </a:spcAft>
              <a:buNone/>
            </a:pPr>
            <a:r>
              <a:rPr lang="en">
                <a:solidFill>
                  <a:srgbClr val="000000"/>
                </a:solidFill>
              </a:rPr>
              <a:t>There is an </a:t>
            </a:r>
            <a:r>
              <a:rPr lang="en" b="1">
                <a:solidFill>
                  <a:srgbClr val="000000"/>
                </a:solidFill>
              </a:rPr>
              <a:t>E</a:t>
            </a:r>
            <a:r>
              <a:rPr lang="en">
                <a:solidFill>
                  <a:srgbClr val="000000"/>
                </a:solidFill>
              </a:rPr>
              <a:t>lderly/disabled </a:t>
            </a:r>
            <a:r>
              <a:rPr lang="en" b="1">
                <a:solidFill>
                  <a:srgbClr val="000000"/>
                </a:solidFill>
              </a:rPr>
              <a:t>S</a:t>
            </a:r>
            <a:r>
              <a:rPr lang="en">
                <a:solidFill>
                  <a:srgbClr val="000000"/>
                </a:solidFill>
              </a:rPr>
              <a:t>implified </a:t>
            </a:r>
            <a:r>
              <a:rPr lang="en" b="1">
                <a:solidFill>
                  <a:srgbClr val="000000"/>
                </a:solidFill>
              </a:rPr>
              <a:t>A</a:t>
            </a:r>
            <a:r>
              <a:rPr lang="en">
                <a:solidFill>
                  <a:srgbClr val="000000"/>
                </a:solidFill>
              </a:rPr>
              <a:t>pplication </a:t>
            </a:r>
            <a:r>
              <a:rPr lang="en" b="1">
                <a:solidFill>
                  <a:srgbClr val="000000"/>
                </a:solidFill>
              </a:rPr>
              <a:t>P</a:t>
            </a:r>
            <a:r>
              <a:rPr lang="en">
                <a:solidFill>
                  <a:srgbClr val="000000"/>
                </a:solidFill>
              </a:rPr>
              <a:t>rocess (ESAP) for elderly &amp; disabled households. It’s only 2 pages!</a:t>
            </a:r>
            <a:endParaRPr>
              <a:solidFill>
                <a:srgbClr val="000000"/>
              </a:solidFill>
            </a:endParaRPr>
          </a:p>
          <a:p>
            <a:pPr marL="0" lvl="0" indent="0" algn="l" rtl="0">
              <a:spcBef>
                <a:spcPts val="1600"/>
              </a:spcBef>
              <a:spcAft>
                <a:spcPts val="0"/>
              </a:spcAft>
              <a:buNone/>
            </a:pPr>
            <a:r>
              <a:rPr lang="en">
                <a:solidFill>
                  <a:srgbClr val="000000"/>
                </a:solidFill>
              </a:rPr>
              <a:t>This is only for households where ALL members are either age 60+ or have a disability and no one is working.</a:t>
            </a:r>
            <a:endParaRPr>
              <a:solidFill>
                <a:srgbClr val="000000"/>
              </a:solidFill>
            </a:endParaRPr>
          </a:p>
          <a:p>
            <a:pPr marL="0" lvl="0" indent="0" algn="l" rtl="0">
              <a:spcBef>
                <a:spcPts val="1600"/>
              </a:spcBef>
              <a:spcAft>
                <a:spcPts val="1600"/>
              </a:spcAft>
              <a:buNone/>
            </a:pPr>
            <a:r>
              <a:rPr lang="en">
                <a:solidFill>
                  <a:srgbClr val="000000"/>
                </a:solidFill>
              </a:rPr>
              <a:t>Recertifications are every 3 years, not every year.</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SNAP Gaps</a:t>
            </a:r>
            <a:endParaRPr/>
          </a:p>
        </p:txBody>
      </p:sp>
      <p:sp>
        <p:nvSpPr>
          <p:cNvPr id="125" name="Google Shape;125;p24"/>
          <p:cNvSpPr txBox="1">
            <a:spLocks noGrp="1"/>
          </p:cNvSpPr>
          <p:nvPr>
            <p:ph type="body" idx="1"/>
          </p:nvPr>
        </p:nvSpPr>
        <p:spPr>
          <a:xfrm>
            <a:off x="311700" y="560525"/>
            <a:ext cx="8729700" cy="4236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Average person receives $1.40 per meal - it’s not a sufficient amount. Maximum is $2.14 per meal.</a:t>
            </a:r>
            <a:endParaRPr/>
          </a:p>
          <a:p>
            <a:pPr marL="0" lvl="0" indent="0" algn="l" rtl="0">
              <a:lnSpc>
                <a:spcPct val="100000"/>
              </a:lnSpc>
              <a:spcBef>
                <a:spcPts val="1600"/>
              </a:spcBef>
              <a:spcAft>
                <a:spcPts val="0"/>
              </a:spcAft>
              <a:buNone/>
            </a:pPr>
            <a:r>
              <a:rPr lang="en"/>
              <a:t>Restrictions not based on income:</a:t>
            </a:r>
            <a:endParaRPr/>
          </a:p>
          <a:p>
            <a:pPr marL="457200" lvl="0" indent="-342900" algn="l" rtl="0">
              <a:lnSpc>
                <a:spcPct val="100000"/>
              </a:lnSpc>
              <a:spcBef>
                <a:spcPts val="1600"/>
              </a:spcBef>
              <a:spcAft>
                <a:spcPts val="0"/>
              </a:spcAft>
              <a:buSzPts val="1800"/>
              <a:buChar char="-"/>
            </a:pPr>
            <a:r>
              <a:rPr lang="en"/>
              <a:t>Work Requirement for “Able-Bodied Adults without Dependents” slated to go into effect April 1. </a:t>
            </a:r>
            <a:r>
              <a:rPr lang="en">
                <a:solidFill>
                  <a:srgbClr val="000000"/>
                </a:solidFill>
              </a:rPr>
              <a:t>Suspended by Congress due to COVID 19</a:t>
            </a:r>
            <a:endParaRPr>
              <a:solidFill>
                <a:srgbClr val="000000"/>
              </a:solidFill>
            </a:endParaRPr>
          </a:p>
          <a:p>
            <a:pPr marL="457200" lvl="0" indent="-342900" algn="l" rtl="0">
              <a:lnSpc>
                <a:spcPct val="100000"/>
              </a:lnSpc>
              <a:spcBef>
                <a:spcPts val="0"/>
              </a:spcBef>
              <a:spcAft>
                <a:spcPts val="0"/>
              </a:spcAft>
              <a:buSzPts val="1800"/>
              <a:buChar char="-"/>
            </a:pPr>
            <a:r>
              <a:rPr lang="en"/>
              <a:t>College Student work requirement - students must either work 20 hours per week, receive work study, have a child, disability, or participate in a job-training program to qualify.</a:t>
            </a:r>
            <a:endParaRPr/>
          </a:p>
          <a:p>
            <a:pPr marL="457200" lvl="0" indent="-342900" algn="l" rtl="0">
              <a:lnSpc>
                <a:spcPct val="100000"/>
              </a:lnSpc>
              <a:spcBef>
                <a:spcPts val="0"/>
              </a:spcBef>
              <a:spcAft>
                <a:spcPts val="0"/>
              </a:spcAft>
              <a:buSzPts val="1800"/>
              <a:buChar char="-"/>
            </a:pPr>
            <a:r>
              <a:rPr lang="en"/>
              <a:t>Immigration rules</a:t>
            </a:r>
            <a:endParaRPr/>
          </a:p>
          <a:p>
            <a:pPr marL="0" lvl="0" indent="0" algn="l" rtl="0">
              <a:lnSpc>
                <a:spcPct val="100000"/>
              </a:lnSpc>
              <a:spcBef>
                <a:spcPts val="1600"/>
              </a:spcBef>
              <a:spcAft>
                <a:spcPts val="1600"/>
              </a:spcAft>
              <a:buNone/>
            </a:pPr>
            <a:r>
              <a:rPr lang="en">
                <a:solidFill>
                  <a:srgbClr val="000000"/>
                </a:solidFill>
              </a:rPr>
              <a:t>Delivery options</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Staying on benefits</a:t>
            </a:r>
            <a:endParaRPr/>
          </a:p>
        </p:txBody>
      </p:sp>
      <p:sp>
        <p:nvSpPr>
          <p:cNvPr id="131" name="Google Shape;131;p25"/>
          <p:cNvSpPr txBox="1">
            <a:spLocks noGrp="1"/>
          </p:cNvSpPr>
          <p:nvPr>
            <p:ph type="body" idx="1"/>
          </p:nvPr>
        </p:nvSpPr>
        <p:spPr>
          <a:xfrm>
            <a:off x="311700" y="624675"/>
            <a:ext cx="8520600" cy="360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000000"/>
                </a:solidFill>
              </a:rPr>
              <a:t>People often lose their benefits because they do not complete a Semi-Annual Review or Recertification. One important thing all  recipients must do is report changes to:</a:t>
            </a:r>
            <a:endParaRPr sz="2400">
              <a:solidFill>
                <a:srgbClr val="000000"/>
              </a:solidFill>
            </a:endParaRPr>
          </a:p>
          <a:p>
            <a:pPr marL="457200" lvl="0" indent="-381000" algn="l" rtl="0">
              <a:lnSpc>
                <a:spcPct val="100000"/>
              </a:lnSpc>
              <a:spcBef>
                <a:spcPts val="1600"/>
              </a:spcBef>
              <a:spcAft>
                <a:spcPts val="0"/>
              </a:spcAft>
              <a:buClr>
                <a:srgbClr val="000000"/>
              </a:buClr>
              <a:buSzPts val="2400"/>
              <a:buChar char="-"/>
            </a:pPr>
            <a:r>
              <a:rPr lang="en" sz="2400">
                <a:solidFill>
                  <a:srgbClr val="000000"/>
                </a:solidFill>
              </a:rPr>
              <a:t>Their address and phone number</a:t>
            </a: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 sz="2400">
                <a:solidFill>
                  <a:srgbClr val="000000"/>
                </a:solidFill>
              </a:rPr>
              <a:t>Who lives in their household</a:t>
            </a: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 sz="2400">
                <a:solidFill>
                  <a:srgbClr val="000000"/>
                </a:solidFill>
              </a:rPr>
              <a:t>Changes in income and expenses</a:t>
            </a:r>
            <a:endParaRPr sz="2400">
              <a:solidFill>
                <a:srgbClr val="000000"/>
              </a:solidFill>
            </a:endParaRPr>
          </a:p>
          <a:p>
            <a:pPr marL="0" lvl="0" indent="0" algn="l" rtl="0">
              <a:lnSpc>
                <a:spcPct val="100000"/>
              </a:lnSpc>
              <a:spcBef>
                <a:spcPts val="1600"/>
              </a:spcBef>
              <a:spcAft>
                <a:spcPts val="0"/>
              </a:spcAft>
              <a:buNone/>
            </a:pPr>
            <a:r>
              <a:rPr lang="en" sz="2400">
                <a:solidFill>
                  <a:srgbClr val="000000"/>
                </a:solidFill>
              </a:rPr>
              <a:t>TO REPORT CHANGES: Need to call the Customer Service Center at 1-877-395-8930 or using MyCOMPASS mobile app or desktop</a:t>
            </a:r>
            <a:endParaRPr sz="2400">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Filling in the School Meals Gap</a:t>
            </a:r>
            <a:endParaRPr/>
          </a:p>
        </p:txBody>
      </p:sp>
      <p:sp>
        <p:nvSpPr>
          <p:cNvPr id="137" name="Google Shape;137;p26"/>
          <p:cNvSpPr txBox="1">
            <a:spLocks noGrp="1"/>
          </p:cNvSpPr>
          <p:nvPr>
            <p:ph type="body" idx="1"/>
          </p:nvPr>
        </p:nvSpPr>
        <p:spPr>
          <a:xfrm>
            <a:off x="311700" y="1081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The state also applied to run a program called Pandemic-EBT</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Each family with a student who is eligible to receive a free or reduced price meal a card that has a SNAP-like benefit with the value of the breakfast and lunch meals lost during the school shutdown, about $370 dollars.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If you receive SNAP, the benefit will be deposited onto the SNAP card. All other families will get a card mailed to them.</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The state's plan hasn't been approved yet, so this is still all in development. We'll share news as we have it!</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Child Nutrition Programs: WIC</a:t>
            </a:r>
            <a:endParaRPr/>
          </a:p>
        </p:txBody>
      </p:sp>
      <p:sp>
        <p:nvSpPr>
          <p:cNvPr id="143" name="Google Shape;143;p27"/>
          <p:cNvSpPr txBox="1">
            <a:spLocks noGrp="1"/>
          </p:cNvSpPr>
          <p:nvPr>
            <p:ph type="body" idx="1"/>
          </p:nvPr>
        </p:nvSpPr>
        <p:spPr>
          <a:xfrm>
            <a:off x="311700" y="1081875"/>
            <a:ext cx="81600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WIC is for:</a:t>
            </a:r>
            <a:endParaRPr/>
          </a:p>
          <a:p>
            <a:pPr marL="457200" lvl="0" indent="-342900" algn="l" rtl="0">
              <a:spcBef>
                <a:spcPts val="1600"/>
              </a:spcBef>
              <a:spcAft>
                <a:spcPts val="0"/>
              </a:spcAft>
              <a:buSzPts val="1800"/>
              <a:buChar char="-"/>
            </a:pPr>
            <a:r>
              <a:rPr lang="en"/>
              <a:t>Pregnant women</a:t>
            </a:r>
            <a:endParaRPr/>
          </a:p>
          <a:p>
            <a:pPr marL="457200" lvl="0" indent="-342900" algn="l" rtl="0">
              <a:spcBef>
                <a:spcPts val="0"/>
              </a:spcBef>
              <a:spcAft>
                <a:spcPts val="0"/>
              </a:spcAft>
              <a:buSzPts val="1800"/>
              <a:buChar char="-"/>
            </a:pPr>
            <a:r>
              <a:rPr lang="en"/>
              <a:t>Post-partum women</a:t>
            </a:r>
            <a:endParaRPr/>
          </a:p>
          <a:p>
            <a:pPr marL="457200" lvl="0" indent="-342900" algn="l" rtl="0">
              <a:spcBef>
                <a:spcPts val="0"/>
              </a:spcBef>
              <a:spcAft>
                <a:spcPts val="0"/>
              </a:spcAft>
              <a:buSzPts val="1800"/>
              <a:buChar char="-"/>
            </a:pPr>
            <a:r>
              <a:rPr lang="en"/>
              <a:t>Breastfeeding women</a:t>
            </a:r>
            <a:endParaRPr/>
          </a:p>
          <a:p>
            <a:pPr marL="457200" lvl="0" indent="-342900" algn="l" rtl="0">
              <a:spcBef>
                <a:spcPts val="0"/>
              </a:spcBef>
              <a:spcAft>
                <a:spcPts val="0"/>
              </a:spcAft>
              <a:buSzPts val="1800"/>
              <a:buChar char="-"/>
            </a:pPr>
            <a:r>
              <a:rPr lang="en"/>
              <a:t>Infants, toddlers, and children UP to age 5.</a:t>
            </a:r>
            <a:endParaRPr/>
          </a:p>
          <a:p>
            <a:pPr marL="0" lvl="0" indent="0" algn="l" rtl="0">
              <a:spcBef>
                <a:spcPts val="1600"/>
              </a:spcBef>
              <a:spcAft>
                <a:spcPts val="0"/>
              </a:spcAft>
              <a:buNone/>
            </a:pPr>
            <a:r>
              <a:rPr lang="en"/>
              <a:t>WIC has an income limit of 185% FPL, and also a requirement that there is a nutritional need for the participating family member.  For WIC purposes, the unborn child counts as a household member.</a:t>
            </a: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Child Nutrition Programs: WIC</a:t>
            </a:r>
            <a:endParaRPr/>
          </a:p>
        </p:txBody>
      </p:sp>
      <p:sp>
        <p:nvSpPr>
          <p:cNvPr id="149" name="Google Shape;149;p28"/>
          <p:cNvSpPr txBox="1">
            <a:spLocks noGrp="1"/>
          </p:cNvSpPr>
          <p:nvPr>
            <p:ph type="body" idx="1"/>
          </p:nvPr>
        </p:nvSpPr>
        <p:spPr>
          <a:xfrm>
            <a:off x="311700" y="1081875"/>
            <a:ext cx="81600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WIC is for anyone who is raising kids who are under age 5: grandparents, single dads, etc.</a:t>
            </a:r>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Child Nutrition Programs: WIC</a:t>
            </a:r>
            <a:endParaRPr/>
          </a:p>
        </p:txBody>
      </p:sp>
      <p:sp>
        <p:nvSpPr>
          <p:cNvPr id="155" name="Google Shape;155;p29"/>
          <p:cNvSpPr txBox="1">
            <a:spLocks noGrp="1"/>
          </p:cNvSpPr>
          <p:nvPr>
            <p:ph type="body" idx="1"/>
          </p:nvPr>
        </p:nvSpPr>
        <p:spPr>
          <a:xfrm>
            <a:off x="311700" y="1081875"/>
            <a:ext cx="8160000" cy="28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WIC is provides specific foods (limited to specific brand names and package sizes) that are known to meet a nutritional need.</a:t>
            </a:r>
            <a:endParaRPr/>
          </a:p>
          <a:p>
            <a:pPr marL="0" lvl="0" indent="0" algn="l" rtl="0">
              <a:spcBef>
                <a:spcPts val="1600"/>
              </a:spcBef>
              <a:spcAft>
                <a:spcPts val="0"/>
              </a:spcAft>
              <a:buNone/>
            </a:pPr>
            <a:r>
              <a:rPr lang="en"/>
              <a:t>They also provide lactation services and nutrition education. WIC staff are RDNs. </a:t>
            </a:r>
            <a:endParaRPr/>
          </a:p>
          <a:p>
            <a:pPr marL="0" lvl="0" indent="0" algn="l" rtl="0">
              <a:spcBef>
                <a:spcPts val="1600"/>
              </a:spcBef>
              <a:spcAft>
                <a:spcPts val="0"/>
              </a:spcAft>
              <a:buNone/>
            </a:pPr>
            <a:r>
              <a:rPr lang="en"/>
              <a:t>The food package now comes on a SmartCard - which is is reloaded with benefits every three months at the WIC clinic. Benefits do not roll over month to month and need to be used in the month that they are for.</a:t>
            </a:r>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apply for WIC:</a:t>
            </a:r>
            <a:endParaRPr/>
          </a:p>
        </p:txBody>
      </p:sp>
      <p:sp>
        <p:nvSpPr>
          <p:cNvPr id="161" name="Google Shape;161;p30"/>
          <p:cNvSpPr txBox="1">
            <a:spLocks noGrp="1"/>
          </p:cNvSpPr>
          <p:nvPr>
            <p:ph type="body" idx="1"/>
          </p:nvPr>
        </p:nvSpPr>
        <p:spPr>
          <a:xfrm>
            <a:off x="311700" y="1081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WIC: </a:t>
            </a:r>
            <a:endParaRPr sz="1100">
              <a:solidFill>
                <a:schemeClr val="dk1"/>
              </a:solidFill>
              <a:latin typeface="Arial"/>
              <a:ea typeface="Arial"/>
              <a:cs typeface="Arial"/>
              <a:sym typeface="Arial"/>
            </a:endParaRPr>
          </a:p>
          <a:p>
            <a:pPr marL="0" lvl="0" indent="0" algn="l" rtl="0">
              <a:spcBef>
                <a:spcPts val="1600"/>
              </a:spcBef>
              <a:spcAft>
                <a:spcPts val="0"/>
              </a:spcAft>
              <a:buNone/>
            </a:pPr>
            <a:r>
              <a:rPr lang="en" sz="1800">
                <a:solidFill>
                  <a:schemeClr val="dk1"/>
                </a:solidFill>
                <a:latin typeface="Arial"/>
                <a:ea typeface="Arial"/>
                <a:cs typeface="Arial"/>
                <a:sym typeface="Arial"/>
              </a:rPr>
              <a:t>To apply call 1-800-WIC-WINS or online at  </a:t>
            </a:r>
            <a:r>
              <a:rPr lang="en" sz="1800" u="sng">
                <a:solidFill>
                  <a:schemeClr val="hlink"/>
                </a:solidFill>
                <a:latin typeface="Arial"/>
                <a:ea typeface="Arial"/>
                <a:cs typeface="Arial"/>
                <a:sym typeface="Arial"/>
                <a:hlinkClick r:id="rId3"/>
              </a:rPr>
              <a:t>https://www.pawic.com/</a:t>
            </a:r>
            <a:endParaRPr sz="1800" u="sng">
              <a:solidFill>
                <a:schemeClr val="hlink"/>
              </a:solidFill>
              <a:latin typeface="Arial"/>
              <a:ea typeface="Arial"/>
              <a:cs typeface="Arial"/>
              <a:sym typeface="Arial"/>
            </a:endParaRPr>
          </a:p>
          <a:p>
            <a:pPr marL="0" lvl="0" indent="0" algn="l" rtl="0">
              <a:spcBef>
                <a:spcPts val="1200"/>
              </a:spcBef>
              <a:spcAft>
                <a:spcPts val="0"/>
              </a:spcAft>
              <a:buNone/>
            </a:pPr>
            <a:endParaRPr sz="1400" u="sng">
              <a:solidFill>
                <a:schemeClr val="hlink"/>
              </a:solidFill>
              <a:latin typeface="Arial"/>
              <a:ea typeface="Arial"/>
              <a:cs typeface="Arial"/>
              <a:sym typeface="Arial"/>
            </a:endParaRPr>
          </a:p>
          <a:p>
            <a:pPr marL="0" lvl="0" indent="0" algn="l" rtl="0">
              <a:spcBef>
                <a:spcPts val="1200"/>
              </a:spcBef>
              <a:spcAft>
                <a:spcPts val="0"/>
              </a:spcAft>
              <a:buNone/>
            </a:pPr>
            <a:endParaRPr/>
          </a:p>
          <a:p>
            <a:pPr marL="0" lvl="0" indent="0" algn="l" rtl="0">
              <a:spcBef>
                <a:spcPts val="1600"/>
              </a:spcBef>
              <a:spcAft>
                <a:spcPts val="1600"/>
              </a:spcAft>
              <a:buNone/>
            </a:pP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917775" y="1483825"/>
            <a:ext cx="7077600" cy="162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Questions?</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to turn?</a:t>
            </a:r>
            <a:endParaRPr/>
          </a:p>
        </p:txBody>
      </p:sp>
      <p:sp>
        <p:nvSpPr>
          <p:cNvPr id="172" name="Google Shape;172;p32"/>
          <p:cNvSpPr txBox="1">
            <a:spLocks noGrp="1"/>
          </p:cNvSpPr>
          <p:nvPr>
            <p:ph type="body" idx="1"/>
          </p:nvPr>
        </p:nvSpPr>
        <p:spPr>
          <a:xfrm>
            <a:off x="311700" y="1081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SNAP: </a:t>
            </a:r>
            <a:endParaRPr/>
          </a:p>
          <a:p>
            <a:pPr marL="0" lvl="0" indent="0" algn="l" rtl="0">
              <a:spcBef>
                <a:spcPts val="1600"/>
              </a:spcBef>
              <a:spcAft>
                <a:spcPts val="0"/>
              </a:spcAft>
              <a:buNone/>
            </a:pPr>
            <a:r>
              <a:rPr lang="en" sz="1400">
                <a:solidFill>
                  <a:schemeClr val="dk1"/>
                </a:solidFill>
                <a:latin typeface="Arial"/>
                <a:ea typeface="Arial"/>
                <a:cs typeface="Arial"/>
                <a:sym typeface="Arial"/>
              </a:rPr>
              <a:t>Apply Online:  </a:t>
            </a:r>
            <a:r>
              <a:rPr lang="en" sz="1400" u="sng">
                <a:solidFill>
                  <a:schemeClr val="hlink"/>
                </a:solidFill>
                <a:latin typeface="Arial"/>
                <a:ea typeface="Arial"/>
                <a:cs typeface="Arial"/>
                <a:sym typeface="Arial"/>
                <a:hlinkClick r:id="rId3"/>
              </a:rPr>
              <a:t>https://www.compass.state.pa.us/</a:t>
            </a:r>
            <a:endParaRPr sz="1400" u="sng">
              <a:solidFill>
                <a:schemeClr val="hlink"/>
              </a:solidFill>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400">
                <a:solidFill>
                  <a:schemeClr val="dk1"/>
                </a:solidFill>
                <a:latin typeface="Arial"/>
                <a:ea typeface="Arial"/>
                <a:cs typeface="Arial"/>
                <a:sym typeface="Arial"/>
              </a:rPr>
              <a:t>Talk to Just Harvest SNAP assistance team:  412-431-8960 x602</a:t>
            </a:r>
            <a:endParaRPr sz="1400">
              <a:solidFill>
                <a:schemeClr val="dk1"/>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 sz="1400">
                <a:solidFill>
                  <a:schemeClr val="dk1"/>
                </a:solidFill>
                <a:latin typeface="Arial"/>
                <a:ea typeface="Arial"/>
                <a:cs typeface="Arial"/>
                <a:sym typeface="Arial"/>
              </a:rPr>
              <a:t>Tips for communicating with DHS while CAOs are closed: </a:t>
            </a:r>
            <a:r>
              <a:rPr lang="en" sz="1400" u="sng">
                <a:solidFill>
                  <a:schemeClr val="hlink"/>
                </a:solidFill>
                <a:latin typeface="Arial"/>
                <a:ea typeface="Arial"/>
                <a:cs typeface="Arial"/>
                <a:sym typeface="Arial"/>
                <a:hlinkClick r:id="rId4"/>
              </a:rPr>
              <a:t>https://www.justharvest.org/dhs-offices-are-closed-what-you-need-to-know/</a:t>
            </a:r>
            <a:endParaRPr sz="1400" u="sng">
              <a:solidFill>
                <a:schemeClr val="hlink"/>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 sz="1400">
                <a:solidFill>
                  <a:schemeClr val="dk1"/>
                </a:solidFill>
                <a:latin typeface="Arial"/>
                <a:ea typeface="Arial"/>
                <a:cs typeface="Arial"/>
                <a:sym typeface="Arial"/>
              </a:rPr>
              <a:t>Long Paper application can be downloaded from:</a:t>
            </a:r>
            <a:r>
              <a:rPr lang="en" sz="1400">
                <a:solidFill>
                  <a:schemeClr val="dk1"/>
                </a:solidFill>
                <a:uFill>
                  <a:noFill/>
                </a:uFill>
                <a:latin typeface="Arial"/>
                <a:ea typeface="Arial"/>
                <a:cs typeface="Arial"/>
                <a:sym typeface="Arial"/>
                <a:hlinkClick r:id="rId5"/>
              </a:rPr>
              <a:t> </a:t>
            </a:r>
            <a:r>
              <a:rPr lang="en" sz="1400" u="sng">
                <a:solidFill>
                  <a:schemeClr val="hlink"/>
                </a:solidFill>
                <a:latin typeface="Arial"/>
                <a:ea typeface="Arial"/>
                <a:cs typeface="Arial"/>
                <a:sym typeface="Arial"/>
                <a:hlinkClick r:id="rId5"/>
              </a:rPr>
              <a:t>https://www.dhs.pa.gov/Services/Assistance/Pages/Apply-for-Benefits.aspx</a:t>
            </a:r>
            <a:endParaRPr sz="1400" u="sng">
              <a:solidFill>
                <a:schemeClr val="hlink"/>
              </a:solidFill>
              <a:latin typeface="Arial"/>
              <a:ea typeface="Arial"/>
              <a:cs typeface="Arial"/>
              <a:sym typeface="Arial"/>
            </a:endParaRPr>
          </a:p>
          <a:p>
            <a:pPr marL="0" lvl="0" indent="0" algn="l" rtl="0">
              <a:spcBef>
                <a:spcPts val="1200"/>
              </a:spcBef>
              <a:spcAft>
                <a:spcPts val="1600"/>
              </a:spcAft>
              <a:buNone/>
            </a:pP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033200" y="1474400"/>
            <a:ext cx="7177800" cy="187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Applying for Public Benefits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to turn?</a:t>
            </a:r>
            <a:endParaRPr/>
          </a:p>
        </p:txBody>
      </p:sp>
      <p:sp>
        <p:nvSpPr>
          <p:cNvPr id="178" name="Google Shape;178;p33"/>
          <p:cNvSpPr txBox="1">
            <a:spLocks noGrp="1"/>
          </p:cNvSpPr>
          <p:nvPr>
            <p:ph type="body" idx="1"/>
          </p:nvPr>
        </p:nvSpPr>
        <p:spPr>
          <a:xfrm>
            <a:off x="311700" y="1081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Senior SNAP/ ESAP: </a:t>
            </a:r>
            <a:endParaRPr sz="1100">
              <a:solidFill>
                <a:schemeClr val="dk1"/>
              </a:solidFill>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400">
                <a:solidFill>
                  <a:schemeClr val="dk1"/>
                </a:solidFill>
                <a:latin typeface="Arial"/>
                <a:ea typeface="Arial"/>
                <a:cs typeface="Arial"/>
                <a:sym typeface="Arial"/>
              </a:rPr>
              <a:t>Brochures &amp; more information:</a:t>
            </a:r>
            <a:r>
              <a:rPr lang="en" sz="1400">
                <a:solidFill>
                  <a:schemeClr val="dk1"/>
                </a:solidFill>
                <a:uFill>
                  <a:noFill/>
                </a:uFill>
                <a:latin typeface="Arial"/>
                <a:ea typeface="Arial"/>
                <a:cs typeface="Arial"/>
                <a:sym typeface="Arial"/>
                <a:hlinkClick r:id="rId3"/>
              </a:rPr>
              <a:t> </a:t>
            </a:r>
            <a:r>
              <a:rPr lang="en" sz="1400" u="sng">
                <a:solidFill>
                  <a:schemeClr val="hlink"/>
                </a:solidFill>
                <a:latin typeface="Arial"/>
                <a:ea typeface="Arial"/>
                <a:cs typeface="Arial"/>
                <a:sym typeface="Arial"/>
                <a:hlinkClick r:id="rId3"/>
              </a:rPr>
              <a:t>http://bit.ly/SNAPolderadults</a:t>
            </a:r>
            <a:endParaRPr sz="1400" u="sng">
              <a:solidFill>
                <a:schemeClr val="hlink"/>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 sz="1400">
                <a:solidFill>
                  <a:schemeClr val="dk1"/>
                </a:solidFill>
                <a:latin typeface="Arial"/>
                <a:ea typeface="Arial"/>
                <a:cs typeface="Arial"/>
                <a:sym typeface="Arial"/>
              </a:rPr>
              <a:t>Flier with medical expense deduction information:</a:t>
            </a:r>
            <a:r>
              <a:rPr lang="en" sz="1400">
                <a:solidFill>
                  <a:schemeClr val="dk1"/>
                </a:solidFill>
                <a:uFill>
                  <a:noFill/>
                </a:uFill>
                <a:latin typeface="Arial"/>
                <a:ea typeface="Arial"/>
                <a:cs typeface="Arial"/>
                <a:sym typeface="Arial"/>
                <a:hlinkClick r:id="rId4"/>
              </a:rPr>
              <a:t> </a:t>
            </a:r>
            <a:r>
              <a:rPr lang="en" sz="1400" u="sng">
                <a:solidFill>
                  <a:schemeClr val="hlink"/>
                </a:solidFill>
                <a:latin typeface="Arial"/>
                <a:ea typeface="Arial"/>
                <a:cs typeface="Arial"/>
                <a:sym typeface="Arial"/>
                <a:hlinkClick r:id="rId4"/>
              </a:rPr>
              <a:t>https://bit.ly/2Ijb5en</a:t>
            </a:r>
            <a:endParaRPr sz="1400" u="sng">
              <a:solidFill>
                <a:schemeClr val="hlink"/>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 sz="1400">
                <a:solidFill>
                  <a:schemeClr val="dk1"/>
                </a:solidFill>
                <a:latin typeface="Arial"/>
                <a:ea typeface="Arial"/>
                <a:cs typeface="Arial"/>
                <a:sym typeface="Arial"/>
              </a:rPr>
              <a:t>Paper ESAP application forms: </a:t>
            </a:r>
            <a:r>
              <a:rPr lang="en" sz="1400">
                <a:solidFill>
                  <a:schemeClr val="dk1"/>
                </a:solidFill>
                <a:uFill>
                  <a:noFill/>
                </a:uFill>
                <a:latin typeface="Arial"/>
                <a:ea typeface="Arial"/>
                <a:cs typeface="Arial"/>
                <a:sym typeface="Arial"/>
                <a:hlinkClick r:id="rId5"/>
              </a:rPr>
              <a:t> </a:t>
            </a:r>
            <a:r>
              <a:rPr lang="en" sz="1400" u="sng">
                <a:solidFill>
                  <a:schemeClr val="hlink"/>
                </a:solidFill>
                <a:latin typeface="Arial"/>
                <a:ea typeface="Arial"/>
                <a:cs typeface="Arial"/>
                <a:sym typeface="Arial"/>
                <a:hlinkClick r:id="rId5"/>
              </a:rPr>
              <a:t>http://bit.ly/simpleSNAP</a:t>
            </a:r>
            <a:endParaRPr sz="1400" u="sng">
              <a:solidFill>
                <a:schemeClr val="hlink"/>
              </a:solidFill>
              <a:latin typeface="Arial"/>
              <a:ea typeface="Arial"/>
              <a:cs typeface="Arial"/>
              <a:sym typeface="Arial"/>
            </a:endParaRPr>
          </a:p>
          <a:p>
            <a:pPr marL="0" lvl="0" indent="0" algn="l" rtl="0">
              <a:spcBef>
                <a:spcPts val="1200"/>
              </a:spcBef>
              <a:spcAft>
                <a:spcPts val="0"/>
              </a:spcAft>
              <a:buNone/>
            </a:pPr>
            <a:endParaRPr/>
          </a:p>
          <a:p>
            <a:pPr marL="0" lvl="0" indent="0" algn="l" rtl="0">
              <a:spcBef>
                <a:spcPts val="1600"/>
              </a:spcBef>
              <a:spcAft>
                <a:spcPts val="1600"/>
              </a:spcAft>
              <a:buNone/>
            </a:pP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body" idx="1"/>
          </p:nvPr>
        </p:nvSpPr>
        <p:spPr>
          <a:xfrm>
            <a:off x="311700" y="10000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SCHOOL MEALS:</a:t>
            </a:r>
            <a:endParaRPr sz="2000"/>
          </a:p>
          <a:p>
            <a:pPr marL="0" lvl="0" indent="0" algn="l" rtl="0">
              <a:spcBef>
                <a:spcPts val="1600"/>
              </a:spcBef>
              <a:spcAft>
                <a:spcPts val="0"/>
              </a:spcAft>
              <a:buClr>
                <a:schemeClr val="dk1"/>
              </a:buClr>
              <a:buSzPts val="1100"/>
              <a:buFont typeface="Arial"/>
              <a:buNone/>
            </a:pPr>
            <a:r>
              <a:rPr lang="en">
                <a:solidFill>
                  <a:schemeClr val="dk1"/>
                </a:solidFill>
                <a:latin typeface="Arial"/>
                <a:ea typeface="Arial"/>
                <a:cs typeface="Arial"/>
                <a:sym typeface="Arial"/>
              </a:rPr>
              <a:t>Apply Online at:  </a:t>
            </a:r>
            <a:r>
              <a:rPr lang="en" u="sng">
                <a:solidFill>
                  <a:schemeClr val="hlink"/>
                </a:solidFill>
                <a:latin typeface="Arial"/>
                <a:ea typeface="Arial"/>
                <a:cs typeface="Arial"/>
                <a:sym typeface="Arial"/>
                <a:hlinkClick r:id="rId3"/>
              </a:rPr>
              <a:t>https://www.compass.state.pa.us/</a:t>
            </a:r>
            <a:endParaRPr u="sng">
              <a:solidFill>
                <a:schemeClr val="hlink"/>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
                <a:solidFill>
                  <a:schemeClr val="dk1"/>
                </a:solidFill>
                <a:latin typeface="Arial"/>
                <a:ea typeface="Arial"/>
                <a:cs typeface="Arial"/>
                <a:sym typeface="Arial"/>
              </a:rPr>
              <a:t>Contact your school district with questions or concerns.</a:t>
            </a:r>
            <a:endParaRPr>
              <a:solidFill>
                <a:schemeClr val="dk1"/>
              </a:solidFill>
              <a:latin typeface="Arial"/>
              <a:ea typeface="Arial"/>
              <a:cs typeface="Arial"/>
              <a:sym typeface="Arial"/>
            </a:endParaRPr>
          </a:p>
          <a:p>
            <a:pPr marL="0" lvl="0" indent="0" algn="l" rtl="0">
              <a:spcBef>
                <a:spcPts val="1200"/>
              </a:spcBef>
              <a:spcAft>
                <a:spcPts val="0"/>
              </a:spcAft>
              <a:buNone/>
            </a:pPr>
            <a:endParaRPr sz="1100">
              <a:solidFill>
                <a:schemeClr val="dk1"/>
              </a:solidFill>
              <a:latin typeface="Arial"/>
              <a:ea typeface="Arial"/>
              <a:cs typeface="Arial"/>
              <a:sym typeface="Arial"/>
            </a:endParaRPr>
          </a:p>
          <a:p>
            <a:pPr marL="0" lvl="0" indent="0" algn="l" rtl="0">
              <a:spcBef>
                <a:spcPts val="1200"/>
              </a:spcBef>
              <a:spcAft>
                <a:spcPts val="0"/>
              </a:spcAft>
              <a:buNone/>
            </a:pPr>
            <a:r>
              <a:rPr lang="en" sz="1100">
                <a:solidFill>
                  <a:schemeClr val="dk1"/>
                </a:solidFill>
                <a:latin typeface="Arial"/>
                <a:ea typeface="Arial"/>
                <a:cs typeface="Arial"/>
                <a:sym typeface="Arial"/>
              </a:rPr>
              <a:t> </a:t>
            </a:r>
            <a:r>
              <a:rPr lang="en" sz="2000"/>
              <a:t>AFTER SCHOOL MEALS:</a:t>
            </a:r>
            <a:r>
              <a:rPr lang="en"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marL="0" lvl="0" indent="0" algn="l" rtl="0">
              <a:spcBef>
                <a:spcPts val="1200"/>
              </a:spcBef>
              <a:spcAft>
                <a:spcPts val="0"/>
              </a:spcAft>
              <a:buNone/>
            </a:pPr>
            <a:r>
              <a:rPr lang="en" sz="1100">
                <a:solidFill>
                  <a:schemeClr val="dk1"/>
                </a:solidFill>
                <a:latin typeface="Arial"/>
                <a:ea typeface="Arial"/>
                <a:cs typeface="Arial"/>
                <a:sym typeface="Arial"/>
              </a:rPr>
              <a:t> </a:t>
            </a:r>
            <a:r>
              <a:rPr lang="en">
                <a:solidFill>
                  <a:schemeClr val="dk1"/>
                </a:solidFill>
                <a:latin typeface="Arial"/>
                <a:ea typeface="Arial"/>
                <a:cs typeface="Arial"/>
                <a:sym typeface="Arial"/>
              </a:rPr>
              <a:t>Call </a:t>
            </a:r>
            <a:r>
              <a:rPr lang="en" b="1">
                <a:solidFill>
                  <a:schemeClr val="dk1"/>
                </a:solidFill>
                <a:latin typeface="Arial"/>
                <a:ea typeface="Arial"/>
                <a:cs typeface="Arial"/>
                <a:sym typeface="Arial"/>
              </a:rPr>
              <a:t>2-1-1 for the United Way </a:t>
            </a:r>
            <a:r>
              <a:rPr lang="en">
                <a:solidFill>
                  <a:schemeClr val="dk1"/>
                </a:solidFill>
                <a:latin typeface="Arial"/>
                <a:ea typeface="Arial"/>
                <a:cs typeface="Arial"/>
                <a:sym typeface="Arial"/>
              </a:rPr>
              <a:t>hotline to find an afterschool programs.</a:t>
            </a:r>
            <a:endParaRPr u="sng">
              <a:solidFill>
                <a:schemeClr val="hlink"/>
              </a:solidFill>
              <a:latin typeface="Arial"/>
              <a:ea typeface="Arial"/>
              <a:cs typeface="Arial"/>
              <a:sym typeface="Arial"/>
            </a:endParaRPr>
          </a:p>
          <a:p>
            <a:pPr marL="0" lvl="0" indent="0" algn="l" rtl="0">
              <a:spcBef>
                <a:spcPts val="1200"/>
              </a:spcBef>
              <a:spcAft>
                <a:spcPts val="0"/>
              </a:spcAft>
              <a:buNone/>
            </a:pPr>
            <a:endParaRPr/>
          </a:p>
          <a:p>
            <a:pPr marL="0" lvl="0" indent="0" algn="l" rtl="0">
              <a:spcBef>
                <a:spcPts val="1600"/>
              </a:spcBef>
              <a:spcAft>
                <a:spcPts val="1600"/>
              </a:spcAft>
              <a:buNone/>
            </a:pPr>
            <a:r>
              <a:rPr lang="en"/>
              <a:t> </a:t>
            </a:r>
            <a:endParaRPr/>
          </a:p>
        </p:txBody>
      </p:sp>
      <p:sp>
        <p:nvSpPr>
          <p:cNvPr id="184" name="Google Shape;184;p34"/>
          <p:cNvSpPr txBox="1">
            <a:spLocks noGrp="1"/>
          </p:cNvSpPr>
          <p:nvPr>
            <p:ph type="body" idx="2"/>
          </p:nvPr>
        </p:nvSpPr>
        <p:spPr>
          <a:xfrm>
            <a:off x="4832400" y="847675"/>
            <a:ext cx="39999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2000"/>
              <a:t>SUMMER</a:t>
            </a:r>
            <a:r>
              <a:rPr lang="en" sz="2000">
                <a:solidFill>
                  <a:schemeClr val="dk1"/>
                </a:solidFill>
              </a:rPr>
              <a:t> </a:t>
            </a:r>
            <a:r>
              <a:rPr lang="en" sz="2000"/>
              <a:t>FOOD</a:t>
            </a:r>
            <a:r>
              <a:rPr lang="en" sz="2000">
                <a:solidFill>
                  <a:schemeClr val="dk1"/>
                </a:solidFill>
              </a:rPr>
              <a:t>:</a:t>
            </a:r>
            <a:endParaRPr sz="2000">
              <a:solidFill>
                <a:schemeClr val="dk1"/>
              </a:solidFill>
            </a:endParaRPr>
          </a:p>
          <a:p>
            <a:pPr marL="0" lvl="0" indent="0" algn="l" rtl="0">
              <a:spcBef>
                <a:spcPts val="1200"/>
              </a:spcBef>
              <a:spcAft>
                <a:spcPts val="0"/>
              </a:spcAft>
              <a:buClr>
                <a:schemeClr val="dk1"/>
              </a:buClr>
              <a:buSzPts val="1100"/>
              <a:buFont typeface="Arial"/>
              <a:buNone/>
            </a:pPr>
            <a:r>
              <a:rPr lang="en" sz="1100">
                <a:solidFill>
                  <a:schemeClr val="dk1"/>
                </a:solidFill>
              </a:rPr>
              <a:t>To find a site: text “FOOD” to 877-877 or  </a:t>
            </a:r>
            <a:endParaRPr sz="1100">
              <a:solidFill>
                <a:schemeClr val="dk1"/>
              </a:solidFill>
            </a:endParaRPr>
          </a:p>
          <a:p>
            <a:pPr marL="0" lvl="0" indent="0" algn="l" rtl="0">
              <a:spcBef>
                <a:spcPts val="1200"/>
              </a:spcBef>
              <a:spcAft>
                <a:spcPts val="0"/>
              </a:spcAft>
              <a:buClr>
                <a:schemeClr val="dk1"/>
              </a:buClr>
              <a:buSzPts val="1100"/>
              <a:buFont typeface="Arial"/>
              <a:buNone/>
            </a:pPr>
            <a:r>
              <a:rPr lang="en" sz="1100">
                <a:solidFill>
                  <a:schemeClr val="dk1"/>
                </a:solidFill>
              </a:rPr>
              <a:t>Call </a:t>
            </a:r>
            <a:r>
              <a:rPr lang="en" sz="1100" b="1">
                <a:solidFill>
                  <a:schemeClr val="dk1"/>
                </a:solidFill>
              </a:rPr>
              <a:t>2-1-1 for the United Way </a:t>
            </a:r>
            <a:r>
              <a:rPr lang="en" sz="1100">
                <a:solidFill>
                  <a:schemeClr val="dk1"/>
                </a:solidFill>
              </a:rPr>
              <a:t>hotline to hear site locations and meal schedules</a:t>
            </a:r>
            <a:endParaRPr sz="1100">
              <a:solidFill>
                <a:schemeClr val="dk1"/>
              </a:solidFill>
            </a:endParaRPr>
          </a:p>
          <a:p>
            <a:pPr marL="0" lvl="0" indent="0" algn="l" rtl="0">
              <a:spcBef>
                <a:spcPts val="1200"/>
              </a:spcBef>
              <a:spcAft>
                <a:spcPts val="0"/>
              </a:spcAft>
              <a:buClr>
                <a:schemeClr val="dk1"/>
              </a:buClr>
              <a:buSzPts val="1100"/>
              <a:buFont typeface="Arial"/>
              <a:buNone/>
            </a:pPr>
            <a:r>
              <a:rPr lang="en" sz="1100">
                <a:solidFill>
                  <a:schemeClr val="dk1"/>
                </a:solidFill>
              </a:rPr>
              <a:t> or visit the USDA Summer Meal Site Finder: </a:t>
            </a:r>
            <a:r>
              <a:rPr lang="en" sz="1100">
                <a:solidFill>
                  <a:schemeClr val="dk1"/>
                </a:solidFill>
                <a:uFill>
                  <a:noFill/>
                </a:uFill>
                <a:hlinkClick r:id="rId4"/>
              </a:rPr>
              <a:t> </a:t>
            </a:r>
            <a:r>
              <a:rPr lang="en" sz="1100" u="sng">
                <a:solidFill>
                  <a:schemeClr val="accent5"/>
                </a:solidFill>
                <a:hlinkClick r:id="rId4"/>
              </a:rPr>
              <a:t>https://www.fns.usda.gov/summerfoodrocks</a:t>
            </a:r>
            <a:endParaRPr sz="1100" u="sng">
              <a:solidFill>
                <a:schemeClr val="accent5"/>
              </a:solidFill>
            </a:endParaRPr>
          </a:p>
          <a:p>
            <a:pPr marL="0" lvl="0" indent="0" algn="l" rtl="0">
              <a:spcBef>
                <a:spcPts val="1200"/>
              </a:spcBef>
              <a:spcAft>
                <a:spcPts val="1600"/>
              </a:spcAft>
              <a:buNone/>
            </a:pPr>
            <a:endParaRPr/>
          </a:p>
        </p:txBody>
      </p:sp>
      <p:sp>
        <p:nvSpPr>
          <p:cNvPr id="185" name="Google Shape;185;p34"/>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66666"/>
                </a:solidFill>
              </a:rPr>
              <a:t>Where</a:t>
            </a:r>
            <a:r>
              <a:rPr lang="en"/>
              <a:t> </a:t>
            </a:r>
            <a:r>
              <a:rPr lang="en" b="1">
                <a:solidFill>
                  <a:srgbClr val="666666"/>
                </a:solidFill>
              </a:rPr>
              <a:t>to</a:t>
            </a:r>
            <a:r>
              <a:rPr lang="en"/>
              <a:t> </a:t>
            </a:r>
            <a:r>
              <a:rPr lang="en" b="1">
                <a:solidFill>
                  <a:srgbClr val="666666"/>
                </a:solidFill>
              </a:rPr>
              <a:t>turn?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to turn?</a:t>
            </a:r>
            <a:endParaRPr/>
          </a:p>
        </p:txBody>
      </p:sp>
      <p:sp>
        <p:nvSpPr>
          <p:cNvPr id="191" name="Google Shape;191;p35"/>
          <p:cNvSpPr txBox="1">
            <a:spLocks noGrp="1"/>
          </p:cNvSpPr>
          <p:nvPr>
            <p:ph type="body" idx="1"/>
          </p:nvPr>
        </p:nvSpPr>
        <p:spPr>
          <a:xfrm>
            <a:off x="311700" y="10818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t>Home</a:t>
            </a:r>
            <a:r>
              <a:rPr lang="en" sz="1100">
                <a:solidFill>
                  <a:schemeClr val="dk1"/>
                </a:solidFill>
                <a:latin typeface="Arial"/>
                <a:ea typeface="Arial"/>
                <a:cs typeface="Arial"/>
                <a:sym typeface="Arial"/>
              </a:rPr>
              <a:t> </a:t>
            </a:r>
            <a:r>
              <a:rPr lang="en"/>
              <a:t>Delivered</a:t>
            </a:r>
            <a:r>
              <a:rPr lang="en" sz="1100">
                <a:solidFill>
                  <a:schemeClr val="dk1"/>
                </a:solidFill>
                <a:latin typeface="Arial"/>
                <a:ea typeface="Arial"/>
                <a:cs typeface="Arial"/>
                <a:sym typeface="Arial"/>
              </a:rPr>
              <a:t> </a:t>
            </a:r>
            <a:r>
              <a:rPr lang="en"/>
              <a:t>Meals, Farmers</a:t>
            </a:r>
            <a:r>
              <a:rPr lang="en" sz="1100">
                <a:solidFill>
                  <a:schemeClr val="dk1"/>
                </a:solidFill>
                <a:latin typeface="Arial"/>
                <a:ea typeface="Arial"/>
                <a:cs typeface="Arial"/>
                <a:sym typeface="Arial"/>
              </a:rPr>
              <a:t> </a:t>
            </a:r>
            <a:r>
              <a:rPr lang="en"/>
              <a:t>Market</a:t>
            </a:r>
            <a:r>
              <a:rPr lang="en" sz="1100">
                <a:solidFill>
                  <a:schemeClr val="dk1"/>
                </a:solidFill>
                <a:latin typeface="Arial"/>
                <a:ea typeface="Arial"/>
                <a:cs typeface="Arial"/>
                <a:sym typeface="Arial"/>
              </a:rPr>
              <a:t> </a:t>
            </a:r>
            <a:r>
              <a:rPr lang="en"/>
              <a:t>Nutrition</a:t>
            </a:r>
            <a:r>
              <a:rPr lang="en" sz="1100">
                <a:solidFill>
                  <a:schemeClr val="dk1"/>
                </a:solidFill>
                <a:latin typeface="Arial"/>
                <a:ea typeface="Arial"/>
                <a:cs typeface="Arial"/>
                <a:sym typeface="Arial"/>
              </a:rPr>
              <a:t> </a:t>
            </a:r>
            <a:r>
              <a:rPr lang="en"/>
              <a:t>Vouchers,</a:t>
            </a:r>
            <a:r>
              <a:rPr lang="en" sz="1100">
                <a:solidFill>
                  <a:schemeClr val="dk1"/>
                </a:solidFill>
                <a:latin typeface="Arial"/>
                <a:ea typeface="Arial"/>
                <a:cs typeface="Arial"/>
                <a:sym typeface="Arial"/>
              </a:rPr>
              <a:t>  </a:t>
            </a:r>
            <a:r>
              <a:rPr lang="en"/>
              <a:t>and</a:t>
            </a:r>
            <a:r>
              <a:rPr lang="en" sz="1100">
                <a:solidFill>
                  <a:schemeClr val="dk1"/>
                </a:solidFill>
                <a:latin typeface="Arial"/>
                <a:ea typeface="Arial"/>
                <a:cs typeface="Arial"/>
                <a:sym typeface="Arial"/>
              </a:rPr>
              <a:t> </a:t>
            </a:r>
            <a:r>
              <a:rPr lang="en"/>
              <a:t>Congregate</a:t>
            </a:r>
            <a:r>
              <a:rPr lang="en" sz="1100">
                <a:solidFill>
                  <a:schemeClr val="dk1"/>
                </a:solidFill>
                <a:latin typeface="Arial"/>
                <a:ea typeface="Arial"/>
                <a:cs typeface="Arial"/>
                <a:sym typeface="Arial"/>
              </a:rPr>
              <a:t> </a:t>
            </a:r>
            <a:r>
              <a:rPr lang="en"/>
              <a:t>Meals:</a:t>
            </a:r>
            <a:endParaRPr sz="1400">
              <a:solidFill>
                <a:schemeClr val="dk1"/>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 sz="1400">
                <a:solidFill>
                  <a:schemeClr val="dk1"/>
                </a:solidFill>
                <a:latin typeface="Arial"/>
                <a:ea typeface="Arial"/>
                <a:cs typeface="Arial"/>
                <a:sym typeface="Arial"/>
              </a:rPr>
              <a:t>Contact your local Area Agency on Aging  for help with home delivered meals, farmers market nutrition vouchers, and places that serve congregate meals.  You can find the agency contact information here:</a:t>
            </a:r>
            <a:endParaRPr sz="1400">
              <a:solidFill>
                <a:schemeClr val="dk1"/>
              </a:solidFill>
              <a:latin typeface="Arial"/>
              <a:ea typeface="Arial"/>
              <a:cs typeface="Arial"/>
              <a:sym typeface="Arial"/>
            </a:endParaRPr>
          </a:p>
          <a:p>
            <a:pPr marL="0" lvl="0" indent="0" algn="l" rtl="0">
              <a:spcBef>
                <a:spcPts val="1200"/>
              </a:spcBef>
              <a:spcAft>
                <a:spcPts val="0"/>
              </a:spcAft>
              <a:buNone/>
            </a:pPr>
            <a:r>
              <a:rPr lang="en" sz="1400" u="sng">
                <a:solidFill>
                  <a:schemeClr val="hlink"/>
                </a:solidFill>
                <a:hlinkClick r:id="rId3"/>
              </a:rPr>
              <a:t>https://www.aging.pa.gov/local-resources/Pages/AAA.aspx</a:t>
            </a:r>
            <a:endParaRPr sz="1400">
              <a:solidFill>
                <a:schemeClr val="dk1"/>
              </a:solidFill>
              <a:latin typeface="Arial"/>
              <a:ea typeface="Arial"/>
              <a:cs typeface="Arial"/>
              <a:sym typeface="Arial"/>
            </a:endParaRPr>
          </a:p>
          <a:p>
            <a:pPr marL="0" lvl="0" indent="0" algn="l" rtl="0">
              <a:spcBef>
                <a:spcPts val="1600"/>
              </a:spcBef>
              <a:spcAft>
                <a:spcPts val="0"/>
              </a:spcAft>
              <a:buNone/>
            </a:pPr>
            <a:endParaRPr sz="1400">
              <a:solidFill>
                <a:schemeClr val="dk1"/>
              </a:solidFill>
              <a:latin typeface="Arial"/>
              <a:ea typeface="Arial"/>
              <a:cs typeface="Arial"/>
              <a:sym typeface="Arial"/>
            </a:endParaRPr>
          </a:p>
          <a:p>
            <a:pPr marL="0" lvl="0" indent="0" algn="l" rtl="0">
              <a:spcBef>
                <a:spcPts val="1200"/>
              </a:spcBef>
              <a:spcAft>
                <a:spcPts val="0"/>
              </a:spcAft>
              <a:buNone/>
            </a:pPr>
            <a:endParaRPr/>
          </a:p>
          <a:p>
            <a:pPr marL="0" lvl="0" indent="0" algn="l" rtl="0">
              <a:spcBef>
                <a:spcPts val="1600"/>
              </a:spcBef>
              <a:spcAft>
                <a:spcPts val="1600"/>
              </a:spcAft>
              <a:buNone/>
            </a:pP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CAOs are closed! How can I apply?</a:t>
            </a:r>
            <a:endParaRPr/>
          </a:p>
        </p:txBody>
      </p:sp>
      <p:sp>
        <p:nvSpPr>
          <p:cNvPr id="76" name="Google Shape;76;p16"/>
          <p:cNvSpPr txBox="1">
            <a:spLocks noGrp="1"/>
          </p:cNvSpPr>
          <p:nvPr>
            <p:ph type="body" idx="1"/>
          </p:nvPr>
        </p:nvSpPr>
        <p:spPr>
          <a:xfrm>
            <a:off x="311700" y="1230300"/>
            <a:ext cx="8520600" cy="268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Arial"/>
                <a:ea typeface="Arial"/>
                <a:cs typeface="Arial"/>
                <a:sym typeface="Arial"/>
              </a:rPr>
              <a:t>You can apply online through COMPASS at </a:t>
            </a:r>
            <a:r>
              <a:rPr lang="en" sz="1800" u="sng">
                <a:solidFill>
                  <a:schemeClr val="hlink"/>
                </a:solidFill>
                <a:latin typeface="Arial"/>
                <a:ea typeface="Arial"/>
                <a:cs typeface="Arial"/>
                <a:sym typeface="Arial"/>
                <a:hlinkClick r:id="rId3"/>
              </a:rPr>
              <a:t>https://www.compass.state.pa.us/</a:t>
            </a:r>
            <a:r>
              <a:rPr lang="en"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0" lvl="0" indent="0" algn="l" rtl="0">
              <a:spcBef>
                <a:spcPts val="0"/>
              </a:spcBef>
              <a:spcAft>
                <a:spcPts val="0"/>
              </a:spcAft>
              <a:buNone/>
            </a:pPr>
            <a:endParaRPr sz="1800">
              <a:solidFill>
                <a:schemeClr val="dk1"/>
              </a:solidFill>
              <a:latin typeface="Arial"/>
              <a:ea typeface="Arial"/>
              <a:cs typeface="Arial"/>
              <a:sym typeface="Arial"/>
            </a:endParaRPr>
          </a:p>
          <a:p>
            <a:pPr marL="0" lvl="0" indent="0" algn="l" rtl="0">
              <a:spcBef>
                <a:spcPts val="0"/>
              </a:spcBef>
              <a:spcAft>
                <a:spcPts val="0"/>
              </a:spcAft>
              <a:buNone/>
            </a:pPr>
            <a:r>
              <a:rPr lang="en" sz="1800">
                <a:solidFill>
                  <a:schemeClr val="dk1"/>
                </a:solidFill>
                <a:latin typeface="Arial"/>
                <a:ea typeface="Arial"/>
                <a:cs typeface="Arial"/>
                <a:sym typeface="Arial"/>
              </a:rPr>
              <a:t>A community partner, such as Just Harvest can complete the application over the phone with you. For application assistance you can call 412-431-8960x 602.</a:t>
            </a:r>
            <a:endParaRPr sz="1800">
              <a:solidFill>
                <a:schemeClr val="dk1"/>
              </a:solidFill>
              <a:latin typeface="Arial"/>
              <a:ea typeface="Arial"/>
              <a:cs typeface="Arial"/>
              <a:sym typeface="Arial"/>
            </a:endParaRPr>
          </a:p>
          <a:p>
            <a:pPr marL="0" lvl="0" indent="0" algn="l" rtl="0">
              <a:spcBef>
                <a:spcPts val="0"/>
              </a:spcBef>
              <a:spcAft>
                <a:spcPts val="0"/>
              </a:spcAft>
              <a:buNone/>
            </a:pPr>
            <a:endParaRPr sz="18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800">
                <a:solidFill>
                  <a:schemeClr val="dk1"/>
                </a:solidFill>
                <a:latin typeface="Arial"/>
                <a:ea typeface="Arial"/>
                <a:cs typeface="Arial"/>
                <a:sym typeface="Arial"/>
              </a:rPr>
              <a:t>You can request a paper application be mailed to you by calling the CAO and leaving your address in the phone tree prompt. Liberty District: (412) 565-2652</a:t>
            </a:r>
            <a:endParaRPr sz="1800">
              <a:solidFill>
                <a:schemeClr val="dk1"/>
              </a:solidFill>
              <a:latin typeface="Arial"/>
              <a:ea typeface="Arial"/>
              <a:cs typeface="Arial"/>
              <a:sym typeface="Arial"/>
            </a:endParaRPr>
          </a:p>
          <a:p>
            <a:pPr marL="0" lvl="0" indent="0" algn="l" rtl="0">
              <a:spcBef>
                <a:spcPts val="0"/>
              </a:spcBef>
              <a:spcAft>
                <a:spcPts val="1600"/>
              </a:spcAft>
              <a:buNone/>
            </a:pP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COMPASS</a:t>
            </a:r>
            <a:endParaRPr/>
          </a:p>
        </p:txBody>
      </p:sp>
      <p:pic>
        <p:nvPicPr>
          <p:cNvPr id="82" name="Google Shape;82;p17"/>
          <p:cNvPicPr preferRelativeResize="0"/>
          <p:nvPr/>
        </p:nvPicPr>
        <p:blipFill rotWithShape="1">
          <a:blip r:embed="rId3">
            <a:alphaModFix/>
          </a:blip>
          <a:srcRect l="6821" t="3977" r="9886" b="10311"/>
          <a:stretch/>
        </p:blipFill>
        <p:spPr>
          <a:xfrm>
            <a:off x="6900" y="0"/>
            <a:ext cx="9144000" cy="5292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Changes in applying since COVID-19</a:t>
            </a:r>
            <a:endParaRPr/>
          </a:p>
        </p:txBody>
      </p:sp>
      <p:sp>
        <p:nvSpPr>
          <p:cNvPr id="88" name="Google Shape;88;p18"/>
          <p:cNvSpPr txBox="1">
            <a:spLocks noGrp="1"/>
          </p:cNvSpPr>
          <p:nvPr>
            <p:ph type="body" idx="1"/>
          </p:nvPr>
        </p:nvSpPr>
        <p:spPr>
          <a:xfrm>
            <a:off x="311700" y="929475"/>
            <a:ext cx="8520600" cy="3416400"/>
          </a:xfrm>
          <a:prstGeom prst="rect">
            <a:avLst/>
          </a:prstGeom>
        </p:spPr>
        <p:txBody>
          <a:bodyPr spcFirstLastPara="1" wrap="square" lIns="91425" tIns="91425" rIns="91425" bIns="91425" anchor="t" anchorCtr="0">
            <a:noAutofit/>
          </a:bodyPr>
          <a:lstStyle/>
          <a:p>
            <a:pPr marL="342900" lvl="0" indent="-342900" algn="l" rtl="0">
              <a:lnSpc>
                <a:spcPct val="80000"/>
              </a:lnSpc>
              <a:spcBef>
                <a:spcPts val="500"/>
              </a:spcBef>
              <a:spcAft>
                <a:spcPts val="0"/>
              </a:spcAft>
              <a:buClr>
                <a:srgbClr val="000000"/>
              </a:buClr>
              <a:buSzPts val="2500"/>
              <a:buChar char="•"/>
            </a:pPr>
            <a:r>
              <a:rPr lang="en" sz="2600">
                <a:solidFill>
                  <a:srgbClr val="000000"/>
                </a:solidFill>
              </a:rPr>
              <a:t>SNAP</a:t>
            </a:r>
            <a:endParaRPr sz="2600">
              <a:solidFill>
                <a:srgbClr val="000000"/>
              </a:solidFill>
            </a:endParaRPr>
          </a:p>
          <a:p>
            <a:pPr marL="742950" lvl="1" indent="-336550" algn="l" rtl="0">
              <a:lnSpc>
                <a:spcPct val="80000"/>
              </a:lnSpc>
              <a:spcBef>
                <a:spcPts val="500"/>
              </a:spcBef>
              <a:spcAft>
                <a:spcPts val="0"/>
              </a:spcAft>
              <a:buClr>
                <a:srgbClr val="000000"/>
              </a:buClr>
              <a:buSzPts val="2600"/>
              <a:buChar char="–"/>
            </a:pPr>
            <a:r>
              <a:rPr lang="en" sz="2600">
                <a:solidFill>
                  <a:srgbClr val="000000"/>
                </a:solidFill>
              </a:rPr>
              <a:t>Fewer documents required</a:t>
            </a:r>
            <a:endParaRPr sz="2600">
              <a:solidFill>
                <a:srgbClr val="000000"/>
              </a:solidFill>
            </a:endParaRPr>
          </a:p>
          <a:p>
            <a:pPr marL="742950" lvl="1" indent="-336550" algn="l" rtl="0">
              <a:lnSpc>
                <a:spcPct val="80000"/>
              </a:lnSpc>
              <a:spcBef>
                <a:spcPts val="500"/>
              </a:spcBef>
              <a:spcAft>
                <a:spcPts val="0"/>
              </a:spcAft>
              <a:buClr>
                <a:srgbClr val="000000"/>
              </a:buClr>
              <a:buSzPts val="2600"/>
              <a:buChar char="–"/>
            </a:pPr>
            <a:r>
              <a:rPr lang="en" sz="2600">
                <a:solidFill>
                  <a:srgbClr val="000000"/>
                </a:solidFill>
              </a:rPr>
              <a:t>No interviews</a:t>
            </a:r>
            <a:endParaRPr sz="2600">
              <a:solidFill>
                <a:srgbClr val="000000"/>
              </a:solidFill>
            </a:endParaRPr>
          </a:p>
          <a:p>
            <a:pPr marL="342900" lvl="0" indent="-393700" algn="l" rtl="0">
              <a:lnSpc>
                <a:spcPct val="80000"/>
              </a:lnSpc>
              <a:spcBef>
                <a:spcPts val="500"/>
              </a:spcBef>
              <a:spcAft>
                <a:spcPts val="0"/>
              </a:spcAft>
              <a:buClr>
                <a:srgbClr val="000000"/>
              </a:buClr>
              <a:buSzPts val="2600"/>
              <a:buChar char="•"/>
            </a:pPr>
            <a:r>
              <a:rPr lang="en" sz="2600">
                <a:solidFill>
                  <a:srgbClr val="000000"/>
                </a:solidFill>
              </a:rPr>
              <a:t>Medical Assistance</a:t>
            </a:r>
            <a:endParaRPr sz="2600">
              <a:solidFill>
                <a:srgbClr val="000000"/>
              </a:solidFill>
            </a:endParaRPr>
          </a:p>
          <a:p>
            <a:pPr marL="742950" lvl="1" indent="-336550" algn="l" rtl="0">
              <a:lnSpc>
                <a:spcPct val="80000"/>
              </a:lnSpc>
              <a:spcBef>
                <a:spcPts val="500"/>
              </a:spcBef>
              <a:spcAft>
                <a:spcPts val="0"/>
              </a:spcAft>
              <a:buClr>
                <a:srgbClr val="000000"/>
              </a:buClr>
              <a:buSzPts val="2600"/>
              <a:buChar char="–"/>
            </a:pPr>
            <a:r>
              <a:rPr lang="en" sz="2600">
                <a:solidFill>
                  <a:srgbClr val="000000"/>
                </a:solidFill>
              </a:rPr>
              <a:t>No documentation required except for citizenship</a:t>
            </a:r>
            <a:endParaRPr sz="2600">
              <a:solidFill>
                <a:srgbClr val="000000"/>
              </a:solidFill>
            </a:endParaRPr>
          </a:p>
          <a:p>
            <a:pPr marL="742950" lvl="1" indent="-336550" algn="l" rtl="0">
              <a:lnSpc>
                <a:spcPct val="80000"/>
              </a:lnSpc>
              <a:spcBef>
                <a:spcPts val="500"/>
              </a:spcBef>
              <a:spcAft>
                <a:spcPts val="0"/>
              </a:spcAft>
              <a:buClr>
                <a:srgbClr val="000000"/>
              </a:buClr>
              <a:buSzPts val="2600"/>
              <a:buChar char="–"/>
            </a:pPr>
            <a:r>
              <a:rPr lang="en" sz="2600">
                <a:solidFill>
                  <a:srgbClr val="000000"/>
                </a:solidFill>
              </a:rPr>
              <a:t>Extra Unemployment Insurance ($600/wk) does not count as income.</a:t>
            </a:r>
            <a:endParaRPr sz="26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Changes in applying since COVID-19</a:t>
            </a:r>
            <a:endParaRPr/>
          </a:p>
        </p:txBody>
      </p:sp>
      <p:sp>
        <p:nvSpPr>
          <p:cNvPr id="94" name="Google Shape;94;p19"/>
          <p:cNvSpPr txBox="1">
            <a:spLocks noGrp="1"/>
          </p:cNvSpPr>
          <p:nvPr>
            <p:ph type="body" idx="1"/>
          </p:nvPr>
        </p:nvSpPr>
        <p:spPr>
          <a:xfrm>
            <a:off x="311700" y="929475"/>
            <a:ext cx="8520600" cy="3416400"/>
          </a:xfrm>
          <a:prstGeom prst="rect">
            <a:avLst/>
          </a:prstGeom>
        </p:spPr>
        <p:txBody>
          <a:bodyPr spcFirstLastPara="1" wrap="square" lIns="91425" tIns="91425" rIns="91425" bIns="91425" anchor="t" anchorCtr="0">
            <a:noAutofit/>
          </a:bodyPr>
          <a:lstStyle/>
          <a:p>
            <a:pPr marL="342900" lvl="0" indent="-342900" algn="l" rtl="0">
              <a:lnSpc>
                <a:spcPct val="80000"/>
              </a:lnSpc>
              <a:spcBef>
                <a:spcPts val="500"/>
              </a:spcBef>
              <a:spcAft>
                <a:spcPts val="0"/>
              </a:spcAft>
              <a:buClr>
                <a:srgbClr val="000000"/>
              </a:buClr>
              <a:buSzPts val="2500"/>
              <a:buChar char="•"/>
            </a:pPr>
            <a:r>
              <a:rPr lang="en" sz="2600">
                <a:solidFill>
                  <a:srgbClr val="000000"/>
                </a:solidFill>
              </a:rPr>
              <a:t>LIHEAP season ended April 10.</a:t>
            </a:r>
            <a:endParaRPr sz="2600">
              <a:solidFill>
                <a:srgbClr val="000000"/>
              </a:solidFill>
            </a:endParaRPr>
          </a:p>
          <a:p>
            <a:pPr marL="742950" lvl="1" indent="-330200" algn="l" rtl="0">
              <a:lnSpc>
                <a:spcPct val="80000"/>
              </a:lnSpc>
              <a:spcBef>
                <a:spcPts val="500"/>
              </a:spcBef>
              <a:spcAft>
                <a:spcPts val="0"/>
              </a:spcAft>
              <a:buClr>
                <a:srgbClr val="000000"/>
              </a:buClr>
              <a:buSzPts val="2500"/>
              <a:buChar char="–"/>
            </a:pPr>
            <a:r>
              <a:rPr lang="en" sz="2600">
                <a:solidFill>
                  <a:srgbClr val="000000"/>
                </a:solidFill>
              </a:rPr>
              <a:t>BUT the state has said they will open up crisis for those who face utility shut offs again in mid-May and run until August or until they run out of funds.</a:t>
            </a:r>
            <a:endParaRPr sz="26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SNAP: </a:t>
            </a:r>
            <a:r>
              <a:rPr lang="en" sz="2600"/>
              <a:t>Supplemental Nutrition Assistance Program</a:t>
            </a:r>
            <a:endParaRPr/>
          </a:p>
        </p:txBody>
      </p:sp>
      <p:sp>
        <p:nvSpPr>
          <p:cNvPr id="100" name="Google Shape;100;p20"/>
          <p:cNvSpPr txBox="1">
            <a:spLocks noGrp="1"/>
          </p:cNvSpPr>
          <p:nvPr>
            <p:ph type="body" idx="1"/>
          </p:nvPr>
        </p:nvSpPr>
        <p:spPr>
          <a:xfrm>
            <a:off x="311700" y="929475"/>
            <a:ext cx="8520600" cy="3416400"/>
          </a:xfrm>
          <a:prstGeom prst="rect">
            <a:avLst/>
          </a:prstGeom>
        </p:spPr>
        <p:txBody>
          <a:bodyPr spcFirstLastPara="1" wrap="square" lIns="91425" tIns="91425" rIns="91425" bIns="91425" anchor="t" anchorCtr="0">
            <a:noAutofit/>
          </a:bodyPr>
          <a:lstStyle/>
          <a:p>
            <a:pPr marL="342900" lvl="0" indent="-342900" algn="l" rtl="0">
              <a:lnSpc>
                <a:spcPct val="80000"/>
              </a:lnSpc>
              <a:spcBef>
                <a:spcPts val="500"/>
              </a:spcBef>
              <a:spcAft>
                <a:spcPts val="0"/>
              </a:spcAft>
              <a:buClr>
                <a:srgbClr val="000000"/>
              </a:buClr>
              <a:buSzPts val="2500"/>
              <a:buChar char="•"/>
            </a:pPr>
            <a:r>
              <a:rPr lang="en" sz="2600">
                <a:solidFill>
                  <a:srgbClr val="000000"/>
                </a:solidFill>
              </a:rPr>
              <a:t>“Emergency Allotments”</a:t>
            </a:r>
            <a:endParaRPr sz="2500">
              <a:solidFill>
                <a:srgbClr val="000000"/>
              </a:solidFill>
            </a:endParaRPr>
          </a:p>
          <a:p>
            <a:pPr marL="742950" lvl="1" indent="-330200" algn="l" rtl="0">
              <a:lnSpc>
                <a:spcPct val="80000"/>
              </a:lnSpc>
              <a:spcBef>
                <a:spcPts val="500"/>
              </a:spcBef>
              <a:spcAft>
                <a:spcPts val="0"/>
              </a:spcAft>
              <a:buClr>
                <a:srgbClr val="000000"/>
              </a:buClr>
              <a:buSzPts val="2500"/>
              <a:buChar char="–"/>
            </a:pPr>
            <a:r>
              <a:rPr lang="en" sz="2500">
                <a:solidFill>
                  <a:srgbClr val="000000"/>
                </a:solidFill>
              </a:rPr>
              <a:t>They are also giving out more in SNAP benefits.</a:t>
            </a:r>
            <a:endParaRPr sz="2500">
              <a:solidFill>
                <a:srgbClr val="000000"/>
              </a:solidFill>
            </a:endParaRPr>
          </a:p>
          <a:p>
            <a:pPr marL="742950" lvl="1" indent="-330200" algn="l" rtl="0">
              <a:lnSpc>
                <a:spcPct val="80000"/>
              </a:lnSpc>
              <a:spcBef>
                <a:spcPts val="500"/>
              </a:spcBef>
              <a:spcAft>
                <a:spcPts val="0"/>
              </a:spcAft>
              <a:buClr>
                <a:srgbClr val="000000"/>
              </a:buClr>
              <a:buSzPts val="2500"/>
              <a:buChar char="–"/>
            </a:pPr>
            <a:r>
              <a:rPr lang="en" sz="2500">
                <a:solidFill>
                  <a:srgbClr val="000000"/>
                </a:solidFill>
              </a:rPr>
              <a:t> SNAP benefits are based on household size, income, and expenses. </a:t>
            </a:r>
            <a:endParaRPr sz="2500">
              <a:solidFill>
                <a:srgbClr val="000000"/>
              </a:solidFill>
            </a:endParaRPr>
          </a:p>
          <a:p>
            <a:pPr marL="742950" lvl="1" indent="-330200" algn="l" rtl="0">
              <a:lnSpc>
                <a:spcPct val="80000"/>
              </a:lnSpc>
              <a:spcBef>
                <a:spcPts val="500"/>
              </a:spcBef>
              <a:spcAft>
                <a:spcPts val="0"/>
              </a:spcAft>
              <a:buClr>
                <a:srgbClr val="000000"/>
              </a:buClr>
              <a:buSzPts val="2500"/>
              <a:buChar char="–"/>
            </a:pPr>
            <a:r>
              <a:rPr lang="en" sz="2500">
                <a:solidFill>
                  <a:srgbClr val="000000"/>
                </a:solidFill>
              </a:rPr>
              <a:t>If you aren't already receiving the maximum amount, then you will get an extra payment about 2 weeks later that will top off their benefits to bring them up to maximum amount for their household size. </a:t>
            </a:r>
            <a:endParaRPr sz="2500">
              <a:solidFill>
                <a:srgbClr val="000000"/>
              </a:solidFill>
            </a:endParaRPr>
          </a:p>
          <a:p>
            <a:pPr marL="742950" lvl="1" indent="-330200" algn="l" rtl="0">
              <a:lnSpc>
                <a:spcPct val="80000"/>
              </a:lnSpc>
              <a:spcBef>
                <a:spcPts val="500"/>
              </a:spcBef>
              <a:spcAft>
                <a:spcPts val="0"/>
              </a:spcAft>
              <a:buClr>
                <a:srgbClr val="000000"/>
              </a:buClr>
              <a:buSzPts val="2500"/>
              <a:buChar char="–"/>
            </a:pPr>
            <a:r>
              <a:rPr lang="en" sz="2500">
                <a:solidFill>
                  <a:srgbClr val="000000"/>
                </a:solidFill>
              </a:rPr>
              <a:t>These emergency allotment payments will occur for as long as there is a federal emergency declaration</a:t>
            </a:r>
            <a:endParaRPr sz="25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SNAP: </a:t>
            </a:r>
            <a:r>
              <a:rPr lang="en" sz="2600"/>
              <a:t>Supplemental Nutrition Assistance Program</a:t>
            </a:r>
            <a:endParaRPr/>
          </a:p>
        </p:txBody>
      </p:sp>
      <p:sp>
        <p:nvSpPr>
          <p:cNvPr id="106" name="Google Shape;106;p21"/>
          <p:cNvSpPr txBox="1"/>
          <p:nvPr/>
        </p:nvSpPr>
        <p:spPr>
          <a:xfrm>
            <a:off x="354579" y="1039714"/>
            <a:ext cx="8229600" cy="369300"/>
          </a:xfrm>
          <a:prstGeom prst="rect">
            <a:avLst/>
          </a:prstGeom>
          <a:solidFill>
            <a:srgbClr val="FFFFFF"/>
          </a:solidFill>
          <a:ln>
            <a:noFill/>
          </a:ln>
        </p:spPr>
        <p:txBody>
          <a:bodyPr spcFirstLastPara="1" wrap="square" lIns="0" tIns="0" rIns="0" bIns="0" anchor="ctr" anchorCtr="0">
            <a:noAutofit/>
          </a:bodyPr>
          <a:lstStyle/>
          <a:p>
            <a:pPr marL="0" lvl="0" indent="0" algn="l" rtl="0">
              <a:spcBef>
                <a:spcPts val="0"/>
              </a:spcBef>
              <a:spcAft>
                <a:spcPts val="0"/>
              </a:spcAft>
              <a:buNone/>
            </a:pPr>
            <a:r>
              <a:rPr lang="en" sz="2400">
                <a:solidFill>
                  <a:srgbClr val="000000"/>
                </a:solidFill>
                <a:latin typeface="Calibri"/>
                <a:ea typeface="Calibri"/>
                <a:cs typeface="Calibri"/>
                <a:sym typeface="Calibri"/>
              </a:rPr>
              <a:t>SNAP eligibility is determined by income, household size and age.</a:t>
            </a:r>
            <a:endParaRPr sz="2400">
              <a:solidFill>
                <a:srgbClr val="000000"/>
              </a:solidFill>
              <a:latin typeface="Calibri"/>
              <a:ea typeface="Calibri"/>
              <a:cs typeface="Calibri"/>
              <a:sym typeface="Calibri"/>
            </a:endParaRPr>
          </a:p>
        </p:txBody>
      </p:sp>
      <p:graphicFrame>
        <p:nvGraphicFramePr>
          <p:cNvPr id="107" name="Google Shape;107;p21"/>
          <p:cNvGraphicFramePr/>
          <p:nvPr/>
        </p:nvGraphicFramePr>
        <p:xfrm>
          <a:off x="472145" y="1409046"/>
          <a:ext cx="3000000" cy="3000000"/>
        </p:xfrm>
        <a:graphic>
          <a:graphicData uri="http://schemas.openxmlformats.org/drawingml/2006/table">
            <a:tbl>
              <a:tblPr firstRow="1" bandRow="1">
                <a:noFill/>
                <a:tableStyleId>{1FA46D08-4ED4-48B4-8BD0-B2A46A986000}</a:tableStyleId>
              </a:tblPr>
              <a:tblGrid>
                <a:gridCol w="1975175">
                  <a:extLst>
                    <a:ext uri="{9D8B030D-6E8A-4147-A177-3AD203B41FA5}">
                      <a16:colId xmlns:a16="http://schemas.microsoft.com/office/drawing/2014/main" val="20000"/>
                    </a:ext>
                  </a:extLst>
                </a:gridCol>
                <a:gridCol w="1975175">
                  <a:extLst>
                    <a:ext uri="{9D8B030D-6E8A-4147-A177-3AD203B41FA5}">
                      <a16:colId xmlns:a16="http://schemas.microsoft.com/office/drawing/2014/main" val="20001"/>
                    </a:ext>
                  </a:extLst>
                </a:gridCol>
                <a:gridCol w="1975175">
                  <a:extLst>
                    <a:ext uri="{9D8B030D-6E8A-4147-A177-3AD203B41FA5}">
                      <a16:colId xmlns:a16="http://schemas.microsoft.com/office/drawing/2014/main" val="20002"/>
                    </a:ext>
                  </a:extLst>
                </a:gridCol>
                <a:gridCol w="1975175">
                  <a:extLst>
                    <a:ext uri="{9D8B030D-6E8A-4147-A177-3AD203B41FA5}">
                      <a16:colId xmlns:a16="http://schemas.microsoft.com/office/drawing/2014/main" val="20003"/>
                    </a:ext>
                  </a:extLst>
                </a:gridCol>
              </a:tblGrid>
              <a:tr h="1093275">
                <a:tc>
                  <a:txBody>
                    <a:bodyPr/>
                    <a:lstStyle/>
                    <a:p>
                      <a:pPr marL="0" marR="0" lvl="0" indent="0" algn="ctr" rtl="0">
                        <a:spcBef>
                          <a:spcPts val="0"/>
                        </a:spcBef>
                        <a:spcAft>
                          <a:spcPts val="0"/>
                        </a:spcAft>
                        <a:buNone/>
                      </a:pPr>
                      <a:r>
                        <a:rPr lang="en" sz="1800" u="none" strike="noStrike" cap="none"/>
                        <a:t>Household Size</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Gross Monthly Income (</a:t>
                      </a:r>
                      <a:r>
                        <a:rPr lang="en" sz="1800"/>
                        <a:t>160% FPL)</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Gross Monthly Income for HH with Person(s) 60 or Older or Disabled </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Benefit Range</a:t>
                      </a:r>
                      <a:endParaRPr sz="1800" u="none" strike="noStrike" cap="none"/>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extLst>
                  <a:ext uri="{0D108BD9-81ED-4DB2-BD59-A6C34878D82A}">
                    <a16:rowId xmlns:a16="http://schemas.microsoft.com/office/drawing/2014/main" val="10000"/>
                  </a:ext>
                </a:extLst>
              </a:tr>
              <a:tr h="275325">
                <a:tc>
                  <a:txBody>
                    <a:bodyPr/>
                    <a:lstStyle/>
                    <a:p>
                      <a:pPr marL="0" marR="0" lvl="0" indent="0" algn="ctr" rtl="0">
                        <a:spcBef>
                          <a:spcPts val="0"/>
                        </a:spcBef>
                        <a:spcAft>
                          <a:spcPts val="0"/>
                        </a:spcAft>
                        <a:buNone/>
                      </a:pPr>
                      <a:r>
                        <a:rPr lang="en" sz="1800" u="none" strike="noStrike" cap="none"/>
                        <a:t>1</a:t>
                      </a:r>
                      <a:endParaRPr sz="1800" u="none" strike="noStrike" cap="none">
                        <a:latin typeface="Calibri"/>
                        <a:ea typeface="Calibri"/>
                        <a:cs typeface="Calibri"/>
                        <a:sym typeface="Calibri"/>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$1,6</a:t>
                      </a:r>
                      <a:r>
                        <a:rPr lang="en" sz="1800"/>
                        <a:t>66</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$2,0</a:t>
                      </a:r>
                      <a:r>
                        <a:rPr lang="en" sz="1800"/>
                        <a:t>82</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$1</a:t>
                      </a:r>
                      <a:r>
                        <a:rPr lang="en" sz="1800"/>
                        <a:t>6</a:t>
                      </a:r>
                      <a:r>
                        <a:rPr lang="en" sz="1800" u="none" strike="noStrike" cap="none"/>
                        <a:t>- $19</a:t>
                      </a:r>
                      <a:r>
                        <a:rPr lang="en" sz="1800"/>
                        <a:t>4</a:t>
                      </a:r>
                      <a:endParaRPr sz="1800" u="none" strike="noStrike" cap="none"/>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extLst>
                  <a:ext uri="{0D108BD9-81ED-4DB2-BD59-A6C34878D82A}">
                    <a16:rowId xmlns:a16="http://schemas.microsoft.com/office/drawing/2014/main" val="10001"/>
                  </a:ext>
                </a:extLst>
              </a:tr>
              <a:tr h="275325">
                <a:tc>
                  <a:txBody>
                    <a:bodyPr/>
                    <a:lstStyle/>
                    <a:p>
                      <a:pPr marL="0" marR="0" lvl="0" indent="0" algn="ctr" rtl="0">
                        <a:spcBef>
                          <a:spcPts val="0"/>
                        </a:spcBef>
                        <a:spcAft>
                          <a:spcPts val="0"/>
                        </a:spcAft>
                        <a:buNone/>
                      </a:pPr>
                      <a:r>
                        <a:rPr lang="en" sz="1800" u="none" strike="noStrike" cap="none"/>
                        <a:t>2</a:t>
                      </a:r>
                      <a:endParaRPr sz="1800" u="none" strike="noStrike" cap="none">
                        <a:latin typeface="Calibri"/>
                        <a:ea typeface="Calibri"/>
                        <a:cs typeface="Calibri"/>
                        <a:sym typeface="Calibri"/>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$2,</a:t>
                      </a:r>
                      <a:r>
                        <a:rPr lang="en" sz="1800"/>
                        <a:t>256</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$2,</a:t>
                      </a:r>
                      <a:r>
                        <a:rPr lang="en" sz="1800"/>
                        <a:t>820</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$1</a:t>
                      </a:r>
                      <a:r>
                        <a:rPr lang="en" sz="1800"/>
                        <a:t>6</a:t>
                      </a:r>
                      <a:r>
                        <a:rPr lang="en" sz="1800" u="none" strike="noStrike" cap="none"/>
                        <a:t>- $35</a:t>
                      </a:r>
                      <a:r>
                        <a:rPr lang="en" sz="1800"/>
                        <a:t>5</a:t>
                      </a:r>
                      <a:endParaRPr sz="1800" u="none" strike="noStrike" cap="none"/>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extLst>
                  <a:ext uri="{0D108BD9-81ED-4DB2-BD59-A6C34878D82A}">
                    <a16:rowId xmlns:a16="http://schemas.microsoft.com/office/drawing/2014/main" val="10002"/>
                  </a:ext>
                </a:extLst>
              </a:tr>
              <a:tr h="275325">
                <a:tc>
                  <a:txBody>
                    <a:bodyPr/>
                    <a:lstStyle/>
                    <a:p>
                      <a:pPr marL="0" marR="0" lvl="0" indent="0" algn="ctr" rtl="0">
                        <a:spcBef>
                          <a:spcPts val="0"/>
                        </a:spcBef>
                        <a:spcAft>
                          <a:spcPts val="0"/>
                        </a:spcAft>
                        <a:buNone/>
                      </a:pPr>
                      <a:r>
                        <a:rPr lang="en" sz="1800" u="none" strike="noStrike" cap="none"/>
                        <a:t>3</a:t>
                      </a:r>
                      <a:endParaRPr sz="1800" u="none" strike="noStrike" cap="none">
                        <a:latin typeface="Calibri"/>
                        <a:ea typeface="Calibri"/>
                        <a:cs typeface="Calibri"/>
                        <a:sym typeface="Calibri"/>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$2,</a:t>
                      </a:r>
                      <a:r>
                        <a:rPr lang="en" sz="1800"/>
                        <a:t>845</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$3,556</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$1</a:t>
                      </a:r>
                      <a:r>
                        <a:rPr lang="en" sz="1800"/>
                        <a:t>6</a:t>
                      </a:r>
                      <a:r>
                        <a:rPr lang="en" sz="1800" u="none" strike="noStrike" cap="none"/>
                        <a:t>- $50</a:t>
                      </a:r>
                      <a:r>
                        <a:rPr lang="en" sz="1800"/>
                        <a:t>9</a:t>
                      </a:r>
                      <a:endParaRPr sz="1800" u="none" strike="noStrike" cap="none"/>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extLst>
                  <a:ext uri="{0D108BD9-81ED-4DB2-BD59-A6C34878D82A}">
                    <a16:rowId xmlns:a16="http://schemas.microsoft.com/office/drawing/2014/main" val="10003"/>
                  </a:ext>
                </a:extLst>
              </a:tr>
              <a:tr h="275325">
                <a:tc>
                  <a:txBody>
                    <a:bodyPr/>
                    <a:lstStyle/>
                    <a:p>
                      <a:pPr marL="0" marR="0" lvl="0" indent="0" algn="ctr" rtl="0">
                        <a:spcBef>
                          <a:spcPts val="0"/>
                        </a:spcBef>
                        <a:spcAft>
                          <a:spcPts val="0"/>
                        </a:spcAft>
                        <a:buNone/>
                      </a:pPr>
                      <a:r>
                        <a:rPr lang="en" sz="1800" u="none" strike="noStrike" cap="none"/>
                        <a:t>4</a:t>
                      </a:r>
                      <a:endParaRPr sz="1800" u="none" strike="noStrike" cap="none">
                        <a:latin typeface="Calibri"/>
                        <a:ea typeface="Calibri"/>
                        <a:cs typeface="Calibri"/>
                        <a:sym typeface="Calibri"/>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$3,</a:t>
                      </a:r>
                      <a:r>
                        <a:rPr lang="en" sz="1800"/>
                        <a:t>434</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a:t>
                      </a:r>
                      <a:r>
                        <a:rPr lang="en" sz="1800"/>
                        <a:t>4,292</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$1</a:t>
                      </a:r>
                      <a:r>
                        <a:rPr lang="en" sz="1800"/>
                        <a:t>6</a:t>
                      </a:r>
                      <a:r>
                        <a:rPr lang="en" sz="1800" u="none" strike="noStrike" cap="none"/>
                        <a:t>- $64</a:t>
                      </a:r>
                      <a:r>
                        <a:rPr lang="en" sz="1800"/>
                        <a:t>6</a:t>
                      </a:r>
                      <a:endParaRPr sz="1800" u="none" strike="noStrike" cap="none"/>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extLst>
                  <a:ext uri="{0D108BD9-81ED-4DB2-BD59-A6C34878D82A}">
                    <a16:rowId xmlns:a16="http://schemas.microsoft.com/office/drawing/2014/main" val="10004"/>
                  </a:ext>
                </a:extLst>
              </a:tr>
              <a:tr h="478050">
                <a:tc>
                  <a:txBody>
                    <a:bodyPr/>
                    <a:lstStyle/>
                    <a:p>
                      <a:pPr marL="0" marR="0" lvl="0" indent="0" algn="ctr" rtl="0">
                        <a:spcBef>
                          <a:spcPts val="0"/>
                        </a:spcBef>
                        <a:spcAft>
                          <a:spcPts val="0"/>
                        </a:spcAft>
                        <a:buNone/>
                      </a:pPr>
                      <a:r>
                        <a:rPr lang="en" sz="1800" u="none" strike="noStrike" cap="none"/>
                        <a:t>Each Additional Member</a:t>
                      </a:r>
                      <a:endParaRPr sz="1800" u="none" strike="noStrike" cap="none">
                        <a:latin typeface="Calibri"/>
                        <a:ea typeface="Calibri"/>
                        <a:cs typeface="Calibri"/>
                        <a:sym typeface="Calibri"/>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$5</a:t>
                      </a:r>
                      <a:r>
                        <a:rPr lang="en" sz="1800"/>
                        <a:t>90</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a:t>
                      </a:r>
                      <a:r>
                        <a:rPr lang="en" sz="1800"/>
                        <a:t>738</a:t>
                      </a:r>
                      <a:endParaRPr/>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tc>
                  <a:txBody>
                    <a:bodyPr/>
                    <a:lstStyle/>
                    <a:p>
                      <a:pPr marL="0" marR="0" lvl="0" indent="0" algn="ctr" rtl="0">
                        <a:spcBef>
                          <a:spcPts val="0"/>
                        </a:spcBef>
                        <a:spcAft>
                          <a:spcPts val="0"/>
                        </a:spcAft>
                        <a:buNone/>
                      </a:pPr>
                      <a:r>
                        <a:rPr lang="en" sz="1800" u="none" strike="noStrike" cap="none"/>
                        <a:t>Add $14</a:t>
                      </a:r>
                      <a:r>
                        <a:rPr lang="en" sz="1800"/>
                        <a:t>6</a:t>
                      </a:r>
                      <a:endParaRPr sz="1800" u="none" strike="noStrike" cap="none"/>
                    </a:p>
                  </a:txBody>
                  <a:tcPr marL="91450" marR="91450" marT="45725" marB="45725">
                    <a:lnL w="12700" cap="flat" cmpd="sng">
                      <a:solidFill>
                        <a:srgbClr val="134A2B"/>
                      </a:solidFill>
                      <a:prstDash val="solid"/>
                      <a:round/>
                      <a:headEnd type="none" w="sm" len="sm"/>
                      <a:tailEnd type="none" w="sm" len="sm"/>
                    </a:lnL>
                    <a:lnR w="12700" cap="flat" cmpd="sng">
                      <a:solidFill>
                        <a:srgbClr val="134A2B"/>
                      </a:solidFill>
                      <a:prstDash val="solid"/>
                      <a:round/>
                      <a:headEnd type="none" w="sm" len="sm"/>
                      <a:tailEnd type="none" w="sm" len="sm"/>
                    </a:lnR>
                    <a:lnT w="12700" cap="flat" cmpd="sng">
                      <a:solidFill>
                        <a:srgbClr val="134A2B"/>
                      </a:solidFill>
                      <a:prstDash val="solid"/>
                      <a:round/>
                      <a:headEnd type="none" w="sm" len="sm"/>
                      <a:tailEnd type="none" w="sm" len="sm"/>
                    </a:lnT>
                    <a:lnB w="12700" cap="flat" cmpd="sng">
                      <a:solidFill>
                        <a:srgbClr val="134A2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SNAP: </a:t>
            </a:r>
            <a:r>
              <a:rPr lang="en" sz="2600"/>
              <a:t>Supplemental Nutrition Assistance Program</a:t>
            </a:r>
            <a:endParaRPr/>
          </a:p>
        </p:txBody>
      </p:sp>
      <p:sp>
        <p:nvSpPr>
          <p:cNvPr id="113" name="Google Shape;113;p22"/>
          <p:cNvSpPr txBox="1"/>
          <p:nvPr/>
        </p:nvSpPr>
        <p:spPr>
          <a:xfrm>
            <a:off x="654750" y="1036650"/>
            <a:ext cx="7796700" cy="3214800"/>
          </a:xfrm>
          <a:prstGeom prst="rect">
            <a:avLst/>
          </a:prstGeom>
          <a:noFill/>
          <a:ln>
            <a:noFill/>
          </a:ln>
        </p:spPr>
        <p:txBody>
          <a:bodyPr spcFirstLastPara="1" wrap="square" lIns="91425" tIns="45700" rIns="91425" bIns="45700" anchor="t" anchorCtr="0">
            <a:noAutofit/>
          </a:bodyPr>
          <a:lstStyle/>
          <a:p>
            <a:pPr marL="342900" lvl="0" indent="-177800" algn="l" rtl="0">
              <a:lnSpc>
                <a:spcPct val="80000"/>
              </a:lnSpc>
              <a:spcBef>
                <a:spcPts val="0"/>
              </a:spcBef>
              <a:spcAft>
                <a:spcPts val="0"/>
              </a:spcAft>
              <a:buClr>
                <a:srgbClr val="000000"/>
              </a:buClr>
              <a:buSzPts val="2800"/>
              <a:buChar char="•"/>
            </a:pPr>
            <a:r>
              <a:rPr lang="en" sz="2800">
                <a:solidFill>
                  <a:srgbClr val="000000"/>
                </a:solidFill>
                <a:latin typeface="Calibri"/>
                <a:ea typeface="Calibri"/>
                <a:cs typeface="Calibri"/>
                <a:sym typeface="Calibri"/>
              </a:rPr>
              <a:t>Unlike other programs, SNAP has several other guidelines beside gross income</a:t>
            </a:r>
            <a:endParaRPr sz="3200">
              <a:solidFill>
                <a:srgbClr val="000000"/>
              </a:solidFill>
              <a:latin typeface="Calibri"/>
              <a:ea typeface="Calibri"/>
              <a:cs typeface="Calibri"/>
              <a:sym typeface="Calibri"/>
            </a:endParaRPr>
          </a:p>
          <a:p>
            <a:pPr marL="342900" lvl="0" indent="-177800" algn="l" rtl="0">
              <a:lnSpc>
                <a:spcPct val="80000"/>
              </a:lnSpc>
              <a:spcBef>
                <a:spcPts val="560"/>
              </a:spcBef>
              <a:spcAft>
                <a:spcPts val="0"/>
              </a:spcAft>
              <a:buClr>
                <a:srgbClr val="000000"/>
              </a:buClr>
              <a:buSzPts val="2800"/>
              <a:buChar char="•"/>
            </a:pPr>
            <a:r>
              <a:rPr lang="en" sz="2800">
                <a:solidFill>
                  <a:srgbClr val="000000"/>
                </a:solidFill>
                <a:latin typeface="Calibri"/>
                <a:ea typeface="Calibri"/>
                <a:cs typeface="Calibri"/>
                <a:sym typeface="Calibri"/>
              </a:rPr>
              <a:t>Net income limit – gross income subtracting out a variety of deductions:</a:t>
            </a:r>
            <a:endParaRPr sz="3200">
              <a:solidFill>
                <a:srgbClr val="000000"/>
              </a:solidFill>
              <a:latin typeface="Calibri"/>
              <a:ea typeface="Calibri"/>
              <a:cs typeface="Calibri"/>
              <a:sym typeface="Calibri"/>
            </a:endParaRPr>
          </a:p>
          <a:p>
            <a:pPr marL="742950" lvl="1" indent="-152400" algn="l" rtl="0">
              <a:lnSpc>
                <a:spcPct val="80000"/>
              </a:lnSpc>
              <a:spcBef>
                <a:spcPts val="480"/>
              </a:spcBef>
              <a:spcAft>
                <a:spcPts val="0"/>
              </a:spcAft>
              <a:buClr>
                <a:srgbClr val="000000"/>
              </a:buClr>
              <a:buSzPts val="2400"/>
              <a:buChar char="–"/>
            </a:pPr>
            <a:r>
              <a:rPr lang="en" sz="2400">
                <a:solidFill>
                  <a:srgbClr val="000000"/>
                </a:solidFill>
                <a:latin typeface="Calibri"/>
                <a:ea typeface="Calibri"/>
                <a:cs typeface="Calibri"/>
                <a:sym typeface="Calibri"/>
              </a:rPr>
              <a:t> Rent/mortgage</a:t>
            </a:r>
            <a:endParaRPr sz="2800">
              <a:solidFill>
                <a:srgbClr val="000000"/>
              </a:solidFill>
              <a:latin typeface="Calibri"/>
              <a:ea typeface="Calibri"/>
              <a:cs typeface="Calibri"/>
              <a:sym typeface="Calibri"/>
            </a:endParaRPr>
          </a:p>
          <a:p>
            <a:pPr marL="742950" lvl="1" indent="-152400" algn="l" rtl="0">
              <a:lnSpc>
                <a:spcPct val="80000"/>
              </a:lnSpc>
              <a:spcBef>
                <a:spcPts val="480"/>
              </a:spcBef>
              <a:spcAft>
                <a:spcPts val="0"/>
              </a:spcAft>
              <a:buClr>
                <a:srgbClr val="000000"/>
              </a:buClr>
              <a:buSzPts val="2400"/>
              <a:buChar char="–"/>
            </a:pPr>
            <a:r>
              <a:rPr lang="en" sz="2400">
                <a:solidFill>
                  <a:srgbClr val="000000"/>
                </a:solidFill>
                <a:latin typeface="Calibri"/>
                <a:ea typeface="Calibri"/>
                <a:cs typeface="Calibri"/>
                <a:sym typeface="Calibri"/>
              </a:rPr>
              <a:t> Utilities</a:t>
            </a:r>
            <a:endParaRPr sz="2800">
              <a:solidFill>
                <a:srgbClr val="000000"/>
              </a:solidFill>
              <a:latin typeface="Calibri"/>
              <a:ea typeface="Calibri"/>
              <a:cs typeface="Calibri"/>
              <a:sym typeface="Calibri"/>
            </a:endParaRPr>
          </a:p>
          <a:p>
            <a:pPr marL="742950" lvl="1" indent="-152400" algn="l" rtl="0">
              <a:lnSpc>
                <a:spcPct val="80000"/>
              </a:lnSpc>
              <a:spcBef>
                <a:spcPts val="480"/>
              </a:spcBef>
              <a:spcAft>
                <a:spcPts val="0"/>
              </a:spcAft>
              <a:buClr>
                <a:srgbClr val="000000"/>
              </a:buClr>
              <a:buSzPts val="2400"/>
              <a:buChar char="–"/>
            </a:pPr>
            <a:r>
              <a:rPr lang="en" sz="2400">
                <a:solidFill>
                  <a:srgbClr val="000000"/>
                </a:solidFill>
                <a:latin typeface="Calibri"/>
                <a:ea typeface="Calibri"/>
                <a:cs typeface="Calibri"/>
                <a:sym typeface="Calibri"/>
              </a:rPr>
              <a:t> Child care or dependent care</a:t>
            </a:r>
            <a:endParaRPr sz="2800">
              <a:solidFill>
                <a:srgbClr val="000000"/>
              </a:solidFill>
              <a:latin typeface="Calibri"/>
              <a:ea typeface="Calibri"/>
              <a:cs typeface="Calibri"/>
              <a:sym typeface="Calibri"/>
            </a:endParaRPr>
          </a:p>
          <a:p>
            <a:pPr marL="742950" lvl="1" indent="-152400" algn="l" rtl="0">
              <a:lnSpc>
                <a:spcPct val="80000"/>
              </a:lnSpc>
              <a:spcBef>
                <a:spcPts val="480"/>
              </a:spcBef>
              <a:spcAft>
                <a:spcPts val="0"/>
              </a:spcAft>
              <a:buClr>
                <a:srgbClr val="000000"/>
              </a:buClr>
              <a:buSzPts val="2400"/>
              <a:buChar char="–"/>
            </a:pPr>
            <a:r>
              <a:rPr lang="en" sz="2400">
                <a:solidFill>
                  <a:srgbClr val="000000"/>
                </a:solidFill>
                <a:latin typeface="Calibri"/>
                <a:ea typeface="Calibri"/>
                <a:cs typeface="Calibri"/>
                <a:sym typeface="Calibri"/>
              </a:rPr>
              <a:t> Child support</a:t>
            </a:r>
            <a:endParaRPr sz="2800">
              <a:solidFill>
                <a:srgbClr val="000000"/>
              </a:solidFill>
              <a:latin typeface="Calibri"/>
              <a:ea typeface="Calibri"/>
              <a:cs typeface="Calibri"/>
              <a:sym typeface="Calibri"/>
            </a:endParaRPr>
          </a:p>
          <a:p>
            <a:pPr marL="742950" lvl="1" indent="-152400" algn="l" rtl="0">
              <a:lnSpc>
                <a:spcPct val="80000"/>
              </a:lnSpc>
              <a:spcBef>
                <a:spcPts val="480"/>
              </a:spcBef>
              <a:spcAft>
                <a:spcPts val="0"/>
              </a:spcAft>
              <a:buClr>
                <a:srgbClr val="000000"/>
              </a:buClr>
              <a:buSzPts val="2400"/>
              <a:buChar char="–"/>
            </a:pPr>
            <a:r>
              <a:rPr lang="en" sz="2400">
                <a:solidFill>
                  <a:srgbClr val="000000"/>
                </a:solidFill>
                <a:latin typeface="Calibri"/>
                <a:ea typeface="Calibri"/>
                <a:cs typeface="Calibri"/>
                <a:sym typeface="Calibri"/>
              </a:rPr>
              <a:t> Medical costs for people with disabilities and for elderly individuals</a:t>
            </a:r>
            <a:endParaRPr sz="2800">
              <a:solidFill>
                <a:srgbClr val="000000"/>
              </a:solidFill>
              <a:latin typeface="Calibri"/>
              <a:ea typeface="Calibri"/>
              <a:cs typeface="Calibri"/>
              <a:sym typeface="Calibri"/>
            </a:endParaRPr>
          </a:p>
          <a:p>
            <a:pPr marL="205740" lvl="0" indent="0" algn="l" rtl="0">
              <a:lnSpc>
                <a:spcPct val="80000"/>
              </a:lnSpc>
              <a:spcBef>
                <a:spcPts val="560"/>
              </a:spcBef>
              <a:spcAft>
                <a:spcPts val="0"/>
              </a:spcAft>
              <a:buNone/>
            </a:pPr>
            <a:endParaRPr sz="2800">
              <a:solidFill>
                <a:srgbClr val="000000"/>
              </a:solidFill>
              <a:latin typeface="Calibri"/>
              <a:ea typeface="Calibri"/>
              <a:cs typeface="Calibri"/>
              <a:sym typeface="Calibri"/>
            </a:endParaRPr>
          </a:p>
          <a:p>
            <a:pPr marL="342900" lvl="0" indent="0" algn="l" rtl="0">
              <a:lnSpc>
                <a:spcPct val="80000"/>
              </a:lnSpc>
              <a:spcBef>
                <a:spcPts val="560"/>
              </a:spcBef>
              <a:spcAft>
                <a:spcPts val="0"/>
              </a:spcAft>
              <a:buNone/>
            </a:pPr>
            <a:endParaRPr sz="2800">
              <a:solidFill>
                <a:srgbClr val="000000"/>
              </a:solidFill>
              <a:latin typeface="Calibri"/>
              <a:ea typeface="Calibri"/>
              <a:cs typeface="Calibri"/>
              <a:sym typeface="Calibri"/>
            </a:endParaRPr>
          </a:p>
          <a:p>
            <a:pPr marL="342900" lvl="0" indent="0" algn="l" rtl="0">
              <a:lnSpc>
                <a:spcPct val="80000"/>
              </a:lnSpc>
              <a:spcBef>
                <a:spcPts val="560"/>
              </a:spcBef>
              <a:spcAft>
                <a:spcPts val="0"/>
              </a:spcAft>
              <a:buNone/>
            </a:pPr>
            <a:endParaRPr sz="28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1399</Words>
  <Application>Microsoft Office PowerPoint</Application>
  <PresentationFormat>On-screen Show (16:9)</PresentationFormat>
  <Paragraphs>143</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Simple Light</vt:lpstr>
      <vt:lpstr>PowerPoint Presentation</vt:lpstr>
      <vt:lpstr>Applying for Public Benefits</vt:lpstr>
      <vt:lpstr>CAOs are closed! How can I apply?</vt:lpstr>
      <vt:lpstr>COMPASS</vt:lpstr>
      <vt:lpstr>Changes in applying since COVID-19</vt:lpstr>
      <vt:lpstr>Changes in applying since COVID-19</vt:lpstr>
      <vt:lpstr>SNAP: Supplemental Nutrition Assistance Program</vt:lpstr>
      <vt:lpstr>SNAP: Supplemental Nutrition Assistance Program</vt:lpstr>
      <vt:lpstr>SNAP: Supplemental Nutrition Assistance Program</vt:lpstr>
      <vt:lpstr>SNAP for Seniors</vt:lpstr>
      <vt:lpstr>SNAP Gaps</vt:lpstr>
      <vt:lpstr>Staying on benefits</vt:lpstr>
      <vt:lpstr>Filling in the School Meals Gap</vt:lpstr>
      <vt:lpstr>Child Nutrition Programs: WIC</vt:lpstr>
      <vt:lpstr>Child Nutrition Programs: WIC</vt:lpstr>
      <vt:lpstr>Child Nutrition Programs: WIC</vt:lpstr>
      <vt:lpstr>How to apply for WIC:</vt:lpstr>
      <vt:lpstr>Questions?</vt:lpstr>
      <vt:lpstr>Where to turn?</vt:lpstr>
      <vt:lpstr>Where to turn?</vt:lpstr>
      <vt:lpstr>Where to turn?</vt:lpstr>
      <vt:lpstr>Where to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David Breingan</cp:lastModifiedBy>
  <cp:revision>1</cp:revision>
  <dcterms:modified xsi:type="dcterms:W3CDTF">2020-05-05T19:14:39Z</dcterms:modified>
</cp:coreProperties>
</file>