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04" r:id="rId2"/>
    <p:sldId id="460" r:id="rId3"/>
    <p:sldId id="464" r:id="rId4"/>
    <p:sldId id="465" r:id="rId5"/>
    <p:sldId id="451" r:id="rId6"/>
    <p:sldId id="452" r:id="rId7"/>
    <p:sldId id="449" r:id="rId8"/>
    <p:sldId id="450" r:id="rId9"/>
    <p:sldId id="472" r:id="rId10"/>
    <p:sldId id="439" r:id="rId11"/>
    <p:sldId id="462" r:id="rId12"/>
    <p:sldId id="443" r:id="rId13"/>
    <p:sldId id="468" r:id="rId14"/>
    <p:sldId id="453" r:id="rId15"/>
    <p:sldId id="454" r:id="rId16"/>
    <p:sldId id="446" r:id="rId17"/>
    <p:sldId id="459" r:id="rId18"/>
    <p:sldId id="447" r:id="rId19"/>
    <p:sldId id="448" r:id="rId20"/>
    <p:sldId id="469" r:id="rId21"/>
    <p:sldId id="455" r:id="rId22"/>
    <p:sldId id="458" r:id="rId23"/>
    <p:sldId id="456" r:id="rId24"/>
    <p:sldId id="457" r:id="rId25"/>
    <p:sldId id="445" r:id="rId26"/>
    <p:sldId id="470" r:id="rId27"/>
    <p:sldId id="463" r:id="rId28"/>
    <p:sldId id="461" r:id="rId29"/>
    <p:sldId id="473" r:id="rId30"/>
    <p:sldId id="442" r:id="rId31"/>
    <p:sldId id="444" r:id="rId32"/>
    <p:sldId id="475" r:id="rId33"/>
    <p:sldId id="474" r:id="rId34"/>
    <p:sldId id="476" r:id="rId35"/>
    <p:sldId id="477" r:id="rId3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elds, David" initials="FD" lastIdx="8" clrIdx="0">
    <p:extLst>
      <p:ext uri="{19B8F6BF-5375-455C-9EA6-DF929625EA0E}">
        <p15:presenceInfo xmlns:p15="http://schemas.microsoft.com/office/powerpoint/2012/main" userId="S-1-5-21-73403626-26089480-1245804459-1118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FFFFFF"/>
    <a:srgbClr val="F9EE13"/>
    <a:srgbClr val="99CCFF"/>
    <a:srgbClr val="7C7657"/>
    <a:srgbClr val="008000"/>
    <a:srgbClr val="780D91"/>
    <a:srgbClr val="F480DE"/>
    <a:srgbClr val="4088EE"/>
    <a:srgbClr val="F6E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89535" autoAdjust="0"/>
  </p:normalViewPr>
  <p:slideViewPr>
    <p:cSldViewPr snapToGrid="0">
      <p:cViewPr varScale="1">
        <p:scale>
          <a:sx n="57" d="100"/>
          <a:sy n="57" d="100"/>
        </p:scale>
        <p:origin x="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29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81C42EC-AA59-4959-ACC0-5F00AAD78A6A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3676260-2AE6-467E-940D-51B3DDD7B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38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6006C5D-DA7E-49EA-8060-C92DEA9405E2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C26BC01-6BAB-4870-9B31-5D41C293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3509963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3509964"/>
            <a:ext cx="12192000" cy="3359761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98917" y="1076326"/>
            <a:ext cx="7416364" cy="2387600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8916" y="3602038"/>
            <a:ext cx="7416365" cy="6722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5582670" y="5257800"/>
            <a:ext cx="5556118" cy="36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/>
              <a:t>DECEMBER</a:t>
            </a:r>
            <a:r>
              <a:rPr lang="en-US" sz="1600" baseline="0" dirty="0" smtClean="0"/>
              <a:t> 2016</a:t>
            </a:r>
            <a:endParaRPr lang="en-US" sz="16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3507491"/>
            <a:ext cx="1248310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62" y="1818623"/>
            <a:ext cx="3362234" cy="33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4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94946" y="1380119"/>
            <a:ext cx="4470269" cy="4792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Aft>
                <a:spcPts val="800"/>
              </a:spcAft>
              <a:buNone/>
              <a:defRPr lang="en-US" sz="2133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Body text, 18pt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296310" y="1380119"/>
            <a:ext cx="6895692" cy="4792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solidFill>
                  <a:srgbClr val="5F5F5F"/>
                </a:solidFill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(1-4 images can collage here)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5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2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1561863"/>
            <a:ext cx="5398624" cy="4610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Aft>
                <a:spcPts val="800"/>
              </a:spcAft>
              <a:buNone/>
              <a:defRPr lang="en-US" sz="24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Body text, 18pt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98685" y="0"/>
            <a:ext cx="579331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solidFill>
                  <a:srgbClr val="5F5F5F"/>
                </a:solidFill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(1-4 images can collage here)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6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2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Lis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98685" y="0"/>
            <a:ext cx="579331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(1-4 images can collage here)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94944" y="1510748"/>
            <a:ext cx="5399616" cy="4661453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85000"/>
              </a:lnSpc>
              <a:spcBef>
                <a:spcPts val="576"/>
              </a:spcBef>
              <a:buSzPct val="80000"/>
              <a:defRPr sz="2400" baseline="0">
                <a:solidFill>
                  <a:srgbClr val="5F5F5F"/>
                </a:solidFill>
                <a:latin typeface="+mn-lt"/>
              </a:defRPr>
            </a:lvl1pPr>
            <a:lvl2pPr marL="615935" indent="-234945">
              <a:lnSpc>
                <a:spcPct val="85000"/>
              </a:lnSpc>
              <a:buSzPct val="80000"/>
              <a:defRPr sz="1867">
                <a:solidFill>
                  <a:srgbClr val="5F5F5F"/>
                </a:solidFill>
                <a:latin typeface="+mn-lt"/>
              </a:defRPr>
            </a:lvl2pPr>
            <a:lvl3pPr marL="908028" indent="-218012">
              <a:lnSpc>
                <a:spcPct val="85000"/>
              </a:lnSpc>
              <a:buSzPct val="80000"/>
              <a:defRPr sz="1600">
                <a:solidFill>
                  <a:srgbClr val="5F5F5F"/>
                </a:solidFill>
                <a:latin typeface="+mn-lt"/>
              </a:defRPr>
            </a:lvl3pPr>
            <a:lvl4pPr marL="1214936" indent="-228594">
              <a:buSzPct val="80000"/>
              <a:buFont typeface="TradeGothic" pitchFamily="2" charset="0"/>
              <a:buChar char="‐"/>
              <a:defRPr sz="1400" baseline="0">
                <a:solidFill>
                  <a:srgbClr val="5F5F5F"/>
                </a:solidFill>
                <a:latin typeface="+mn-lt"/>
              </a:defRPr>
            </a:lvl4pPr>
            <a:lvl5pPr marL="1521846" indent="-228594">
              <a:defRPr sz="1200" baseline="0">
                <a:solidFill>
                  <a:srgbClr val="5F5F5F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5-level bullet list</a:t>
            </a:r>
          </a:p>
          <a:p>
            <a:pPr lvl="1"/>
            <a:r>
              <a:rPr lang="en-US" dirty="0" smtClean="0"/>
              <a:t>Second level, 14pt</a:t>
            </a:r>
          </a:p>
          <a:p>
            <a:pPr lvl="2"/>
            <a:r>
              <a:rPr lang="en-US" dirty="0" smtClean="0"/>
              <a:t>Third level, 12pt</a:t>
            </a:r>
          </a:p>
          <a:p>
            <a:pPr lvl="3"/>
            <a:r>
              <a:rPr lang="en-US" dirty="0" smtClean="0"/>
              <a:t>Fourth level,10.5pt</a:t>
            </a:r>
          </a:p>
          <a:p>
            <a:pPr lvl="4"/>
            <a:r>
              <a:rPr lang="en-US" dirty="0" smtClean="0"/>
              <a:t>Fifth level, 9pt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4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5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1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 FullBle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-9713" y="2084"/>
            <a:ext cx="418678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4227192" y="2084"/>
            <a:ext cx="793961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7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 FullBle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-9713" y="2470963"/>
            <a:ext cx="4186785" cy="43870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4252384" y="2084"/>
            <a:ext cx="793961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-9713" y="2540"/>
            <a:ext cx="4186785" cy="23968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10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33460" y="1931032"/>
            <a:ext cx="7020339" cy="1133637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962040" y="2005780"/>
            <a:ext cx="950890" cy="950890"/>
            <a:chOff x="327856" y="3166594"/>
            <a:chExt cx="1259032" cy="1259032"/>
          </a:xfrm>
        </p:grpSpPr>
        <p:pic>
          <p:nvPicPr>
            <p:cNvPr id="13" name="Picture 2" descr="https://image.flaticon.com/icons/png/512/33/33715.png"/>
            <p:cNvPicPr>
              <a:picLocks noChangeAspect="1" noChangeArrowheads="1"/>
            </p:cNvPicPr>
            <p:nvPr/>
          </p:nvPicPr>
          <p:blipFill>
            <a:blip r:embed="rId2" cstate="screen">
              <a:lum bright="7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08" y="3321646"/>
              <a:ext cx="948928" cy="94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327856" y="3166594"/>
              <a:ext cx="1259032" cy="125903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2050958" y="2005780"/>
            <a:ext cx="950890" cy="950890"/>
            <a:chOff x="1527394" y="3097773"/>
            <a:chExt cx="1259032" cy="1259032"/>
          </a:xfrm>
        </p:grpSpPr>
        <p:pic>
          <p:nvPicPr>
            <p:cNvPr id="16" name="Picture 4" descr="https://cdn3.iconfinder.com/data/icons/internet-and-web-4/78/internt_web_technology-08-512.png"/>
            <p:cNvPicPr>
              <a:picLocks noChangeAspect="1" noChangeArrowheads="1"/>
            </p:cNvPicPr>
            <p:nvPr/>
          </p:nvPicPr>
          <p:blipFill>
            <a:blip r:embed="rId3" cstate="screen">
              <a:lum brigh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88" y="3291652"/>
              <a:ext cx="932445" cy="93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1527394" y="3097773"/>
              <a:ext cx="1259032" cy="125903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3139876" y="2005780"/>
            <a:ext cx="950890" cy="950890"/>
            <a:chOff x="2667937" y="3102692"/>
            <a:chExt cx="1259032" cy="1259032"/>
          </a:xfrm>
        </p:grpSpPr>
        <p:pic>
          <p:nvPicPr>
            <p:cNvPr id="19" name="Picture 6" descr="http://www.knoxtrans.org/news/2017/0324/117/Multimodal-Icons.png"/>
            <p:cNvPicPr>
              <a:picLocks noChangeAspect="1" noChangeArrowheads="1"/>
            </p:cNvPicPr>
            <p:nvPr/>
          </p:nvPicPr>
          <p:blipFill>
            <a:blip r:embed="rId4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63" y="3363518"/>
              <a:ext cx="737380" cy="73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2667937" y="3102692"/>
              <a:ext cx="1259032" cy="125903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78897" y="3600805"/>
            <a:ext cx="6798364" cy="2959022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85000"/>
              </a:lnSpc>
              <a:spcBef>
                <a:spcPts val="576"/>
              </a:spcBef>
              <a:buSzPct val="110000"/>
              <a:buFont typeface="Arial" panose="020B0604020202020204" pitchFamily="34" charset="0"/>
              <a:buChar char="•"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615935" indent="-234945">
              <a:lnSpc>
                <a:spcPct val="85000"/>
              </a:lnSpc>
              <a:buSzPct val="80000"/>
              <a:buFont typeface="Courier New" panose="02070309020205020404" pitchFamily="49" charset="0"/>
              <a:buChar char="o"/>
              <a:defRPr sz="1867">
                <a:solidFill>
                  <a:schemeClr val="bg1"/>
                </a:solidFill>
                <a:latin typeface="+mn-lt"/>
              </a:defRPr>
            </a:lvl2pPr>
            <a:lvl3pPr marL="908028" indent="-218012">
              <a:lnSpc>
                <a:spcPct val="85000"/>
              </a:lnSpc>
              <a:buSzPct val="80000"/>
              <a:defRPr sz="1600">
                <a:solidFill>
                  <a:schemeClr val="bg1"/>
                </a:solidFill>
                <a:latin typeface="+mn-lt"/>
              </a:defRPr>
            </a:lvl3pPr>
            <a:lvl4pPr marL="1214936" indent="-228594">
              <a:buSzPct val="80000"/>
              <a:buFont typeface="TradeGothic" pitchFamily="2" charset="0"/>
              <a:buChar char="‐"/>
              <a:defRPr sz="1400" baseline="0">
                <a:solidFill>
                  <a:schemeClr val="bg1"/>
                </a:solidFill>
                <a:latin typeface="+mn-lt"/>
              </a:defRPr>
            </a:lvl4pPr>
            <a:lvl5pPr marL="1521846" indent="-228594"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5-level bullet list</a:t>
            </a:r>
          </a:p>
          <a:p>
            <a:pPr lvl="1"/>
            <a:r>
              <a:rPr lang="en-US" dirty="0" smtClean="0"/>
              <a:t>Second level, 14pt</a:t>
            </a:r>
          </a:p>
          <a:p>
            <a:pPr lvl="2"/>
            <a:r>
              <a:rPr lang="en-US" dirty="0" smtClean="0"/>
              <a:t>Third level, 12pt</a:t>
            </a:r>
          </a:p>
          <a:p>
            <a:pPr lvl="3"/>
            <a:r>
              <a:rPr lang="en-US" dirty="0" smtClean="0"/>
              <a:t>Fourth level,10.5pt</a:t>
            </a:r>
          </a:p>
          <a:p>
            <a:pPr lvl="4"/>
            <a:r>
              <a:rPr lang="en-US" dirty="0" smtClean="0"/>
              <a:t>Fifth level, 9pt</a:t>
            </a:r>
          </a:p>
        </p:txBody>
      </p:sp>
    </p:spTree>
    <p:extLst>
      <p:ext uri="{BB962C8B-B14F-4D97-AF65-F5344CB8AC3E}">
        <p14:creationId xmlns:p14="http://schemas.microsoft.com/office/powerpoint/2010/main" val="775212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893" y="1612980"/>
            <a:ext cx="8303907" cy="3426502"/>
          </a:xfrm>
        </p:spPr>
        <p:txBody>
          <a:bodyPr anchor="b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2" descr="https://upload.wikimedia.org/wikipedia/commons/thumb/d/d0/Pittsburgh_city_coat_of_arms.svg/2000px-Pittsburgh_city_coat_of_arms.svg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73" y="1096137"/>
            <a:ext cx="1735950" cy="46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7027" y="1101811"/>
            <a:ext cx="1840171" cy="4909707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73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20941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68964" y="2186744"/>
            <a:ext cx="10484836" cy="3180386"/>
          </a:xfrm>
        </p:spPr>
        <p:txBody>
          <a:bodyPr anchor="b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7412" name="Picture 4" descr="https://s-media-cache-ak0.pinimg.com/originals/e0/ae/60/e0ae605d1844005cd8c2c01636eb10ea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7"/>
            <a:ext cx="12194214" cy="22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3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67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hastac.org/sites/default/files/upload/images/opportunity/pittsburg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1631" y="5679"/>
            <a:ext cx="13552790" cy="685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1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s://upload.wikimedia.org/wikipedia/commons/7/7a/Pittsburgh_skyline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1007"/>
            <a:ext cx="12205344" cy="36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" y="3486111"/>
            <a:ext cx="12192000" cy="337188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98916" y="4034650"/>
            <a:ext cx="7416364" cy="625309"/>
          </a:xfrm>
          <a:noFill/>
        </p:spPr>
        <p:txBody>
          <a:bodyPr anchor="b">
            <a:noAutofit/>
          </a:bodyPr>
          <a:lstStyle>
            <a:lvl1pPr algn="l">
              <a:defRPr sz="8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8916" y="4570884"/>
            <a:ext cx="7416365" cy="6722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92" y="4180867"/>
            <a:ext cx="2071126" cy="207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/>
          <a:srcRect t="53026" b="3567"/>
          <a:stretch/>
        </p:blipFill>
        <p:spPr>
          <a:xfrm>
            <a:off x="-13342" y="-42821"/>
            <a:ext cx="12219042" cy="353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9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61863"/>
            <a:ext cx="5181600" cy="4615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61863"/>
            <a:ext cx="5181600" cy="4615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3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99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176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09327"/>
            <a:ext cx="5157787" cy="39803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176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09327"/>
            <a:ext cx="5183188" cy="39803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5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98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06286"/>
            <a:ext cx="12192000" cy="48786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marR="0" indent="0" algn="ctr" defTabSz="121897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(1-3 images can collage here)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1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45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orizontal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252384" y="1551517"/>
            <a:ext cx="7941733" cy="3541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51517"/>
            <a:ext cx="4176184" cy="3541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1024" tIns="25512" rIns="51024" bIns="25512" anchor="ctr"/>
          <a:lstStyle>
            <a:lvl1pPr marL="0" indent="0" algn="ctr">
              <a:buNone/>
              <a:defRPr sz="1333" baseline="0">
                <a:latin typeface="TradeGothic" pitchFamily="2" charset="0"/>
              </a:defRPr>
            </a:lvl1pPr>
          </a:lstStyle>
          <a:p>
            <a:r>
              <a:rPr lang="en-US" dirty="0" smtClean="0"/>
              <a:t>PICTURE / GRAPHIC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252384" y="5232400"/>
            <a:ext cx="7526867" cy="939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latin typeface="+mn-lt"/>
              </a:defRPr>
            </a:lvl1pPr>
            <a:lvl2pPr marL="609489" indent="0">
              <a:buNone/>
              <a:defRPr sz="2400">
                <a:latin typeface="+mn-lt"/>
              </a:defRPr>
            </a:lvl2pPr>
            <a:lvl3pPr marL="1218976" indent="0">
              <a:buNone/>
              <a:defRPr sz="2400">
                <a:latin typeface="+mn-lt"/>
              </a:defRPr>
            </a:lvl3pPr>
            <a:lvl4pPr marL="1828464" indent="0">
              <a:buNone/>
              <a:defRPr sz="2400">
                <a:latin typeface="+mn-lt"/>
              </a:defRPr>
            </a:lvl4pPr>
            <a:lvl5pPr marL="2437952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Image Caption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6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6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 defTabSz="680296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333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INSTRUCTIONS: CLICK THE IMAGE ICON TO INSERT PICTURE –OR– SELECT THE GRAY BOX THEN RIGHT CLICK AND USE THE PASTE OPTIONS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NOTE: This slideshow is 16:9 ratio </a:t>
            </a:r>
            <a:br>
              <a:rPr lang="en-US" dirty="0" smtClean="0"/>
            </a:br>
            <a:r>
              <a:rPr lang="en-US" dirty="0" smtClean="0"/>
              <a:t>The image area of a full-bleed slide is equal to 10” x 5.63”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33873" y="482758"/>
            <a:ext cx="10962060" cy="587359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11" y="1192696"/>
            <a:ext cx="8621485" cy="4327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7906" y="3195362"/>
            <a:ext cx="8323171" cy="625309"/>
          </a:xfrm>
          <a:noFill/>
        </p:spPr>
        <p:txBody>
          <a:bodyPr anchor="b">
            <a:noAutofit/>
          </a:bodyPr>
          <a:lstStyle>
            <a:lvl1pPr algn="l">
              <a:defRPr sz="9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907" y="3657764"/>
            <a:ext cx="8323170" cy="672250"/>
          </a:xfrm>
        </p:spPr>
        <p:txBody>
          <a:bodyPr/>
          <a:lstStyle>
            <a:lvl1pPr marL="0" indent="0" algn="l">
              <a:buNone/>
              <a:defRPr sz="24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7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2092" y="4622169"/>
            <a:ext cx="2071126" cy="207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7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05062" y="3797402"/>
            <a:ext cx="6696135" cy="625309"/>
          </a:xfrm>
          <a:noFill/>
        </p:spPr>
        <p:txBody>
          <a:bodyPr anchor="b">
            <a:noAutofit/>
          </a:bodyPr>
          <a:lstStyle>
            <a:lvl1pPr algn="l">
              <a:defRPr sz="6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5063" y="4259804"/>
            <a:ext cx="6696134" cy="672250"/>
          </a:xfrm>
        </p:spPr>
        <p:txBody>
          <a:bodyPr/>
          <a:lstStyle>
            <a:lvl1pPr marL="0" indent="0" algn="l">
              <a:buNone/>
              <a:defRPr sz="24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897983" y="5487262"/>
            <a:ext cx="7416365" cy="30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/>
              <a:t>DECEMBER</a:t>
            </a:r>
            <a:r>
              <a:rPr lang="en-US" sz="1400" baseline="0" dirty="0" smtClean="0"/>
              <a:t> 2016</a:t>
            </a:r>
            <a:endParaRPr lang="en-US" sz="1400" dirty="0"/>
          </a:p>
        </p:txBody>
      </p:sp>
      <p:pic>
        <p:nvPicPr>
          <p:cNvPr id="19458" name="Picture 2" descr="https://www.hastac.org/sites/default/files/upload/images/opportunity/pittsburgh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16"/>
            <a:ext cx="4606076" cy="29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0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ull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89039" y="848784"/>
            <a:ext cx="7252695" cy="1348317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0000"/>
              </a:lnSpc>
              <a:defRPr sz="5867" baseline="0">
                <a:solidFill>
                  <a:schemeClr val="accent2"/>
                </a:solidFill>
                <a:latin typeface="Trade Gothic LT Std Cn" pitchFamily="50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 defTabSz="680296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333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INSTRUCTIONS: CLICK THE IMAGE ICON TO INSERT PICTURE –OR– SELECT THE GRAY BOX THEN RIGHT CLICK AND USE THE PASTE OPTIONS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NOTE: This slideshow is 16:9 ratio </a:t>
            </a:r>
            <a:br>
              <a:rPr lang="en-US" dirty="0" smtClean="0"/>
            </a:br>
            <a:r>
              <a:rPr lang="en-US" dirty="0" smtClean="0"/>
              <a:t>The image area of a full-bleed slide is equal to 10” x 5.63”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3142" y="2086457"/>
            <a:ext cx="6102638" cy="196995"/>
          </a:xfrm>
          <a:prstGeom prst="rect">
            <a:avLst/>
          </a:prstGeom>
          <a:solidFill>
            <a:srgbClr val="00487E">
              <a:alpha val="69804"/>
            </a:srgbClr>
          </a:solidFill>
        </p:spPr>
        <p:txBody>
          <a:bodyPr lIns="91440" tIns="0" rIns="0" bIns="0"/>
          <a:lstStyle>
            <a:lvl1pPr marL="0" indent="0" algn="l" defTabSz="1218976" rtl="0" eaLnBrk="1" latinLnBrk="0" hangingPunct="1">
              <a:buNone/>
              <a:defRPr lang="en-US" sz="1467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0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0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1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093142" y="2325103"/>
            <a:ext cx="6102638" cy="198689"/>
          </a:xfrm>
          <a:prstGeom prst="rect">
            <a:avLst/>
          </a:prstGeom>
          <a:solidFill>
            <a:srgbClr val="00487E">
              <a:alpha val="69804"/>
            </a:srgbClr>
          </a:solidFill>
        </p:spPr>
        <p:txBody>
          <a:bodyPr lIns="91440" tIns="0" rIns="0" bIns="0"/>
          <a:lstStyle>
            <a:lvl1pPr marL="0" indent="0" algn="l">
              <a:buNone/>
              <a:defRPr sz="1067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CITY, STATE  /  DATE (FORMAT LIKE MARCH 8, 2012)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094108" y="562271"/>
            <a:ext cx="6101674" cy="1482535"/>
          </a:xfrm>
          <a:prstGeom prst="rect">
            <a:avLst/>
          </a:prstGeom>
          <a:solidFill>
            <a:srgbClr val="00487E">
              <a:alpha val="69804"/>
            </a:srgbClr>
          </a:solidFill>
        </p:spPr>
        <p:txBody>
          <a:bodyPr lIns="91440" tIns="0" rIns="0" bIns="0" anchor="b">
            <a:norm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340147" indent="0">
              <a:buNone/>
              <a:defRPr sz="5333" cap="all" baseline="0">
                <a:solidFill>
                  <a:schemeClr val="bg1"/>
                </a:solidFill>
                <a:latin typeface="Trade Gothic LT Std Cn" pitchFamily="50" charset="0"/>
              </a:defRPr>
            </a:lvl2pPr>
            <a:lvl3pPr marL="680296" indent="0">
              <a:buNone/>
              <a:defRPr sz="5333" cap="all" baseline="0">
                <a:solidFill>
                  <a:schemeClr val="bg1"/>
                </a:solidFill>
                <a:latin typeface="Trade Gothic LT Std Cn" pitchFamily="50" charset="0"/>
              </a:defRPr>
            </a:lvl3pPr>
            <a:lvl4pPr marL="1020445" indent="0">
              <a:buNone/>
              <a:defRPr sz="5333" cap="all" baseline="0">
                <a:solidFill>
                  <a:schemeClr val="bg1"/>
                </a:solidFill>
                <a:latin typeface="Trade Gothic LT Std Cn" pitchFamily="50" charset="0"/>
              </a:defRPr>
            </a:lvl4pPr>
            <a:lvl5pPr marL="1360593" indent="0">
              <a:buNone/>
              <a:defRPr sz="5333" cap="all" baseline="0">
                <a:solidFill>
                  <a:schemeClr val="bg1"/>
                </a:solidFill>
                <a:latin typeface="Trade Gothic LT Std Cn" pitchFamily="50" charset="0"/>
              </a:defRPr>
            </a:lvl5pPr>
          </a:lstStyle>
          <a:p>
            <a:pPr lvl="0"/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4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923" y="1414196"/>
            <a:ext cx="10833823" cy="4753282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2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1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6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quotemaster.org/images/8b/8bbcf7a61bddf4cbb758656bff8aba8f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4" y="-7154"/>
            <a:ext cx="12161520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533872" y="289655"/>
            <a:ext cx="11217019" cy="549207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71195" y="1055777"/>
            <a:ext cx="10508551" cy="4339751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4"/>
          <p:cNvSpPr>
            <a:spLocks noGrp="1"/>
          </p:cNvSpPr>
          <p:nvPr>
            <p:ph type="title" hasCustomPrompt="1"/>
          </p:nvPr>
        </p:nvSpPr>
        <p:spPr>
          <a:xfrm>
            <a:off x="971195" y="490743"/>
            <a:ext cx="5124805" cy="282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1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923" y="1476671"/>
            <a:ext cx="10833823" cy="4690807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704805" y="490744"/>
            <a:ext cx="5391195" cy="26822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en-US" sz="5400" cap="all" spc="0" baseline="0" dirty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4807" y="705036"/>
            <a:ext cx="5391193" cy="2682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3200" kern="1200" spc="0" baseline="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8976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lang="en-US" sz="14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10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DEPARTMENT OF MOBILITY AND INFRASTRUCTURE</a:t>
            </a:r>
            <a:endParaRPr lang="en-US" dirty="0"/>
          </a:p>
        </p:txBody>
      </p:sp>
      <p:pic>
        <p:nvPicPr>
          <p:cNvPr id="13" name="Picture 2" descr="https://upload.wikimedia.org/wikipedia/en/thumb/8/86/Seal_of_the_City_of_Pittsburgh.svg/768px-Seal_of_the_City_of_Pittsburgh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90" y="6242956"/>
            <a:ext cx="591911" cy="5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3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23" y="952302"/>
            <a:ext cx="10850010" cy="863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923" y="1816140"/>
            <a:ext cx="10833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A345-4CE4-4523-8CEA-CE9DA25C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7" r:id="rId3"/>
    <p:sldLayoutId id="2147483665" r:id="rId4"/>
    <p:sldLayoutId id="2147483676" r:id="rId5"/>
    <p:sldLayoutId id="2147483666" r:id="rId6"/>
    <p:sldLayoutId id="2147483650" r:id="rId7"/>
    <p:sldLayoutId id="2147483678" r:id="rId8"/>
    <p:sldLayoutId id="2147483661" r:id="rId9"/>
    <p:sldLayoutId id="2147483671" r:id="rId10"/>
    <p:sldLayoutId id="2147483672" r:id="rId11"/>
    <p:sldLayoutId id="2147483673" r:id="rId12"/>
    <p:sldLayoutId id="2147483668" r:id="rId13"/>
    <p:sldLayoutId id="2147483669" r:id="rId14"/>
    <p:sldLayoutId id="2147483670" r:id="rId15"/>
    <p:sldLayoutId id="2147483651" r:id="rId16"/>
    <p:sldLayoutId id="2147483662" r:id="rId17"/>
    <p:sldLayoutId id="2147483663" r:id="rId18"/>
    <p:sldLayoutId id="2147483679" r:id="rId19"/>
    <p:sldLayoutId id="2147483652" r:id="rId20"/>
    <p:sldLayoutId id="2147483653" r:id="rId21"/>
    <p:sldLayoutId id="2147483674" r:id="rId22"/>
    <p:sldLayoutId id="214748367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chemeClr val="accent1"/>
          </a:solidFill>
          <a:effectLst/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64213" y="3728630"/>
            <a:ext cx="9685929" cy="814187"/>
          </a:xfrm>
        </p:spPr>
        <p:txBody>
          <a:bodyPr/>
          <a:lstStyle/>
          <a:p>
            <a:r>
              <a:rPr lang="en-US" sz="5500" dirty="0" smtClean="0"/>
              <a:t>Traffic Calming Toolbox</a:t>
            </a:r>
            <a:endParaRPr lang="en-US" sz="55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17738" y="4891896"/>
            <a:ext cx="7416365" cy="142023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dirty="0" smtClean="0"/>
              <a:t>Craig </a:t>
            </a:r>
            <a:r>
              <a:rPr lang="en-US" dirty="0" err="1" smtClean="0"/>
              <a:t>Toocheck</a:t>
            </a:r>
            <a:r>
              <a:rPr lang="en-US" dirty="0" smtClean="0"/>
              <a:t> and Paige Anderson</a:t>
            </a:r>
          </a:p>
          <a:p>
            <a:pPr algn="r"/>
            <a:r>
              <a:rPr lang="en-US" dirty="0" smtClean="0"/>
              <a:t>Staff Engineers</a:t>
            </a:r>
            <a:endParaRPr lang="en-US" dirty="0" smtClean="0"/>
          </a:p>
          <a:p>
            <a:pPr algn="r"/>
            <a:r>
              <a:rPr lang="en-US" dirty="0" smtClean="0"/>
              <a:t>Department of Mobility &amp; Infrastructure</a:t>
            </a:r>
          </a:p>
          <a:p>
            <a:pPr algn="r"/>
            <a:r>
              <a:rPr lang="en-US" dirty="0" smtClean="0"/>
              <a:t>City of Pittsburgh</a:t>
            </a:r>
            <a:endParaRPr lang="en-US" dirty="0"/>
          </a:p>
        </p:txBody>
      </p:sp>
      <p:pic>
        <p:nvPicPr>
          <p:cNvPr id="6" name="Picture 2" descr="https://www.pittsburghcurrent.com/wp-content/uploads/2018/11/PolishHillDroneW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6" b="34771"/>
          <a:stretch/>
        </p:blipFill>
        <p:spPr bwMode="auto">
          <a:xfrm>
            <a:off x="-27169" y="-48638"/>
            <a:ext cx="12192000" cy="3560324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</p:pic>
      <p:sp>
        <p:nvSpPr>
          <p:cNvPr id="9" name="Subtitle 7"/>
          <p:cNvSpPr txBox="1">
            <a:spLocks/>
          </p:cNvSpPr>
          <p:nvPr/>
        </p:nvSpPr>
        <p:spPr>
          <a:xfrm>
            <a:off x="8380350" y="5232364"/>
            <a:ext cx="7416365" cy="672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Lawrenceville United</a:t>
            </a:r>
          </a:p>
          <a:p>
            <a:r>
              <a:rPr lang="en-US" dirty="0" smtClean="0"/>
              <a:t>July 16, 2019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957226" y="4891896"/>
            <a:ext cx="0" cy="1420238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Gentle grade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Moderately </a:t>
            </a:r>
            <a:r>
              <a:rPr lang="en-US" sz="1800" dirty="0">
                <a:solidFill>
                  <a:schemeClr val="tx2"/>
                </a:solidFill>
              </a:rPr>
              <a:t>slow design </a:t>
            </a:r>
            <a:r>
              <a:rPr lang="en-US" sz="1800" dirty="0" smtClean="0">
                <a:solidFill>
                  <a:schemeClr val="tx2"/>
                </a:solidFill>
              </a:rPr>
              <a:t>speed (15 – 20 MPH)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Low and moderate </a:t>
            </a:r>
            <a:r>
              <a:rPr lang="en-US" sz="1800" dirty="0">
                <a:solidFill>
                  <a:schemeClr val="tx2"/>
                </a:solidFill>
              </a:rPr>
              <a:t>volume </a:t>
            </a:r>
            <a:r>
              <a:rPr lang="en-US" sz="1800" dirty="0" smtClean="0">
                <a:solidFill>
                  <a:schemeClr val="tx2"/>
                </a:solidFill>
              </a:rPr>
              <a:t>residential and mixed use </a:t>
            </a:r>
            <a:r>
              <a:rPr lang="en-US" sz="1800" dirty="0">
                <a:solidFill>
                  <a:schemeClr val="tx2"/>
                </a:solidFill>
              </a:rPr>
              <a:t>streets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Snow removal and maintenance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Not appropriate on hills with grades over 8%</a:t>
            </a: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" b="6564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Hump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Vertical Control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96310" y="6152464"/>
            <a:ext cx="6895692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Gentler than speed “bumps”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4891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Slows speeds at crossings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Moderately </a:t>
            </a:r>
            <a:r>
              <a:rPr lang="en-US" sz="1800" dirty="0">
                <a:solidFill>
                  <a:schemeClr val="tx2"/>
                </a:solidFill>
              </a:rPr>
              <a:t>slow design speed (15 – 20 MPH)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Low to moderate volume streets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Marked crosswalks 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Midblock locations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Crossing must be at safe location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Pedestrian demand volumes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Drainage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" b="6564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018113" cy="268224"/>
          </a:xfrm>
        </p:spPr>
        <p:txBody>
          <a:bodyPr/>
          <a:lstStyle/>
          <a:p>
            <a:r>
              <a:rPr lang="en-US" dirty="0" smtClean="0"/>
              <a:t>Raised Crosswalk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Vertical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4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Crosswalks and intersection interior are raised above street grade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Often includes mixed patterns or materials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Commercial street intersections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High pedestrian volume areas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Cost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Pedestrian volumes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Maintenance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Drainage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3711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Raised Intersection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Vertical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>
          <a:xfrm>
            <a:off x="910036" y="2890037"/>
            <a:ext cx="8349294" cy="11336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all" spc="0" baseline="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3. HORIZONTAL CONTROLS: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635696" y="3812811"/>
            <a:ext cx="9270195" cy="2568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Narrow street or force shifting to slow speeds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71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Paved or vegetated area raised above street grade separating traffic lanes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Moderate to higher volume streets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Typically better on streets with few vehicle access points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Cost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Maintenance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Driveways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Grade and sightlines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Pedestrian crossings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r="15850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Raised Median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4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Extension of the </a:t>
            </a:r>
            <a:r>
              <a:rPr lang="en-US" sz="1600" dirty="0" err="1" smtClean="0">
                <a:solidFill>
                  <a:schemeClr val="tx2"/>
                </a:solidFill>
              </a:rPr>
              <a:t>curbline</a:t>
            </a:r>
            <a:r>
              <a:rPr lang="en-US" sz="1600" dirty="0" smtClean="0">
                <a:solidFill>
                  <a:schemeClr val="tx2"/>
                </a:solidFill>
              </a:rPr>
              <a:t> toward the centerline of the street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Can be achieved via physical curb, paint, pavement removal or other </a:t>
            </a:r>
            <a:r>
              <a:rPr lang="en-US" sz="1600" dirty="0" smtClean="0">
                <a:solidFill>
                  <a:schemeClr val="tx2"/>
                </a:solidFill>
              </a:rPr>
              <a:t>techniques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Improves visibility of people crossing</a:t>
            </a:r>
            <a:endParaRPr lang="en-US" sz="16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Appropriate on most street types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Paired with crosswalks can narrow pedestrian crossing distance and improve visibility</a:t>
            </a:r>
            <a:endParaRPr lang="en-US" sz="16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Street cleaning and snow removal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Maintenance and cost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Drainage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12467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10082644" cy="45719"/>
          </a:xfrm>
        </p:spPr>
        <p:txBody>
          <a:bodyPr/>
          <a:lstStyle/>
          <a:p>
            <a:r>
              <a:rPr lang="en-US" dirty="0" smtClean="0"/>
              <a:t>CURB EXTENSION / BUMPOUT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51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Pair of </a:t>
            </a:r>
            <a:r>
              <a:rPr lang="en-US" sz="1800" dirty="0" err="1" smtClean="0">
                <a:solidFill>
                  <a:schemeClr val="tx2"/>
                </a:solidFill>
              </a:rPr>
              <a:t>bulbouts</a:t>
            </a:r>
            <a:r>
              <a:rPr lang="en-US" sz="1800" dirty="0" smtClean="0">
                <a:solidFill>
                  <a:schemeClr val="tx2"/>
                </a:solidFill>
              </a:rPr>
              <a:t> narrowing the </a:t>
            </a:r>
            <a:r>
              <a:rPr lang="en-US" sz="1800" dirty="0" err="1" smtClean="0">
                <a:solidFill>
                  <a:schemeClr val="tx2"/>
                </a:solidFill>
              </a:rPr>
              <a:t>travelway</a:t>
            </a:r>
            <a:r>
              <a:rPr lang="en-US" sz="1800" dirty="0" smtClean="0">
                <a:solidFill>
                  <a:schemeClr val="tx2"/>
                </a:solidFill>
              </a:rPr>
              <a:t> of the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Low to moderate volume streets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 cleaning and snow removal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Maintenance and cost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Drainage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r="2224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963686" cy="268224"/>
          </a:xfrm>
        </p:spPr>
        <p:txBody>
          <a:bodyPr/>
          <a:lstStyle/>
          <a:p>
            <a:r>
              <a:rPr lang="en-US" dirty="0" smtClean="0"/>
              <a:t>Choker / </a:t>
            </a:r>
            <a:r>
              <a:rPr lang="en-US" dirty="0" err="1" smtClean="0"/>
              <a:t>Neckdown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1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Tightened curb radii at corner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Can be achieved through curb, paint or attenuators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Intersections with few large turning vehicle types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Design vehicle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Pedestrian crossing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Cost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 operations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Drainage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b="4278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7763786" cy="268224"/>
          </a:xfrm>
        </p:spPr>
        <p:txBody>
          <a:bodyPr/>
          <a:lstStyle/>
          <a:p>
            <a:r>
              <a:rPr lang="en-US" dirty="0" smtClean="0"/>
              <a:t>TIGHTER Corner Radii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20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Devices causing the deflection of vehicle travel direction – often multiple times within a segment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On streets with parking on one side, can be made by shifting parking from one side to the other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Low </a:t>
            </a:r>
            <a:r>
              <a:rPr lang="en-US" sz="1800" dirty="0">
                <a:solidFill>
                  <a:schemeClr val="tx2"/>
                </a:solidFill>
              </a:rPr>
              <a:t>volume residential streets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Can be accomplished with paint, planting, on-street parking and/or vertical elements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 </a:t>
            </a:r>
            <a:r>
              <a:rPr lang="en-US" sz="1800" dirty="0" smtClean="0">
                <a:solidFill>
                  <a:schemeClr val="tx2"/>
                </a:solidFill>
              </a:rPr>
              <a:t>maintenance </a:t>
            </a:r>
            <a:r>
              <a:rPr lang="en-US" sz="1800" dirty="0" smtClean="0">
                <a:solidFill>
                  <a:schemeClr val="tx2"/>
                </a:solidFill>
              </a:rPr>
              <a:t>and sweeping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Cost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" b="6564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Chicane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9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Painted or curbed circle in the middle of an intersection to deflect vehicle line of travel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Maintains existing </a:t>
            </a:r>
            <a:r>
              <a:rPr lang="en-US" sz="1800" dirty="0" err="1" smtClean="0">
                <a:solidFill>
                  <a:schemeClr val="tx2"/>
                </a:solidFill>
              </a:rPr>
              <a:t>curblines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Truncates driver sightline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Intersection of low volume residential streets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Few large vehicles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Typically replaces 4-way stops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Community support for maintenance and sponsorship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Cost</a:t>
            </a:r>
          </a:p>
          <a:p>
            <a:pPr lvl="1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3462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Mini Roundabout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6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SAFER STREETS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78897" y="3064669"/>
            <a:ext cx="6798364" cy="34951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Slow speeds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Lower volumes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Improved crossings</a:t>
            </a:r>
          </a:p>
        </p:txBody>
      </p:sp>
    </p:spTree>
    <p:extLst>
      <p:ext uri="{BB962C8B-B14F-4D97-AF65-F5344CB8AC3E}">
        <p14:creationId xmlns:p14="http://schemas.microsoft.com/office/powerpoint/2010/main" val="2523194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>
          <a:xfrm>
            <a:off x="910036" y="2395767"/>
            <a:ext cx="8657710" cy="10463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all" spc="0" baseline="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4. Operational controls: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CHANGE </a:t>
            </a:r>
            <a:r>
              <a:rPr lang="en-US" dirty="0">
                <a:solidFill>
                  <a:schemeClr val="bg1"/>
                </a:solidFill>
              </a:rPr>
              <a:t>HOW MOTORISTS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	MAY USE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STREET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643934" y="3615102"/>
            <a:ext cx="9270195" cy="2568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Signs and regulations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5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Signage or signals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Includes 2-way and 4-way stops, yields, and signalized controls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Intersections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Traffic volumes and direction of </a:t>
            </a:r>
            <a:r>
              <a:rPr lang="en-US" sz="1800" dirty="0" smtClean="0">
                <a:solidFill>
                  <a:schemeClr val="tx2"/>
                </a:solidFill>
              </a:rPr>
              <a:t>travel to meet warrants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Sightlines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Often low compliance for 4-way stop or yield controls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Braking and acceleration impacts</a:t>
            </a: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1881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Stop Controls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Operational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8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 operates in one direction only</a:t>
            </a:r>
          </a:p>
          <a:p>
            <a:pPr marL="1028700" lvl="1" indent="-342900"/>
            <a:r>
              <a:rPr lang="en-US" sz="1800" dirty="0">
                <a:solidFill>
                  <a:schemeClr val="tx2"/>
                </a:solidFill>
              </a:rPr>
              <a:t>When used for traffic calming, intended to reduce traffic volumes by limiting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>
                <a:solidFill>
                  <a:schemeClr val="tx2"/>
                </a:solidFill>
              </a:rPr>
              <a:t>Various street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Network operations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Unintended effects on vehicle travel speed and volume</a:t>
            </a: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9531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9135386" cy="268224"/>
          </a:xfrm>
        </p:spPr>
        <p:txBody>
          <a:bodyPr/>
          <a:lstStyle/>
          <a:p>
            <a:r>
              <a:rPr lang="en-US" dirty="0" smtClean="0"/>
              <a:t>one-way Street Operations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Operational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3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 changes direction at a cross street prohibiting through traffic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Minor streets intersection with larger volume streets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Network operations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Legibility of signage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Local access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Consequences on street travel speeds</a:t>
            </a: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4977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Opposing one-way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Operational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4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Signage indicating turn or access restrictions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May be temporal or perpetual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Various street types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Generally low compliance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Enforcement challenges</a:t>
            </a: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b="3668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10309559" cy="268224"/>
          </a:xfrm>
        </p:spPr>
        <p:txBody>
          <a:bodyPr/>
          <a:lstStyle/>
          <a:p>
            <a:r>
              <a:rPr lang="en-US" dirty="0" smtClean="0"/>
              <a:t>Turn and access Restrictions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Operational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72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Device to prohibit the through movement of traffic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Can provide through movement for other modes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Intersection of low volume streets with higher volume </a:t>
            </a:r>
            <a:r>
              <a:rPr lang="en-US" sz="1800" dirty="0" err="1" smtClean="0">
                <a:solidFill>
                  <a:schemeClr val="tx2"/>
                </a:solidFill>
              </a:rPr>
              <a:t>thoughways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Eliminate cut through traffic or reduce traffic volumes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In conjunction with neighborhood bikeways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Traffic operations and access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r="17369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6610395" cy="268224"/>
          </a:xfrm>
        </p:spPr>
        <p:txBody>
          <a:bodyPr/>
          <a:lstStyle/>
          <a:p>
            <a:r>
              <a:rPr lang="en-US" dirty="0" smtClean="0"/>
              <a:t>Diverter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50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>
          <a:xfrm>
            <a:off x="910036" y="2890037"/>
            <a:ext cx="8657710" cy="10463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all" spc="0" baseline="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5. </a:t>
            </a:r>
            <a:r>
              <a:rPr lang="en-US" dirty="0" smtClean="0">
                <a:solidFill>
                  <a:schemeClr val="bg1"/>
                </a:solidFill>
              </a:rPr>
              <a:t>TRY things out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524183" y="3221797"/>
            <a:ext cx="9270195" cy="2568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Interim treatments can be used on a trial basis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6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94946" y="1380119"/>
            <a:ext cx="6064200" cy="47920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>
                <a:solidFill>
                  <a:schemeClr val="tx2"/>
                </a:solidFill>
              </a:rPr>
              <a:t>Can be installed temporarily on a trial basis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9478286" cy="268224"/>
          </a:xfrm>
        </p:spPr>
        <p:txBody>
          <a:bodyPr/>
          <a:lstStyle/>
          <a:p>
            <a:r>
              <a:rPr lang="en-US" dirty="0" smtClean="0"/>
              <a:t>INTERIM Refuge Island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/>
          <a:stretch/>
        </p:blipFill>
        <p:spPr>
          <a:xfrm>
            <a:off x="0" y="2199605"/>
            <a:ext cx="6628696" cy="4156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269849"/>
            <a:ext cx="6628696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 high-visibility crosswalk and pedestrian refuge island,</a:t>
            </a:r>
            <a:br>
              <a:rPr lang="en-US" sz="1600" dirty="0" smtClean="0"/>
            </a:br>
            <a:r>
              <a:rPr lang="en-US" sz="1600" dirty="0" smtClean="0"/>
              <a:t>built using interim materials (Seattle, WA)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2"/>
          <a:stretch/>
        </p:blipFill>
        <p:spPr>
          <a:xfrm>
            <a:off x="6801749" y="2199605"/>
            <a:ext cx="8349662" cy="45218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01748" y="6269849"/>
            <a:ext cx="551329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Trial pedestrian refuge islands built from </a:t>
            </a:r>
            <a:r>
              <a:rPr lang="en-US" sz="1600" dirty="0" err="1" smtClean="0"/>
              <a:t>flexpost</a:t>
            </a:r>
            <a:r>
              <a:rPr lang="en-US" sz="1600" dirty="0" err="1" smtClean="0"/>
              <a:t>s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Frankstown</a:t>
            </a:r>
            <a:r>
              <a:rPr lang="en-US" sz="1600" dirty="0" smtClean="0"/>
              <a:t> Ave., Larimer)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51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94946" y="1380119"/>
            <a:ext cx="5854135" cy="47920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Can be installed temporarily on a trial basis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Can be permanent where issues like drainage prohibit concrete construction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280677"/>
            <a:ext cx="10082644" cy="482516"/>
          </a:xfrm>
        </p:spPr>
        <p:txBody>
          <a:bodyPr/>
          <a:lstStyle/>
          <a:p>
            <a:r>
              <a:rPr lang="en-US" dirty="0" smtClean="0"/>
              <a:t>INTERIM BUMPOUT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/>
          <a:stretch/>
        </p:blipFill>
        <p:spPr>
          <a:xfrm>
            <a:off x="4322924" y="2997771"/>
            <a:ext cx="4024479" cy="3521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r="4952"/>
          <a:stretch/>
        </p:blipFill>
        <p:spPr>
          <a:xfrm>
            <a:off x="8773231" y="2997771"/>
            <a:ext cx="3418769" cy="3521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4"/>
          <a:stretch/>
        </p:blipFill>
        <p:spPr>
          <a:xfrm>
            <a:off x="0" y="2997771"/>
            <a:ext cx="3897097" cy="3521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r>
              <a:rPr lang="en-US" sz="1600" dirty="0" smtClean="0"/>
              <a:t>Interim curb extensions using paint and flexposts (Seattle, WA)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0397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>
          <a:xfrm>
            <a:off x="910036" y="2119001"/>
            <a:ext cx="7020339" cy="11336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all" spc="0" baseline="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6. </a:t>
            </a:r>
            <a:r>
              <a:rPr lang="en-US" dirty="0" smtClean="0">
                <a:solidFill>
                  <a:schemeClr val="bg1"/>
                </a:solidFill>
              </a:rPr>
              <a:t>IMPROVE </a:t>
            </a:r>
            <a:r>
              <a:rPr lang="en-US" dirty="0" smtClean="0">
                <a:solidFill>
                  <a:schemeClr val="bg1"/>
                </a:solidFill>
              </a:rPr>
              <a:t>PEDESTRIAN 	AND BIKE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635696" y="3945925"/>
            <a:ext cx="10325645" cy="28308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Marked crosswalks don’t necessarily mean safer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Slower speeds </a:t>
            </a:r>
            <a:r>
              <a:rPr lang="en-US" sz="2400" dirty="0" smtClean="0">
                <a:solidFill>
                  <a:schemeClr val="bg1"/>
                </a:solidFill>
              </a:rPr>
              <a:t>improve safety and </a:t>
            </a:r>
            <a:r>
              <a:rPr lang="en-US" sz="2400" dirty="0" smtClean="0">
                <a:solidFill>
                  <a:schemeClr val="bg1"/>
                </a:solidFill>
              </a:rPr>
              <a:t>yielding for everyone on the street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</a:rPr>
              <a:t>Neighborways</a:t>
            </a:r>
            <a:r>
              <a:rPr lang="en-US" sz="2400" dirty="0" smtClean="0">
                <a:solidFill>
                  <a:schemeClr val="bg1"/>
                </a:solidFill>
              </a:rPr>
              <a:t>: slow speed, low volume streets create safe and comfortable corridors for walking, jogging, biking, playing, etc.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9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Calming Traffic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78897" y="3064669"/>
            <a:ext cx="6798364" cy="34951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Visual controls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Vertical controls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Horizontal controls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Operational controls</a:t>
            </a:r>
          </a:p>
        </p:txBody>
      </p:sp>
    </p:spTree>
    <p:extLst>
      <p:ext uri="{BB962C8B-B14F-4D97-AF65-F5344CB8AC3E}">
        <p14:creationId xmlns:p14="http://schemas.microsoft.com/office/powerpoint/2010/main" val="1357011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Legal crosswalks exist at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(almost) every intersection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Markings can show the location of a crosswalk at select locations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Low to moderate volume streets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2-3 lanes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Crossing must be at safe location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Lighting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False sense of security: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does not guarantee motorists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will yield</a:t>
            </a:r>
          </a:p>
          <a:p>
            <a:pPr marL="1028700" lvl="1" indent="-342900"/>
            <a:r>
              <a:rPr lang="en-US" sz="1800" dirty="0">
                <a:solidFill>
                  <a:schemeClr val="tx2"/>
                </a:solidFill>
              </a:rPr>
              <a:t>Does not reduce speeds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Pair </a:t>
            </a:r>
            <a:r>
              <a:rPr lang="en-US" sz="1800" dirty="0">
                <a:solidFill>
                  <a:schemeClr val="tx2"/>
                </a:solidFill>
              </a:rPr>
              <a:t>with refuge island/signage</a:t>
            </a: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8686330" cy="214292"/>
          </a:xfrm>
        </p:spPr>
        <p:txBody>
          <a:bodyPr/>
          <a:lstStyle/>
          <a:p>
            <a:r>
              <a:rPr lang="en-US" dirty="0" smtClean="0"/>
              <a:t>MARKED Crosswalk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Visual/Operational </a:t>
            </a:r>
            <a:r>
              <a:rPr lang="en-US" dirty="0" smtClean="0"/>
              <a:t>Control</a:t>
            </a:r>
            <a:endParaRPr lang="en-US" dirty="0"/>
          </a:p>
        </p:txBody>
      </p:sp>
      <p:pic>
        <p:nvPicPr>
          <p:cNvPr id="8" name="Picture 6" descr="Image result for high visibility crosswal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9"/>
          <a:stretch/>
        </p:blipFill>
        <p:spPr bwMode="auto">
          <a:xfrm>
            <a:off x="5340636" y="1380119"/>
            <a:ext cx="6851364" cy="46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40636" y="6008757"/>
            <a:ext cx="6851364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High-visibility crosswalks can improve yielding to pedestrians </a:t>
            </a:r>
            <a:br>
              <a:rPr lang="en-US" sz="1600" dirty="0" smtClean="0"/>
            </a:br>
            <a:r>
              <a:rPr lang="en-US" sz="1600" dirty="0" smtClean="0"/>
              <a:t>when speeds are slow enough.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2836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Concrete island in middle of the street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 use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Streets where there are long gaps between signalized intersections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Where yielding is poor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On wide streets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At intersections, can make turns more difficult for trucks or buses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Maintenance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9478286" cy="268224"/>
          </a:xfrm>
        </p:spPr>
        <p:txBody>
          <a:bodyPr/>
          <a:lstStyle/>
          <a:p>
            <a:r>
              <a:rPr lang="en-US" dirty="0" smtClean="0"/>
              <a:t>Pedestrian Refuge Island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Horizontal Control</a:t>
            </a:r>
            <a:endParaRPr lang="en-US" dirty="0"/>
          </a:p>
        </p:txBody>
      </p:sp>
      <p:pic>
        <p:nvPicPr>
          <p:cNvPr id="8" name="Picture 2" descr="https://nacto.org/wp-content/themes/sink_nacto/views/design-guides/retrofit/urban-street-design-guide/images/pedestrian-safety-islands/carousel/nycdot_pedsafetyisla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t="7609" r="-330" b="5442"/>
          <a:stretch/>
        </p:blipFill>
        <p:spPr bwMode="auto">
          <a:xfrm>
            <a:off x="5296310" y="1195969"/>
            <a:ext cx="7537774" cy="49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96310" y="6063962"/>
            <a:ext cx="689569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 concrete pedestrian refuge island provides a </a:t>
            </a:r>
          </a:p>
          <a:p>
            <a:pPr algn="r"/>
            <a:r>
              <a:rPr lang="en-US" sz="1600" dirty="0" smtClean="0"/>
              <a:t>place to wait and slows traffic (New York City)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9120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4946" y="1380119"/>
            <a:ext cx="4503130" cy="47920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Characteristics</a:t>
            </a:r>
          </a:p>
          <a:p>
            <a:pPr marL="1028700" lvl="1" indent="-342900"/>
            <a:r>
              <a:rPr lang="en-US" sz="1600" dirty="0">
                <a:solidFill>
                  <a:schemeClr val="tx2"/>
                </a:solidFill>
              </a:rPr>
              <a:t>Uses a combination of traffic calming treatments to slow </a:t>
            </a:r>
            <a:r>
              <a:rPr lang="en-US" sz="1600" dirty="0" smtClean="0">
                <a:solidFill>
                  <a:schemeClr val="tx2"/>
                </a:solidFill>
              </a:rPr>
              <a:t>traffic speed </a:t>
            </a:r>
            <a:r>
              <a:rPr lang="en-US" sz="1600" dirty="0">
                <a:solidFill>
                  <a:schemeClr val="tx2"/>
                </a:solidFill>
              </a:rPr>
              <a:t>and volumes.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Prioritizes walking, biking, jogging, playing, etc.</a:t>
            </a:r>
          </a:p>
          <a:p>
            <a:pPr marL="1028700" lvl="1" indent="-342900"/>
            <a:r>
              <a:rPr lang="en-US" sz="1600" dirty="0">
                <a:solidFill>
                  <a:schemeClr val="tx2"/>
                </a:solidFill>
              </a:rPr>
              <a:t>Creates comfortable streets people of all ages and </a:t>
            </a:r>
            <a:r>
              <a:rPr lang="en-US" sz="1600" dirty="0" smtClean="0">
                <a:solidFill>
                  <a:schemeClr val="tx2"/>
                </a:solidFill>
              </a:rPr>
              <a:t>abilities.</a:t>
            </a:r>
            <a:endParaRPr lang="en-US" sz="16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use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Residential streets.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Usually parallel </a:t>
            </a:r>
            <a:r>
              <a:rPr lang="en-US" sz="1600" dirty="0">
                <a:solidFill>
                  <a:schemeClr val="tx2"/>
                </a:solidFill>
              </a:rPr>
              <a:t>to main routes that </a:t>
            </a: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are </a:t>
            </a:r>
            <a:r>
              <a:rPr lang="en-US" sz="1600" dirty="0">
                <a:solidFill>
                  <a:schemeClr val="tx2"/>
                </a:solidFill>
              </a:rPr>
              <a:t>busier and less </a:t>
            </a:r>
            <a:r>
              <a:rPr lang="en-US" sz="1600" dirty="0" smtClean="0">
                <a:solidFill>
                  <a:schemeClr val="tx2"/>
                </a:solidFill>
              </a:rPr>
              <a:t>comfortable.</a:t>
            </a:r>
            <a:endParaRPr lang="en-US" sz="16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</a:p>
          <a:p>
            <a:pPr marL="1028700" lvl="1" indent="-342900"/>
            <a:r>
              <a:rPr lang="en-US" sz="1600" dirty="0" smtClean="0">
                <a:solidFill>
                  <a:schemeClr val="tx2"/>
                </a:solidFill>
              </a:rPr>
              <a:t>Integrate wayfinding to help people find and stay on the </a:t>
            </a:r>
            <a:r>
              <a:rPr lang="en-US" sz="1600" dirty="0" err="1" smtClean="0">
                <a:solidFill>
                  <a:schemeClr val="tx2"/>
                </a:solidFill>
              </a:rPr>
              <a:t>Neighborway</a:t>
            </a:r>
            <a:r>
              <a:rPr lang="en-US" sz="1600" dirty="0" smtClean="0">
                <a:solidFill>
                  <a:schemeClr val="tx2"/>
                </a:solidFill>
              </a:rPr>
              <a:t> corridor.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Neighborways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Traffic Calmed Corridors</a:t>
            </a:r>
            <a:endParaRPr lang="en-US" dirty="0"/>
          </a:p>
        </p:txBody>
      </p:sp>
      <p:pic>
        <p:nvPicPr>
          <p:cNvPr id="2052" name="Picture 4" descr="http://cossdotblog-wpengine.netdna-ssl.com/wp-content/uploads/2014/09/9.29.14-blogGreenways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r="20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72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 txBox="1">
            <a:spLocks/>
          </p:cNvSpPr>
          <p:nvPr/>
        </p:nvSpPr>
        <p:spPr>
          <a:xfrm>
            <a:off x="910036" y="2890037"/>
            <a:ext cx="8657710" cy="10463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all" spc="0" baseline="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7. NEXT STEPS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524183" y="3221797"/>
            <a:ext cx="9270195" cy="2568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traffic calming process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40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280677"/>
            <a:ext cx="10082644" cy="482516"/>
          </a:xfrm>
        </p:spPr>
        <p:txBody>
          <a:bodyPr/>
          <a:lstStyle/>
          <a:p>
            <a:r>
              <a:rPr lang="en-US" sz="4400" dirty="0" smtClean="0"/>
              <a:t>Central Lawrenceville </a:t>
            </a:r>
            <a:r>
              <a:rPr lang="en-US" sz="4400" dirty="0" err="1" smtClean="0"/>
              <a:t>neighborway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r>
              <a:rPr lang="en-US" sz="1600" dirty="0" smtClean="0"/>
              <a:t>PHASE 1: SUMMER 2019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11353" r="209" b="-1618"/>
          <a:stretch/>
        </p:blipFill>
        <p:spPr>
          <a:xfrm>
            <a:off x="1343222" y="839148"/>
            <a:ext cx="9621342" cy="559665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771644" y="3676650"/>
            <a:ext cx="997206" cy="1035393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 rot="18822622">
            <a:off x="3484419" y="4069756"/>
            <a:ext cx="1177164" cy="209364"/>
          </a:xfrm>
        </p:spPr>
        <p:txBody>
          <a:bodyPr/>
          <a:lstStyle/>
          <a:p>
            <a:pPr algn="ctr"/>
            <a:r>
              <a:rPr lang="en-US" sz="1050" b="1" dirty="0" smtClean="0">
                <a:solidFill>
                  <a:schemeClr val="accent1">
                    <a:lumMod val="75000"/>
                  </a:schemeClr>
                </a:solidFill>
              </a:rPr>
              <a:t>WILLOW STREET</a:t>
            </a:r>
            <a:endParaRPr lang="en-US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4579144" y="3507712"/>
            <a:ext cx="189707" cy="19275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560094" y="1288256"/>
            <a:ext cx="2081212" cy="2219456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8"/>
          <p:cNvSpPr>
            <a:spLocks noGrp="1"/>
          </p:cNvSpPr>
          <p:nvPr>
            <p:ph type="body" sz="quarter" idx="11"/>
          </p:nvPr>
        </p:nvSpPr>
        <p:spPr>
          <a:xfrm rot="2687420">
            <a:off x="4180268" y="3443247"/>
            <a:ext cx="1177164" cy="209364"/>
          </a:xfrm>
        </p:spPr>
        <p:txBody>
          <a:bodyPr/>
          <a:lstStyle/>
          <a:p>
            <a:pPr algn="ctr"/>
            <a:r>
              <a:rPr lang="en-US" sz="1050" b="1" dirty="0" smtClean="0">
                <a:solidFill>
                  <a:schemeClr val="accent1">
                    <a:lumMod val="75000"/>
                  </a:schemeClr>
                </a:solidFill>
              </a:rPr>
              <a:t>44</a:t>
            </a:r>
            <a:r>
              <a:rPr lang="en-US" sz="1050" b="1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05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11"/>
          </p:nvPr>
        </p:nvSpPr>
        <p:spPr>
          <a:xfrm rot="18823452">
            <a:off x="3430075" y="2777671"/>
            <a:ext cx="2994924" cy="209364"/>
          </a:xfrm>
        </p:spPr>
        <p:txBody>
          <a:bodyPr/>
          <a:lstStyle/>
          <a:p>
            <a:pPr algn="ctr"/>
            <a:r>
              <a:rPr lang="en-US" sz="1050" b="1" dirty="0" smtClean="0">
                <a:solidFill>
                  <a:schemeClr val="accent1">
                    <a:lumMod val="75000"/>
                  </a:schemeClr>
                </a:solidFill>
              </a:rPr>
              <a:t>HATFIELD STREET</a:t>
            </a:r>
            <a:endParaRPr lang="en-US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-788650" y="1681590"/>
            <a:ext cx="2994924" cy="209364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704805" y="2095500"/>
            <a:ext cx="0" cy="54864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04805" y="2095500"/>
            <a:ext cx="118155" cy="239412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824" y="2829621"/>
            <a:ext cx="2334770" cy="35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4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4946" y="1705232"/>
            <a:ext cx="4470269" cy="4466968"/>
          </a:xfrm>
        </p:spPr>
        <p:txBody>
          <a:bodyPr/>
          <a:lstStyle/>
          <a:p>
            <a:r>
              <a:rPr lang="en-US" dirty="0" smtClean="0"/>
              <a:t>Write on map or use post-it notes to mark trouble spots.</a:t>
            </a:r>
          </a:p>
          <a:p>
            <a:endParaRPr lang="en-US" dirty="0"/>
          </a:p>
          <a:p>
            <a:r>
              <a:rPr lang="en-US" dirty="0" smtClean="0"/>
              <a:t>Report paving/pothole concerns directly to 311.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9073509" cy="268224"/>
          </a:xfrm>
        </p:spPr>
        <p:txBody>
          <a:bodyPr/>
          <a:lstStyle/>
          <a:p>
            <a:r>
              <a:rPr lang="en-US" dirty="0" smtClean="0"/>
              <a:t>TELL US WHAT YOU THINK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Trouble Spots in Lawrenceville</a:t>
            </a:r>
            <a:endParaRPr lang="en-US" dirty="0"/>
          </a:p>
        </p:txBody>
      </p:sp>
      <p:pic>
        <p:nvPicPr>
          <p:cNvPr id="1026" name="Picture 2" descr="Image may contain: 1 person, sittin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1501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4807" y="3378910"/>
            <a:ext cx="11082032" cy="26822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1. </a:t>
            </a:r>
            <a:r>
              <a:rPr lang="en-US" dirty="0" smtClean="0">
                <a:solidFill>
                  <a:schemeClr val="bg1"/>
                </a:solidFill>
              </a:rPr>
              <a:t>VISUAL CONTROLS: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MAKE </a:t>
            </a:r>
            <a:r>
              <a:rPr lang="en-US" dirty="0" smtClean="0">
                <a:solidFill>
                  <a:schemeClr val="bg1"/>
                </a:solidFill>
              </a:rPr>
              <a:t>STREETS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SEEM) SMALLER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51577" y="4734545"/>
            <a:ext cx="5391193" cy="268224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Slows speeds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1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Visually narrows the street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Creates friction and uncertainty which slows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use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Most street types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Not effective where parking demand is low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Must have adequate space to ensure safety</a:t>
            </a:r>
          </a:p>
          <a:p>
            <a:pPr marL="1028700" lvl="1" indent="-342900"/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  <a:p>
            <a:pPr marL="342900" indent="-342900"/>
            <a:endParaRPr lang="en-US" sz="1533" dirty="0">
              <a:solidFill>
                <a:schemeClr val="tx2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r="2056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9270468" cy="268224"/>
          </a:xfrm>
        </p:spPr>
        <p:txBody>
          <a:bodyPr/>
          <a:lstStyle/>
          <a:p>
            <a:r>
              <a:rPr lang="en-US" dirty="0" smtClean="0"/>
              <a:t>On Street Parking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9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Narrow bi-directional travel ways force </a:t>
            </a:r>
            <a:r>
              <a:rPr lang="en-US" sz="1800" dirty="0" smtClean="0">
                <a:solidFill>
                  <a:schemeClr val="tx2"/>
                </a:solidFill>
              </a:rPr>
              <a:t>drivers to </a:t>
            </a:r>
            <a:r>
              <a:rPr lang="en-US" sz="1800" dirty="0" smtClean="0">
                <a:solidFill>
                  <a:schemeClr val="tx2"/>
                </a:solidFill>
              </a:rPr>
              <a:t>slow and yield when approaching opposing </a:t>
            </a:r>
            <a:r>
              <a:rPr lang="en-US" sz="1800" dirty="0" smtClean="0">
                <a:solidFill>
                  <a:schemeClr val="tx2"/>
                </a:solidFill>
              </a:rPr>
              <a:t>traffic.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use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Appropriate to low volume residential streets or most </a:t>
            </a:r>
            <a:r>
              <a:rPr lang="en-US" sz="1800" dirty="0" smtClean="0">
                <a:solidFill>
                  <a:schemeClr val="tx2"/>
                </a:solidFill>
              </a:rPr>
              <a:t>alleys.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Emergency vehicle access and </a:t>
            </a:r>
            <a:r>
              <a:rPr lang="en-US" sz="1800" dirty="0" smtClean="0">
                <a:solidFill>
                  <a:schemeClr val="tx2"/>
                </a:solidFill>
              </a:rPr>
              <a:t>movement.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Vehicle </a:t>
            </a:r>
            <a:r>
              <a:rPr lang="en-US" sz="1800" dirty="0" smtClean="0">
                <a:solidFill>
                  <a:schemeClr val="tx2"/>
                </a:solidFill>
              </a:rPr>
              <a:t>volumes.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Street width and availability of open curbside space to pull over.</a:t>
            </a:r>
            <a:endParaRPr lang="en-US" sz="1800" dirty="0" smtClean="0">
              <a:solidFill>
                <a:schemeClr val="tx2"/>
              </a:solidFill>
            </a:endParaRPr>
          </a:p>
          <a:p>
            <a:pPr lvl="1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  <a:p>
            <a:pPr marL="342900" indent="-342900"/>
            <a:endParaRPr lang="en-US" sz="1533" dirty="0">
              <a:solidFill>
                <a:schemeClr val="tx2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6229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Streets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33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Visually or physically narrow travel 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use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Visual narrowing is appropriate on most street types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Actual narrow travel ways appropriate to low volume streets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Maintenance of striping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Movement of vehicles on yield streets</a:t>
            </a:r>
          </a:p>
          <a:p>
            <a:pPr marL="1028700" lvl="1" indent="-342900"/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  <a:p>
            <a:pPr marL="342900" indent="-342900"/>
            <a:endParaRPr lang="en-US" sz="1533" dirty="0">
              <a:solidFill>
                <a:schemeClr val="tx2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b="3668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Lanes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4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Characteristics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Vertical edge to the street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Gives a sense of enclosure naturally slowing travel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 use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Any street type</a:t>
            </a:r>
            <a:endParaRPr lang="en-US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</a:t>
            </a:r>
            <a:endParaRPr lang="en-US" dirty="0"/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Can be accomplished with built structures or street trees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The closer together vertical elements are, the more effective the traffic calming effect</a:t>
            </a:r>
          </a:p>
          <a:p>
            <a:pPr marL="1028700" lvl="1" indent="-342900"/>
            <a:r>
              <a:rPr lang="en-US" sz="1800" dirty="0" smtClean="0">
                <a:solidFill>
                  <a:schemeClr val="tx2"/>
                </a:solidFill>
              </a:rPr>
              <a:t>Trees take time to grow; large buildings are not appropriate in all contexts</a:t>
            </a:r>
          </a:p>
          <a:p>
            <a:pPr marL="1028700" lvl="1" indent="-342900"/>
            <a:endParaRPr lang="en-US" sz="1800" dirty="0" smtClean="0">
              <a:solidFill>
                <a:schemeClr val="tx2"/>
              </a:solidFill>
            </a:endParaRPr>
          </a:p>
          <a:p>
            <a:pPr marL="1028700" lvl="1" indent="-342900"/>
            <a:endParaRPr lang="en-US" sz="1800" dirty="0">
              <a:solidFill>
                <a:schemeClr val="tx2"/>
              </a:solidFill>
            </a:endParaRPr>
          </a:p>
          <a:p>
            <a:pPr marL="342900" indent="-342900"/>
            <a:endParaRPr lang="en-US" sz="1533" dirty="0">
              <a:solidFill>
                <a:schemeClr val="tx2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r="9536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F2A345-4CE4-4523-8CEA-CE9DA25C734C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05" y="490744"/>
            <a:ext cx="9270468" cy="268224"/>
          </a:xfrm>
        </p:spPr>
        <p:txBody>
          <a:bodyPr/>
          <a:lstStyle/>
          <a:p>
            <a:r>
              <a:rPr lang="en-US" dirty="0" smtClean="0"/>
              <a:t>Vertical enclosure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57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4807" y="3378910"/>
            <a:ext cx="11082032" cy="26822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2. Vertical CONTROLS: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elements to force slowe</a:t>
            </a:r>
            <a:r>
              <a:rPr lang="en-US" dirty="0" smtClean="0">
                <a:solidFill>
                  <a:schemeClr val="bg1"/>
                </a:solidFill>
              </a:rPr>
              <a:t>r 	speeds or negotiation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51577" y="4693356"/>
            <a:ext cx="5391193" cy="268224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Slows speeds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64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7F7F7F"/>
      </a:dk2>
      <a:lt2>
        <a:srgbClr val="BFBFBF"/>
      </a:lt2>
      <a:accent1>
        <a:srgbClr val="00487E"/>
      </a:accent1>
      <a:accent2>
        <a:srgbClr val="F2F2F2"/>
      </a:accent2>
      <a:accent3>
        <a:srgbClr val="7F7F7F"/>
      </a:accent3>
      <a:accent4>
        <a:srgbClr val="FFC719"/>
      </a:accent4>
      <a:accent5>
        <a:srgbClr val="FFF0D1"/>
      </a:accent5>
      <a:accent6>
        <a:srgbClr val="000000"/>
      </a:accent6>
      <a:hlink>
        <a:srgbClr val="D29E00"/>
      </a:hlink>
      <a:folHlink>
        <a:srgbClr val="8C69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GH" id="{FB9FD69C-76BC-453E-ADD9-84D78587868E}" vid="{7A1F7DD4-2E97-447A-8842-5038650FC9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21928</TotalTime>
  <Words>1218</Words>
  <Application>Microsoft Office PowerPoint</Application>
  <PresentationFormat>Widescreen</PresentationFormat>
  <Paragraphs>329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Narrow</vt:lpstr>
      <vt:lpstr>Calibri</vt:lpstr>
      <vt:lpstr>Courier New</vt:lpstr>
      <vt:lpstr>Trade Gothic LT Std Cn</vt:lpstr>
      <vt:lpstr>TradeGothic</vt:lpstr>
      <vt:lpstr>Office Theme</vt:lpstr>
      <vt:lpstr>Traffic Calming Toolbox</vt:lpstr>
      <vt:lpstr>SAFER STREETS</vt:lpstr>
      <vt:lpstr>Calming Traffic</vt:lpstr>
      <vt:lpstr>1. VISUAL CONTROLS:  MAKE STREETS   (SEEM) SMALLER</vt:lpstr>
      <vt:lpstr>On Street Parking</vt:lpstr>
      <vt:lpstr>Yield Streets</vt:lpstr>
      <vt:lpstr>Narrow Lanes</vt:lpstr>
      <vt:lpstr>Vertical enclosure</vt:lpstr>
      <vt:lpstr>2. Vertical CONTROLS:  elements to force slower  speeds or negotiation</vt:lpstr>
      <vt:lpstr>Speed Hump</vt:lpstr>
      <vt:lpstr>Raised Crosswalk</vt:lpstr>
      <vt:lpstr>Raised Intersection</vt:lpstr>
      <vt:lpstr>PowerPoint Presentation</vt:lpstr>
      <vt:lpstr>Raised Median</vt:lpstr>
      <vt:lpstr>CURB EXTENSION / BUMPOUT</vt:lpstr>
      <vt:lpstr>Choker / Neckdown</vt:lpstr>
      <vt:lpstr>TIGHTER Corner Radii</vt:lpstr>
      <vt:lpstr>Chicane</vt:lpstr>
      <vt:lpstr>Mini Roundabout</vt:lpstr>
      <vt:lpstr>PowerPoint Presentation</vt:lpstr>
      <vt:lpstr>Stop Controls</vt:lpstr>
      <vt:lpstr>one-way Street Operations</vt:lpstr>
      <vt:lpstr>Opposing one-way</vt:lpstr>
      <vt:lpstr>Turn and access Restrictions</vt:lpstr>
      <vt:lpstr>Diverter</vt:lpstr>
      <vt:lpstr>PowerPoint Presentation</vt:lpstr>
      <vt:lpstr>INTERIM Refuge Island</vt:lpstr>
      <vt:lpstr>INTERIM BUMPOUT</vt:lpstr>
      <vt:lpstr>PowerPoint Presentation</vt:lpstr>
      <vt:lpstr>MARKED Crosswalk</vt:lpstr>
      <vt:lpstr>Pedestrian Refuge Island</vt:lpstr>
      <vt:lpstr>Neighborways</vt:lpstr>
      <vt:lpstr>PowerPoint Presentation</vt:lpstr>
      <vt:lpstr>Central Lawrenceville neighborway</vt:lpstr>
      <vt:lpstr>TELL US WHAT YOU THINK</vt:lpstr>
    </vt:vector>
  </TitlesOfParts>
  <Company>Perkins+Will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Option 1</dc:title>
  <dc:creator>DeCharles, Danielle</dc:creator>
  <cp:lastModifiedBy>Toocheck, Craig</cp:lastModifiedBy>
  <cp:revision>367</cp:revision>
  <cp:lastPrinted>2017-10-24T15:18:43Z</cp:lastPrinted>
  <dcterms:created xsi:type="dcterms:W3CDTF">2016-12-16T21:02:25Z</dcterms:created>
  <dcterms:modified xsi:type="dcterms:W3CDTF">2019-07-16T20:33:15Z</dcterms:modified>
</cp:coreProperties>
</file>