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4" Type="http://schemas.openxmlformats.org/officeDocument/2006/relationships/slide" Target="slides/slide10.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injuryprevention.bmj.com/content/9/3/205.abstract"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p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1100">
                <a:solidFill>
                  <a:schemeClr val="dk1"/>
                </a:solidFill>
              </a:rPr>
              <a:t>Intros</a:t>
            </a:r>
            <a:r>
              <a:rPr lang="en-US" sz="1100">
                <a:solidFill>
                  <a:schemeClr val="dk1"/>
                </a:solidFill>
              </a:rPr>
              <a:t> (5 mins)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Who am I/we? </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What is BikePGH? Advocacy, Community, Education</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A couple people share concerns they have and what they hope to clear up</a:t>
            </a:r>
            <a:endParaRPr/>
          </a:p>
        </p:txBody>
      </p:sp>
      <p:sp>
        <p:nvSpPr>
          <p:cNvPr id="82" name="Google Shape;8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4cfb15c651_0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4cfb15c651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650">
                <a:solidFill>
                  <a:srgbClr val="202124"/>
                </a:solidFill>
                <a:highlight>
                  <a:srgbClr val="FFFFFF"/>
                </a:highlight>
              </a:rPr>
              <a:t>Takeaways</a:t>
            </a:r>
            <a:endParaRPr sz="1650">
              <a:solidFill>
                <a:srgbClr val="202124"/>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Handheld Info cheat-sheet for drivers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BikePGH resources: Bike Map, Biking 101 Guide, Crash card, How To Videos, Stickers, PA Bicycle Driver’s Manual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4cfb15c65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4cfb15c6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rPr>
              <a:t>Bikers on the road </a:t>
            </a:r>
            <a:r>
              <a:rPr lang="en-US">
                <a:solidFill>
                  <a:schemeClr val="dk1"/>
                </a:solidFill>
              </a:rPr>
              <a:t>(10 mins)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What to expect and what to know</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Overalls laws &amp; guidelines - Bicycle Driver’s Manual</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US">
                <a:solidFill>
                  <a:schemeClr val="dk1"/>
                </a:solidFill>
              </a:rPr>
              <a:t>Follow the law, stop at red lights/stop signs &amp; be predictable</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US">
                <a:solidFill>
                  <a:schemeClr val="dk1"/>
                </a:solidFill>
              </a:rPr>
              <a:t>Use hand-signals to communicate, </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US">
                <a:solidFill>
                  <a:schemeClr val="dk1"/>
                </a:solidFill>
              </a:rPr>
              <a:t>Where </a:t>
            </a:r>
            <a:r>
              <a:rPr lang="en-US">
                <a:solidFill>
                  <a:schemeClr val="dk1"/>
                </a:solidFill>
              </a:rPr>
              <a:t>bicyclist</a:t>
            </a:r>
            <a:r>
              <a:rPr lang="en-US">
                <a:solidFill>
                  <a:schemeClr val="dk1"/>
                </a:solidFill>
              </a:rPr>
              <a:t>s can and cannot bike; must stay in right-most (turning) lane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4cfb15c651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4cfb15c65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a:solidFill>
                  <a:schemeClr val="dk1"/>
                </a:solidFill>
              </a:rPr>
              <a:t>Bikers on the road </a:t>
            </a:r>
            <a:r>
              <a:rPr lang="en-US">
                <a:solidFill>
                  <a:schemeClr val="dk1"/>
                </a:solidFill>
              </a:rPr>
              <a:t>(10 mins)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The bicyclist’s perspective: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Bikers often act in ways that they think will make them safer</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Danger of the Door-zone &amp; taking the lane</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4cfb15c651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4cfb15c65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a:solidFill>
                  <a:schemeClr val="dk1"/>
                </a:solidFill>
              </a:rPr>
              <a:t>Bikers on the road </a:t>
            </a:r>
            <a:r>
              <a:rPr lang="en-US">
                <a:solidFill>
                  <a:schemeClr val="dk1"/>
                </a:solidFill>
              </a:rPr>
              <a:t>(10 mins)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More cyclists + better lanes = reduced risk:</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In various studies completed, it shows that the number of instances of bicyclists following traffic laws is actually slightly higher than drivers. It says that better street design and infrastructure would actually make the most significant difference is the safety for all users.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The more people get around by bike, the safer it is, according to </a:t>
            </a:r>
            <a:r>
              <a:rPr lang="en-US" u="sng">
                <a:solidFill>
                  <a:srgbClr val="1155CC"/>
                </a:solidFill>
                <a:hlinkClick r:id="rId2"/>
              </a:rPr>
              <a:t>the “safety in numbers” rule</a:t>
            </a:r>
            <a:r>
              <a:rPr lang="en-US">
                <a:solidFill>
                  <a:schemeClr val="dk1"/>
                </a:solidFill>
              </a:rPr>
              <a:t> first popularized by researcher Peter Jacobsen.</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“In cities that are building protected bike lane networks, cycling is increasing and the risk of injury or death is decreasing.” NACTO, 2016 (show risk / ridership graph)</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“NACTO’s new analysis of seven major cities across the U.S. shows that, as cities build more bike lanes, the number of cyclists on the street increases, and the individual risk of a cyclist being killed or severely injured drops, often dramatically. The investment in bike lanes spurs additional cycling, increasing visibility and further reducing risk for all cyclists.“</a:t>
            </a:r>
            <a:endParaRPr>
              <a:solidFill>
                <a:schemeClr val="dk1"/>
              </a:solidFill>
            </a:endParaRPr>
          </a:p>
          <a:p>
            <a:pPr indent="-298450" lvl="0" marL="457200" marR="0" rtl="0" algn="l">
              <a:lnSpc>
                <a:spcPct val="115000"/>
              </a:lnSpc>
              <a:spcBef>
                <a:spcPts val="0"/>
              </a:spcBef>
              <a:spcAft>
                <a:spcPts val="0"/>
              </a:spcAft>
              <a:buClr>
                <a:schemeClr val="dk1"/>
              </a:buClr>
              <a:buSzPts val="1100"/>
              <a:buChar char="-"/>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4cfb15c651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4cfb15c651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a:solidFill>
                  <a:schemeClr val="dk1"/>
                </a:solidFill>
              </a:rPr>
              <a:t>Bikers on the road </a:t>
            </a:r>
            <a:r>
              <a:rPr lang="en-US">
                <a:solidFill>
                  <a:schemeClr val="dk1"/>
                </a:solidFill>
              </a:rPr>
              <a:t>(10 mins)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Types of Infrastructures: sharrows, bike-only lanes, protected bike lanes, 2-stage turn box, green left turn box, Upcoming BRT project in Oakland area - dedicated bus-only &amp; bike-only lanes; keep in mind: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54b560a648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54b560a64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a:solidFill>
                  <a:schemeClr val="dk1"/>
                </a:solidFill>
              </a:rPr>
              <a:t>Bikers on the road </a:t>
            </a:r>
            <a:r>
              <a:rPr lang="en-US">
                <a:solidFill>
                  <a:schemeClr val="dk1"/>
                </a:solidFill>
              </a:rPr>
              <a:t>(10 mins)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Types of Infrastructures: sharrows, bike-only lanes, protected bike lanes, 2-stage turn box, green left turn box, Upcoming BRT project in Oakland area - dedicated bus-only &amp; bike-only lanes; keep in mind: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54bbc4c25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54bbc4c25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a:solidFill>
                  <a:schemeClr val="dk1"/>
                </a:solidFill>
              </a:rPr>
              <a:t>Bikers on the road </a:t>
            </a:r>
            <a:r>
              <a:rPr lang="en-US">
                <a:solidFill>
                  <a:schemeClr val="dk1"/>
                </a:solidFill>
              </a:rPr>
              <a:t>(10 mins)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Types of Infrastructures: sharrows, bike-only lanes, protected bike lanes, 2-stage turn box, green left turn box, Upcoming BRT project in Oakland area - dedicated bus-only &amp; bike-only lanes; keep in mind: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54bbc4c25d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54bbc4c25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a:solidFill>
                  <a:schemeClr val="dk1"/>
                </a:solidFill>
              </a:rPr>
              <a:t>Bikers on the road </a:t>
            </a:r>
            <a:r>
              <a:rPr lang="en-US">
                <a:solidFill>
                  <a:schemeClr val="dk1"/>
                </a:solidFill>
              </a:rPr>
              <a:t>(10 mins)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Types of Infrastructures: sharrows, bike-only lanes, protected bike lanes, 2-stage turn box, green left turn box, Upcoming BRT project in Oakland area - dedicated bus-only &amp; bike-only lanes; keep in mind: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4cfb15c651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4cfb15c65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a:solidFill>
                  <a:schemeClr val="dk1"/>
                </a:solidFill>
              </a:rPr>
              <a:t>Bikers on the road </a:t>
            </a:r>
            <a:r>
              <a:rPr lang="en-US">
                <a:solidFill>
                  <a:schemeClr val="dk1"/>
                </a:solidFill>
              </a:rPr>
              <a:t>(10 mins)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Complete Streets Policy and Pittsburgh</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685800" y="1597819"/>
            <a:ext cx="7772400" cy="1102519"/>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3" name="Google Shape;13;p2"/>
          <p:cNvSpPr txBox="1"/>
          <p:nvPr>
            <p:ph idx="1" type="subTitle"/>
          </p:nvPr>
        </p:nvSpPr>
        <p:spPr>
          <a:xfrm>
            <a:off x="1371600" y="2914650"/>
            <a:ext cx="6400800" cy="1314450"/>
          </a:xfrm>
          <a:prstGeom prst="rect">
            <a:avLst/>
          </a:prstGeom>
          <a:noFill/>
          <a:ln>
            <a:noFill/>
          </a:ln>
        </p:spPr>
        <p:txBody>
          <a:bodyPr anchorCtr="0" anchor="t" bIns="91425" lIns="91425" spcFirstLastPara="1" rIns="91425" wrap="square" tIns="91425">
            <a:noAutofit/>
          </a:bodyPr>
          <a:lstStyle>
            <a:lvl1pPr indent="0" lvl="0" mar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4" name="Google Shape;14;p2"/>
          <p:cNvSpPr txBox="1"/>
          <p:nvPr>
            <p:ph idx="10" type="dt"/>
          </p:nvPr>
        </p:nvSpPr>
        <p:spPr>
          <a:xfrm>
            <a:off x="457200" y="4767263"/>
            <a:ext cx="21336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2"/>
          <p:cNvSpPr txBox="1"/>
          <p:nvPr>
            <p:ph idx="11" type="ftr"/>
          </p:nvPr>
        </p:nvSpPr>
        <p:spPr>
          <a:xfrm>
            <a:off x="3124200" y="4767263"/>
            <a:ext cx="2895600" cy="273844"/>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2"/>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05979"/>
            <a:ext cx="8229600" cy="85725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0" name="Google Shape;70;p11"/>
          <p:cNvSpPr txBox="1"/>
          <p:nvPr>
            <p:ph idx="1" type="body"/>
          </p:nvPr>
        </p:nvSpPr>
        <p:spPr>
          <a:xfrm rot="5400000">
            <a:off x="2874764" y="-1217413"/>
            <a:ext cx="3394472"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1" name="Google Shape;71;p11"/>
          <p:cNvSpPr txBox="1"/>
          <p:nvPr>
            <p:ph idx="10" type="dt"/>
          </p:nvPr>
        </p:nvSpPr>
        <p:spPr>
          <a:xfrm>
            <a:off x="457200" y="4767263"/>
            <a:ext cx="21336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11"/>
          <p:cNvSpPr txBox="1"/>
          <p:nvPr>
            <p:ph idx="11" type="ftr"/>
          </p:nvPr>
        </p:nvSpPr>
        <p:spPr>
          <a:xfrm>
            <a:off x="3124200" y="4767263"/>
            <a:ext cx="2895600" cy="273844"/>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11"/>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6012656" y="771525"/>
            <a:ext cx="3290888"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6" name="Google Shape;76;p12"/>
          <p:cNvSpPr txBox="1"/>
          <p:nvPr>
            <p:ph idx="1" type="body"/>
          </p:nvPr>
        </p:nvSpPr>
        <p:spPr>
          <a:xfrm rot="5400000">
            <a:off x="1821656" y="-1209675"/>
            <a:ext cx="3290888"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7" name="Google Shape;77;p12"/>
          <p:cNvSpPr txBox="1"/>
          <p:nvPr>
            <p:ph idx="10" type="dt"/>
          </p:nvPr>
        </p:nvSpPr>
        <p:spPr>
          <a:xfrm>
            <a:off x="457200" y="4767263"/>
            <a:ext cx="21336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8" name="Google Shape;78;p12"/>
          <p:cNvSpPr txBox="1"/>
          <p:nvPr>
            <p:ph idx="11" type="ftr"/>
          </p:nvPr>
        </p:nvSpPr>
        <p:spPr>
          <a:xfrm>
            <a:off x="3124200" y="4767263"/>
            <a:ext cx="2895600" cy="273844"/>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9" name="Google Shape;79;p12"/>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457200" y="205979"/>
            <a:ext cx="8229600" cy="85725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9" name="Google Shape;19;p3"/>
          <p:cNvSpPr txBox="1"/>
          <p:nvPr>
            <p:ph idx="1" type="body"/>
          </p:nvPr>
        </p:nvSpPr>
        <p:spPr>
          <a:xfrm>
            <a:off x="457200" y="1200151"/>
            <a:ext cx="8229600" cy="3394472"/>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 name="Google Shape;20;p3"/>
          <p:cNvSpPr txBox="1"/>
          <p:nvPr>
            <p:ph idx="10" type="dt"/>
          </p:nvPr>
        </p:nvSpPr>
        <p:spPr>
          <a:xfrm>
            <a:off x="457200" y="4767263"/>
            <a:ext cx="21336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Google Shape;21;p3"/>
          <p:cNvSpPr txBox="1"/>
          <p:nvPr>
            <p:ph idx="11" type="ftr"/>
          </p:nvPr>
        </p:nvSpPr>
        <p:spPr>
          <a:xfrm>
            <a:off x="3124200" y="4767263"/>
            <a:ext cx="2895600" cy="273844"/>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 name="Google Shape;22;p3"/>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722313" y="3305176"/>
            <a:ext cx="7772400" cy="1021556"/>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1" i="0" sz="4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5" name="Google Shape;25;p4"/>
          <p:cNvSpPr txBox="1"/>
          <p:nvPr>
            <p:ph idx="1" type="body"/>
          </p:nvPr>
        </p:nvSpPr>
        <p:spPr>
          <a:xfrm>
            <a:off x="722313" y="2180035"/>
            <a:ext cx="7772400" cy="112514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rgbClr val="888888"/>
              </a:buClr>
              <a:buSzPts val="32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2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24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9pPr>
          </a:lstStyle>
          <a:p/>
        </p:txBody>
      </p:sp>
      <p:sp>
        <p:nvSpPr>
          <p:cNvPr id="26" name="Google Shape;26;p4"/>
          <p:cNvSpPr txBox="1"/>
          <p:nvPr>
            <p:ph idx="10" type="dt"/>
          </p:nvPr>
        </p:nvSpPr>
        <p:spPr>
          <a:xfrm>
            <a:off x="457200" y="4767263"/>
            <a:ext cx="21336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4"/>
          <p:cNvSpPr txBox="1"/>
          <p:nvPr>
            <p:ph idx="11" type="ftr"/>
          </p:nvPr>
        </p:nvSpPr>
        <p:spPr>
          <a:xfrm>
            <a:off x="3124200" y="4767263"/>
            <a:ext cx="2895600" cy="273844"/>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 name="Google Shape;28;p4"/>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457200" y="205979"/>
            <a:ext cx="8229600" cy="85725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31" name="Google Shape;31;p5"/>
          <p:cNvSpPr txBox="1"/>
          <p:nvPr>
            <p:ph idx="1" type="body"/>
          </p:nvPr>
        </p:nvSpPr>
        <p:spPr>
          <a:xfrm>
            <a:off x="457200" y="900113"/>
            <a:ext cx="4038600" cy="2545556"/>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Google Shape;32;p5"/>
          <p:cNvSpPr txBox="1"/>
          <p:nvPr>
            <p:ph idx="2" type="body"/>
          </p:nvPr>
        </p:nvSpPr>
        <p:spPr>
          <a:xfrm>
            <a:off x="4648200" y="900113"/>
            <a:ext cx="4038600" cy="2545556"/>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Google Shape;33;p5"/>
          <p:cNvSpPr txBox="1"/>
          <p:nvPr>
            <p:ph idx="10" type="dt"/>
          </p:nvPr>
        </p:nvSpPr>
        <p:spPr>
          <a:xfrm>
            <a:off x="457200" y="4767263"/>
            <a:ext cx="21336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 name="Google Shape;34;p5"/>
          <p:cNvSpPr txBox="1"/>
          <p:nvPr>
            <p:ph idx="11" type="ftr"/>
          </p:nvPr>
        </p:nvSpPr>
        <p:spPr>
          <a:xfrm>
            <a:off x="3124200" y="4767263"/>
            <a:ext cx="2895600" cy="273844"/>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 name="Google Shape;35;p5"/>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457200" y="205979"/>
            <a:ext cx="8229600" cy="85725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38" name="Google Shape;38;p6"/>
          <p:cNvSpPr txBox="1"/>
          <p:nvPr>
            <p:ph idx="1" type="body"/>
          </p:nvPr>
        </p:nvSpPr>
        <p:spPr>
          <a:xfrm>
            <a:off x="457200" y="1151335"/>
            <a:ext cx="4040188" cy="47982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39" name="Google Shape;39;p6"/>
          <p:cNvSpPr txBox="1"/>
          <p:nvPr>
            <p:ph idx="2" type="body"/>
          </p:nvPr>
        </p:nvSpPr>
        <p:spPr>
          <a:xfrm>
            <a:off x="457200" y="1631156"/>
            <a:ext cx="4040188" cy="2963466"/>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0" name="Google Shape;40;p6"/>
          <p:cNvSpPr txBox="1"/>
          <p:nvPr>
            <p:ph idx="3" type="body"/>
          </p:nvPr>
        </p:nvSpPr>
        <p:spPr>
          <a:xfrm>
            <a:off x="4645026" y="1151335"/>
            <a:ext cx="4041775" cy="47982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41" name="Google Shape;41;p6"/>
          <p:cNvSpPr txBox="1"/>
          <p:nvPr>
            <p:ph idx="4" type="body"/>
          </p:nvPr>
        </p:nvSpPr>
        <p:spPr>
          <a:xfrm>
            <a:off x="4645026" y="1631156"/>
            <a:ext cx="4041775" cy="2963466"/>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2" name="Google Shape;42;p6"/>
          <p:cNvSpPr txBox="1"/>
          <p:nvPr>
            <p:ph idx="10" type="dt"/>
          </p:nvPr>
        </p:nvSpPr>
        <p:spPr>
          <a:xfrm>
            <a:off x="457200" y="4767263"/>
            <a:ext cx="21336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3" name="Google Shape;43;p6"/>
          <p:cNvSpPr txBox="1"/>
          <p:nvPr>
            <p:ph idx="11" type="ftr"/>
          </p:nvPr>
        </p:nvSpPr>
        <p:spPr>
          <a:xfrm>
            <a:off x="3124200" y="4767263"/>
            <a:ext cx="2895600" cy="273844"/>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 name="Google Shape;44;p6"/>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457200" y="205979"/>
            <a:ext cx="8229600" cy="85725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47" name="Google Shape;47;p7"/>
          <p:cNvSpPr txBox="1"/>
          <p:nvPr>
            <p:ph idx="10" type="dt"/>
          </p:nvPr>
        </p:nvSpPr>
        <p:spPr>
          <a:xfrm>
            <a:off x="457200" y="4767263"/>
            <a:ext cx="21336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7"/>
          <p:cNvSpPr txBox="1"/>
          <p:nvPr>
            <p:ph idx="11" type="ftr"/>
          </p:nvPr>
        </p:nvSpPr>
        <p:spPr>
          <a:xfrm>
            <a:off x="3124200" y="4767263"/>
            <a:ext cx="2895600" cy="273844"/>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7"/>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457200" y="4767263"/>
            <a:ext cx="21336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8"/>
          <p:cNvSpPr txBox="1"/>
          <p:nvPr>
            <p:ph idx="11" type="ftr"/>
          </p:nvPr>
        </p:nvSpPr>
        <p:spPr>
          <a:xfrm>
            <a:off x="3124200" y="4767263"/>
            <a:ext cx="2895600" cy="273844"/>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 name="Google Shape;53;p8"/>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1" y="204787"/>
            <a:ext cx="3008313" cy="871538"/>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56" name="Google Shape;56;p9"/>
          <p:cNvSpPr txBox="1"/>
          <p:nvPr>
            <p:ph idx="1" type="body"/>
          </p:nvPr>
        </p:nvSpPr>
        <p:spPr>
          <a:xfrm>
            <a:off x="3575050" y="204788"/>
            <a:ext cx="5111750" cy="4389835"/>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 name="Google Shape;57;p9"/>
          <p:cNvSpPr txBox="1"/>
          <p:nvPr>
            <p:ph idx="2" type="body"/>
          </p:nvPr>
        </p:nvSpPr>
        <p:spPr>
          <a:xfrm>
            <a:off x="457201" y="1076326"/>
            <a:ext cx="3008313" cy="3518297"/>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58" name="Google Shape;58;p9"/>
          <p:cNvSpPr txBox="1"/>
          <p:nvPr>
            <p:ph idx="10" type="dt"/>
          </p:nvPr>
        </p:nvSpPr>
        <p:spPr>
          <a:xfrm>
            <a:off x="457200" y="4767263"/>
            <a:ext cx="21336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 name="Google Shape;59;p9"/>
          <p:cNvSpPr txBox="1"/>
          <p:nvPr>
            <p:ph idx="11" type="ftr"/>
          </p:nvPr>
        </p:nvSpPr>
        <p:spPr>
          <a:xfrm>
            <a:off x="3124200" y="4767263"/>
            <a:ext cx="2895600" cy="273844"/>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9"/>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3600450"/>
            <a:ext cx="5486400" cy="425054"/>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63" name="Google Shape;63;p10"/>
          <p:cNvSpPr/>
          <p:nvPr>
            <p:ph idx="2" type="pic"/>
          </p:nvPr>
        </p:nvSpPr>
        <p:spPr>
          <a:xfrm>
            <a:off x="1792288" y="459581"/>
            <a:ext cx="5486400" cy="30861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10"/>
          <p:cNvSpPr txBox="1"/>
          <p:nvPr>
            <p:ph idx="1" type="body"/>
          </p:nvPr>
        </p:nvSpPr>
        <p:spPr>
          <a:xfrm>
            <a:off x="1792288" y="4025503"/>
            <a:ext cx="5486400" cy="603647"/>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65" name="Google Shape;65;p10"/>
          <p:cNvSpPr txBox="1"/>
          <p:nvPr>
            <p:ph idx="10" type="dt"/>
          </p:nvPr>
        </p:nvSpPr>
        <p:spPr>
          <a:xfrm>
            <a:off x="457200" y="4767263"/>
            <a:ext cx="21336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 name="Google Shape;66;p10"/>
          <p:cNvSpPr txBox="1"/>
          <p:nvPr>
            <p:ph idx="11" type="ftr"/>
          </p:nvPr>
        </p:nvSpPr>
        <p:spPr>
          <a:xfrm>
            <a:off x="3124200" y="4767263"/>
            <a:ext cx="2895600" cy="273844"/>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10"/>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mt="62000"/>
          </a:blip>
          <a:stretch>
            <a:fillRect b="0" l="0" r="0" t="0"/>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05979"/>
            <a:ext cx="8229600" cy="85725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 name="Google Shape;7;p1"/>
          <p:cNvSpPr txBox="1"/>
          <p:nvPr>
            <p:ph idx="1" type="body"/>
          </p:nvPr>
        </p:nvSpPr>
        <p:spPr>
          <a:xfrm>
            <a:off x="457200" y="1200151"/>
            <a:ext cx="8229600" cy="3394472"/>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4767263"/>
            <a:ext cx="2133600" cy="273844"/>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4767263"/>
            <a:ext cx="2895600" cy="273844"/>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injuryprevention.bmj.com/content/9/3/205.abstract"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14.png"/><Relationship Id="rId8"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4">
            <a:alphaModFix/>
          </a:blip>
          <a:stretch>
            <a:fillRect/>
          </a:stretch>
        </p:blipFill>
        <p:spPr>
          <a:xfrm>
            <a:off x="722475" y="236000"/>
            <a:ext cx="7064300" cy="4704825"/>
          </a:xfrm>
          <a:prstGeom prst="rect">
            <a:avLst/>
          </a:prstGeom>
          <a:noFill/>
          <a:ln>
            <a:noFill/>
          </a:ln>
        </p:spPr>
      </p:pic>
      <p:sp>
        <p:nvSpPr>
          <p:cNvPr id="85" name="Google Shape;85;p13"/>
          <p:cNvSpPr txBox="1"/>
          <p:nvPr>
            <p:ph type="ctrTitle"/>
          </p:nvPr>
        </p:nvSpPr>
        <p:spPr>
          <a:xfrm>
            <a:off x="746850" y="388400"/>
            <a:ext cx="5069100" cy="767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Calibri"/>
              <a:buNone/>
            </a:pPr>
            <a:r>
              <a:rPr b="1" lang="en-US" sz="3959">
                <a:solidFill>
                  <a:srgbClr val="FFFFFF"/>
                </a:solidFill>
              </a:rPr>
              <a:t>Public Safety Meeting </a:t>
            </a:r>
            <a:endParaRPr b="1" sz="3959">
              <a:solidFill>
                <a:srgbClr val="FFFFFF"/>
              </a:solidFill>
            </a:endParaRPr>
          </a:p>
          <a:p>
            <a:pPr indent="0" lvl="0" marL="0" marR="0" rtl="0" algn="l">
              <a:spcBef>
                <a:spcPts val="0"/>
              </a:spcBef>
              <a:spcAft>
                <a:spcPts val="0"/>
              </a:spcAft>
              <a:buClr>
                <a:schemeClr val="dk1"/>
              </a:buClr>
              <a:buFont typeface="Calibri"/>
              <a:buNone/>
            </a:pPr>
            <a:r>
              <a:rPr b="1" lang="en-US" sz="3959">
                <a:solidFill>
                  <a:srgbClr val="FFFFFF"/>
                </a:solidFill>
              </a:rPr>
              <a:t>July 16, 2019</a:t>
            </a:r>
            <a:endParaRPr b="1" i="0" sz="3959" u="none" cap="none" strike="noStrike">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2"/>
          <p:cNvSpPr txBox="1"/>
          <p:nvPr>
            <p:ph type="title"/>
          </p:nvPr>
        </p:nvSpPr>
        <p:spPr>
          <a:xfrm>
            <a:off x="457200" y="205979"/>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a:t>Debrief</a:t>
            </a:r>
            <a:endParaRPr b="1"/>
          </a:p>
        </p:txBody>
      </p:sp>
      <p:sp>
        <p:nvSpPr>
          <p:cNvPr id="147" name="Google Shape;147;p22"/>
          <p:cNvSpPr txBox="1"/>
          <p:nvPr>
            <p:ph idx="1" type="body"/>
          </p:nvPr>
        </p:nvSpPr>
        <p:spPr>
          <a:xfrm>
            <a:off x="768900" y="958100"/>
            <a:ext cx="7111500" cy="3957900"/>
          </a:xfrm>
          <a:prstGeom prst="rect">
            <a:avLst/>
          </a:prstGeom>
        </p:spPr>
        <p:txBody>
          <a:bodyPr anchorCtr="0" anchor="t" bIns="91425" lIns="91425" spcFirstLastPara="1" rIns="91425" wrap="square" tIns="91425">
            <a:noAutofit/>
          </a:bodyPr>
          <a:lstStyle/>
          <a:p>
            <a:pPr indent="-381000" lvl="0" marL="457200" rtl="0" algn="l">
              <a:spcBef>
                <a:spcPts val="640"/>
              </a:spcBef>
              <a:spcAft>
                <a:spcPts val="0"/>
              </a:spcAft>
              <a:buSzPts val="2400"/>
              <a:buChar char="•"/>
            </a:pPr>
            <a:r>
              <a:rPr lang="en-US" sz="2400"/>
              <a:t>Take Home Resources</a:t>
            </a:r>
            <a:endParaRPr sz="2400"/>
          </a:p>
          <a:p>
            <a:pPr indent="-381000" lvl="0" marL="457200" rtl="0" algn="l">
              <a:spcBef>
                <a:spcPts val="0"/>
              </a:spcBef>
              <a:spcAft>
                <a:spcPts val="0"/>
              </a:spcAft>
              <a:buSzPts val="2400"/>
              <a:buChar char="•"/>
            </a:pPr>
            <a:r>
              <a:rPr lang="en-US" sz="2400"/>
              <a:t>Q&amp;A</a:t>
            </a:r>
            <a:endParaRPr sz="2400"/>
          </a:p>
          <a:p>
            <a:pPr indent="-381000" lvl="0" marL="457200" rtl="0" algn="l">
              <a:spcBef>
                <a:spcPts val="0"/>
              </a:spcBef>
              <a:spcAft>
                <a:spcPts val="0"/>
              </a:spcAft>
              <a:buSzPts val="2400"/>
              <a:buChar char="•"/>
            </a:pPr>
            <a:r>
              <a:rPr lang="en-US" sz="2400"/>
              <a:t>Stay in touch!</a:t>
            </a:r>
            <a:endParaRPr sz="2400"/>
          </a:p>
          <a:p>
            <a:pPr indent="0" lvl="0" marL="914400" rtl="0" algn="l">
              <a:spcBef>
                <a:spcPts val="640"/>
              </a:spcBef>
              <a:spcAft>
                <a:spcPts val="0"/>
              </a:spcAft>
              <a:buNone/>
            </a:pPr>
            <a:r>
              <a:rPr lang="en-US" sz="2400"/>
              <a:t>Eric Boerer, Advocacy Director</a:t>
            </a:r>
            <a:endParaRPr sz="2400"/>
          </a:p>
          <a:p>
            <a:pPr indent="0" lvl="0" marL="914400" rtl="0" algn="l">
              <a:spcBef>
                <a:spcPts val="640"/>
              </a:spcBef>
              <a:spcAft>
                <a:spcPts val="0"/>
              </a:spcAft>
              <a:buNone/>
            </a:pPr>
            <a:r>
              <a:rPr lang="en-US" sz="2400"/>
              <a:t>eric@bikepgh.org </a:t>
            </a:r>
            <a:endParaRPr sz="2400"/>
          </a:p>
          <a:p>
            <a:pPr indent="0" lvl="0" marL="914400" rtl="0" algn="l">
              <a:spcBef>
                <a:spcPts val="640"/>
              </a:spcBef>
              <a:spcAft>
                <a:spcPts val="0"/>
              </a:spcAft>
              <a:buNone/>
            </a:pPr>
            <a:r>
              <a:rPr lang="en-US" sz="2400"/>
              <a:t>Office: </a:t>
            </a:r>
            <a:r>
              <a:rPr lang="en-US" sz="2400"/>
              <a:t>412-325-4334</a:t>
            </a:r>
            <a:endParaRPr sz="2400"/>
          </a:p>
          <a:p>
            <a:pPr indent="0" lvl="0" marL="914400" rtl="0" algn="l">
              <a:spcBef>
                <a:spcPts val="640"/>
              </a:spcBef>
              <a:spcAft>
                <a:spcPts val="0"/>
              </a:spcAft>
              <a:buNone/>
            </a:pPr>
            <a:r>
              <a:rPr b="1" lang="en-US" sz="2400"/>
              <a:t>bikepgh.org</a:t>
            </a:r>
            <a:endParaRPr b="1"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4"/>
          <p:cNvSpPr txBox="1"/>
          <p:nvPr>
            <p:ph type="title"/>
          </p:nvPr>
        </p:nvSpPr>
        <p:spPr>
          <a:xfrm>
            <a:off x="457200" y="205979"/>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a:t>People on Bikes</a:t>
            </a:r>
            <a:endParaRPr b="1"/>
          </a:p>
        </p:txBody>
      </p:sp>
      <p:sp>
        <p:nvSpPr>
          <p:cNvPr id="91" name="Google Shape;91;p14"/>
          <p:cNvSpPr txBox="1"/>
          <p:nvPr>
            <p:ph idx="1" type="body"/>
          </p:nvPr>
        </p:nvSpPr>
        <p:spPr>
          <a:xfrm>
            <a:off x="1213800" y="1063375"/>
            <a:ext cx="6495600" cy="35310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b="1" lang="en-US"/>
              <a:t>What to Expect &amp; What to Know:</a:t>
            </a:r>
            <a:endParaRPr b="1"/>
          </a:p>
          <a:p>
            <a:pPr indent="-381000" lvl="0" marL="457200" rtl="0" algn="l">
              <a:spcBef>
                <a:spcPts val="640"/>
              </a:spcBef>
              <a:spcAft>
                <a:spcPts val="0"/>
              </a:spcAft>
              <a:buSzPts val="2400"/>
              <a:buChar char="•"/>
            </a:pPr>
            <a:r>
              <a:rPr lang="en-US" sz="2400"/>
              <a:t>Overall Laws &amp; Guidelines </a:t>
            </a:r>
            <a:endParaRPr sz="2400"/>
          </a:p>
          <a:p>
            <a:pPr indent="-381000" lvl="1" marL="914400" rtl="0" algn="l">
              <a:spcBef>
                <a:spcPts val="0"/>
              </a:spcBef>
              <a:spcAft>
                <a:spcPts val="0"/>
              </a:spcAft>
              <a:buSzPts val="2400"/>
              <a:buChar char="–"/>
            </a:pPr>
            <a:r>
              <a:rPr lang="en-US" sz="2400"/>
              <a:t>PA Bicycle Driver’s Manual</a:t>
            </a:r>
            <a:endParaRPr sz="2400"/>
          </a:p>
          <a:p>
            <a:pPr indent="-381000" lvl="1" marL="914400" rtl="0" algn="l">
              <a:spcBef>
                <a:spcPts val="0"/>
              </a:spcBef>
              <a:spcAft>
                <a:spcPts val="0"/>
              </a:spcAft>
              <a:buSzPts val="2400"/>
              <a:buChar char="–"/>
            </a:pPr>
            <a:r>
              <a:rPr lang="en-US" sz="2400"/>
              <a:t>#1 advice: Be predictable</a:t>
            </a:r>
            <a:endParaRPr sz="2400"/>
          </a:p>
          <a:p>
            <a:pPr indent="-381000" lvl="0" marL="457200" rtl="0" algn="l">
              <a:spcBef>
                <a:spcPts val="0"/>
              </a:spcBef>
              <a:spcAft>
                <a:spcPts val="0"/>
              </a:spcAft>
              <a:buSzPts val="2400"/>
              <a:buChar char="•"/>
            </a:pPr>
            <a:r>
              <a:rPr lang="en-US" sz="2400"/>
              <a:t>Follow the law; stop at red lights/stop signs</a:t>
            </a:r>
            <a:endParaRPr sz="2400"/>
          </a:p>
          <a:p>
            <a:pPr indent="-381000" lvl="0" marL="457200" rtl="0" algn="l">
              <a:spcBef>
                <a:spcPts val="0"/>
              </a:spcBef>
              <a:spcAft>
                <a:spcPts val="0"/>
              </a:spcAft>
              <a:buSzPts val="2400"/>
              <a:buChar char="•"/>
            </a:pPr>
            <a:r>
              <a:rPr lang="en-US" sz="2400"/>
              <a:t>Lights</a:t>
            </a:r>
            <a:endParaRPr sz="2400"/>
          </a:p>
          <a:p>
            <a:pPr indent="-381000" lvl="0" marL="457200" rtl="0" algn="l">
              <a:spcBef>
                <a:spcPts val="0"/>
              </a:spcBef>
              <a:spcAft>
                <a:spcPts val="0"/>
              </a:spcAft>
              <a:buSzPts val="2400"/>
              <a:buChar char="•"/>
            </a:pPr>
            <a:r>
              <a:rPr lang="en-US" sz="2400"/>
              <a:t>Where bicyclists can/cannot bike</a:t>
            </a:r>
            <a:endParaRPr sz="2400"/>
          </a:p>
          <a:p>
            <a:pPr indent="-381000" lvl="0" marL="457200" rtl="0" algn="l">
              <a:spcBef>
                <a:spcPts val="0"/>
              </a:spcBef>
              <a:spcAft>
                <a:spcPts val="0"/>
              </a:spcAft>
              <a:buSzPts val="2400"/>
              <a:buChar char="•"/>
            </a:pPr>
            <a:r>
              <a:rPr lang="en-US" sz="2400"/>
              <a:t>Bicyclists must take the lane in the direction they are heading</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15"/>
          <p:cNvSpPr txBox="1"/>
          <p:nvPr>
            <p:ph type="title"/>
          </p:nvPr>
        </p:nvSpPr>
        <p:spPr>
          <a:xfrm>
            <a:off x="457200" y="205979"/>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a:t>People on Bikes</a:t>
            </a:r>
            <a:endParaRPr b="1"/>
          </a:p>
        </p:txBody>
      </p:sp>
      <p:sp>
        <p:nvSpPr>
          <p:cNvPr id="97" name="Google Shape;97;p15"/>
          <p:cNvSpPr txBox="1"/>
          <p:nvPr>
            <p:ph idx="1" type="body"/>
          </p:nvPr>
        </p:nvSpPr>
        <p:spPr>
          <a:xfrm>
            <a:off x="1250300" y="1200150"/>
            <a:ext cx="6207600" cy="33945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b="1" lang="en-US"/>
              <a:t>The </a:t>
            </a:r>
            <a:r>
              <a:rPr b="1" lang="en-US"/>
              <a:t>Bicyclist's</a:t>
            </a:r>
            <a:r>
              <a:rPr b="1" lang="en-US"/>
              <a:t> Perspective:</a:t>
            </a:r>
            <a:endParaRPr b="1"/>
          </a:p>
          <a:p>
            <a:pPr indent="-381000" lvl="0" marL="457200" marR="0" rtl="0" algn="l">
              <a:lnSpc>
                <a:spcPct val="100000"/>
              </a:lnSpc>
              <a:spcBef>
                <a:spcPts val="560"/>
              </a:spcBef>
              <a:spcAft>
                <a:spcPts val="0"/>
              </a:spcAft>
              <a:buSzPts val="2400"/>
              <a:buChar char="•"/>
            </a:pPr>
            <a:r>
              <a:rPr lang="en-US" sz="2400"/>
              <a:t>People on bikes often act in ways that they think will make them safer</a:t>
            </a:r>
            <a:endParaRPr sz="2400"/>
          </a:p>
          <a:p>
            <a:pPr indent="-381000" lvl="0" marL="457200" marR="0" rtl="0" algn="l">
              <a:lnSpc>
                <a:spcPct val="100000"/>
              </a:lnSpc>
              <a:spcBef>
                <a:spcPts val="0"/>
              </a:spcBef>
              <a:spcAft>
                <a:spcPts val="0"/>
              </a:spcAft>
              <a:buSzPts val="2400"/>
              <a:buChar char="•"/>
            </a:pPr>
            <a:r>
              <a:rPr lang="en-US" sz="2400"/>
              <a:t>Taking the lane</a:t>
            </a:r>
            <a:endParaRPr sz="2400"/>
          </a:p>
          <a:p>
            <a:pPr indent="-381000" lvl="1" marL="1371600" marR="0" rtl="0" algn="l">
              <a:lnSpc>
                <a:spcPct val="100000"/>
              </a:lnSpc>
              <a:spcBef>
                <a:spcPts val="0"/>
              </a:spcBef>
              <a:spcAft>
                <a:spcPts val="0"/>
              </a:spcAft>
              <a:buSzPts val="2400"/>
              <a:buChar char="–"/>
            </a:pPr>
            <a:r>
              <a:rPr lang="en-US" sz="2400"/>
              <a:t>Visibility</a:t>
            </a:r>
            <a:endParaRPr sz="2400"/>
          </a:p>
          <a:p>
            <a:pPr indent="-381000" lvl="1" marL="1371600" marR="0" rtl="0" algn="l">
              <a:lnSpc>
                <a:spcPct val="100000"/>
              </a:lnSpc>
              <a:spcBef>
                <a:spcPts val="0"/>
              </a:spcBef>
              <a:spcAft>
                <a:spcPts val="0"/>
              </a:spcAft>
              <a:buSzPts val="2400"/>
              <a:buChar char="–"/>
            </a:pPr>
            <a:r>
              <a:rPr lang="en-US" sz="2400"/>
              <a:t>Door-zone danger</a:t>
            </a:r>
            <a:endParaRPr sz="2400"/>
          </a:p>
          <a:p>
            <a:pPr indent="-381000" lvl="1" marL="1371600" marR="0" rtl="0" algn="l">
              <a:lnSpc>
                <a:spcPct val="100000"/>
              </a:lnSpc>
              <a:spcBef>
                <a:spcPts val="0"/>
              </a:spcBef>
              <a:spcAft>
                <a:spcPts val="0"/>
              </a:spcAft>
              <a:buSzPts val="2400"/>
              <a:buChar char="–"/>
            </a:pPr>
            <a:r>
              <a:rPr lang="en-US" sz="2400"/>
              <a:t>Debris, Potholes, Snow</a:t>
            </a:r>
            <a:endParaRPr sz="2400"/>
          </a:p>
          <a:p>
            <a:pPr indent="-381000" lvl="1" marL="1371600" marR="0" rtl="0" algn="l">
              <a:lnSpc>
                <a:spcPct val="100000"/>
              </a:lnSpc>
              <a:spcBef>
                <a:spcPts val="0"/>
              </a:spcBef>
              <a:spcAft>
                <a:spcPts val="0"/>
              </a:spcAft>
              <a:buSzPts val="2400"/>
              <a:buChar char="–"/>
            </a:pPr>
            <a:r>
              <a:rPr lang="en-US" sz="2400"/>
              <a:t>Indicating that it’s not safe to pass</a:t>
            </a:r>
            <a:endParaRPr sz="2400"/>
          </a:p>
          <a:p>
            <a:pPr indent="-381000" lvl="1" marL="1371600" marR="0" rtl="0" algn="l">
              <a:lnSpc>
                <a:spcPct val="100000"/>
              </a:lnSpc>
              <a:spcBef>
                <a:spcPts val="0"/>
              </a:spcBef>
              <a:spcAft>
                <a:spcPts val="0"/>
              </a:spcAft>
              <a:buSzPts val="2400"/>
              <a:buChar char="–"/>
            </a:pPr>
            <a:r>
              <a:rPr lang="en-US" sz="2400"/>
              <a:t>Left turns</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16"/>
          <p:cNvSpPr txBox="1"/>
          <p:nvPr>
            <p:ph type="title"/>
          </p:nvPr>
        </p:nvSpPr>
        <p:spPr>
          <a:xfrm>
            <a:off x="457200" y="205979"/>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a:t>People on Bikes</a:t>
            </a:r>
            <a:endParaRPr b="1"/>
          </a:p>
        </p:txBody>
      </p:sp>
      <p:sp>
        <p:nvSpPr>
          <p:cNvPr id="103" name="Google Shape;103;p16"/>
          <p:cNvSpPr txBox="1"/>
          <p:nvPr>
            <p:ph idx="1" type="body"/>
          </p:nvPr>
        </p:nvSpPr>
        <p:spPr>
          <a:xfrm>
            <a:off x="1462000" y="1191725"/>
            <a:ext cx="6307200" cy="3818100"/>
          </a:xfrm>
          <a:prstGeom prst="rect">
            <a:avLst/>
          </a:prstGeom>
        </p:spPr>
        <p:txBody>
          <a:bodyPr anchorCtr="0" anchor="t" bIns="91425" lIns="91425" spcFirstLastPara="1" rIns="91425" wrap="square" tIns="91425">
            <a:noAutofit/>
          </a:bodyPr>
          <a:lstStyle/>
          <a:p>
            <a:pPr indent="0" lvl="0" marL="0" marR="0" rtl="0" algn="l">
              <a:lnSpc>
                <a:spcPct val="100000"/>
              </a:lnSpc>
              <a:spcBef>
                <a:spcPts val="640"/>
              </a:spcBef>
              <a:spcAft>
                <a:spcPts val="0"/>
              </a:spcAft>
              <a:buNone/>
            </a:pPr>
            <a:r>
              <a:rPr b="1" lang="en-US"/>
              <a:t>More People On Bikes &amp; Bike Lanes = Reduced Risk:</a:t>
            </a:r>
            <a:endParaRPr b="1"/>
          </a:p>
          <a:p>
            <a:pPr indent="-381000" lvl="0" marL="457200" marR="0" rtl="0" algn="l">
              <a:lnSpc>
                <a:spcPct val="100000"/>
              </a:lnSpc>
              <a:spcBef>
                <a:spcPts val="640"/>
              </a:spcBef>
              <a:spcAft>
                <a:spcPts val="0"/>
              </a:spcAft>
              <a:buSzPts val="2400"/>
              <a:buChar char="•"/>
            </a:pPr>
            <a:r>
              <a:rPr lang="en-US" sz="2400"/>
              <a:t>The more people get around by bike, the safer it is</a:t>
            </a:r>
            <a:endParaRPr sz="2400"/>
          </a:p>
          <a:p>
            <a:pPr indent="-381000" lvl="0" marL="457200" marR="0" rtl="0" algn="l">
              <a:lnSpc>
                <a:spcPct val="100000"/>
              </a:lnSpc>
              <a:spcBef>
                <a:spcPts val="0"/>
              </a:spcBef>
              <a:spcAft>
                <a:spcPts val="0"/>
              </a:spcAft>
              <a:buSzPts val="2400"/>
              <a:buChar char="•"/>
            </a:pPr>
            <a:r>
              <a:rPr lang="en-US" sz="2400">
                <a:uFill>
                  <a:noFill/>
                </a:uFill>
                <a:hlinkClick r:id="rId3"/>
              </a:rPr>
              <a:t>“safety in numbers” rule</a:t>
            </a:r>
            <a:r>
              <a:rPr lang="en-US" sz="2400"/>
              <a:t> first discovered by researcher Peter Jacobsen</a:t>
            </a:r>
            <a:endParaRPr sz="2400"/>
          </a:p>
          <a:p>
            <a:pPr indent="-381000" lvl="0" marL="457200" marR="0" rtl="0" algn="l">
              <a:lnSpc>
                <a:spcPct val="100000"/>
              </a:lnSpc>
              <a:spcBef>
                <a:spcPts val="0"/>
              </a:spcBef>
              <a:spcAft>
                <a:spcPts val="0"/>
              </a:spcAft>
              <a:buSzPts val="2400"/>
              <a:buChar char="•"/>
            </a:pPr>
            <a:r>
              <a:rPr lang="en-US" sz="2400"/>
              <a:t>Bike infrastructure and slower motorized vehicle speeds increase # of riders</a:t>
            </a:r>
            <a:endParaRPr sz="2400"/>
          </a:p>
          <a:p>
            <a:pPr indent="0" lvl="0" marL="0" marR="0" rtl="0" algn="l">
              <a:lnSpc>
                <a:spcPct val="100000"/>
              </a:lnSpc>
              <a:spcBef>
                <a:spcPts val="560"/>
              </a:spcBef>
              <a:spcAft>
                <a:spcPts val="0"/>
              </a:spcAft>
              <a:buNone/>
            </a:pPr>
            <a:r>
              <a:t/>
            </a:r>
            <a:endParaRPr/>
          </a:p>
        </p:txBody>
      </p:sp>
      <p:pic>
        <p:nvPicPr>
          <p:cNvPr id="104" name="Google Shape;104;p16"/>
          <p:cNvPicPr preferRelativeResize="0"/>
          <p:nvPr/>
        </p:nvPicPr>
        <p:blipFill>
          <a:blip r:embed="rId4">
            <a:alphaModFix/>
          </a:blip>
          <a:stretch>
            <a:fillRect/>
          </a:stretch>
        </p:blipFill>
        <p:spPr>
          <a:xfrm>
            <a:off x="1350275" y="3"/>
            <a:ext cx="6138629"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17"/>
          <p:cNvSpPr txBox="1"/>
          <p:nvPr>
            <p:ph type="title"/>
          </p:nvPr>
        </p:nvSpPr>
        <p:spPr>
          <a:xfrm>
            <a:off x="457200" y="205979"/>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a:t>People on Bikes</a:t>
            </a:r>
            <a:endParaRPr b="1"/>
          </a:p>
        </p:txBody>
      </p:sp>
      <p:pic>
        <p:nvPicPr>
          <p:cNvPr id="110" name="Google Shape;110;p17"/>
          <p:cNvPicPr preferRelativeResize="0"/>
          <p:nvPr/>
        </p:nvPicPr>
        <p:blipFill>
          <a:blip r:embed="rId3">
            <a:alphaModFix/>
          </a:blip>
          <a:stretch>
            <a:fillRect/>
          </a:stretch>
        </p:blipFill>
        <p:spPr>
          <a:xfrm>
            <a:off x="0" y="1444375"/>
            <a:ext cx="9143999" cy="32177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18"/>
          <p:cNvSpPr txBox="1"/>
          <p:nvPr>
            <p:ph type="title"/>
          </p:nvPr>
        </p:nvSpPr>
        <p:spPr>
          <a:xfrm>
            <a:off x="457200" y="103804"/>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a:t>Types of Bike Infrastructure</a:t>
            </a:r>
            <a:endParaRPr b="1"/>
          </a:p>
        </p:txBody>
      </p:sp>
      <p:pic>
        <p:nvPicPr>
          <p:cNvPr id="116" name="Google Shape;116;p18"/>
          <p:cNvPicPr preferRelativeResize="0"/>
          <p:nvPr/>
        </p:nvPicPr>
        <p:blipFill>
          <a:blip r:embed="rId3">
            <a:alphaModFix/>
          </a:blip>
          <a:stretch>
            <a:fillRect/>
          </a:stretch>
        </p:blipFill>
        <p:spPr>
          <a:xfrm>
            <a:off x="0" y="868373"/>
            <a:ext cx="9144000" cy="427512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pic>
        <p:nvPicPr>
          <p:cNvPr id="121" name="Google Shape;121;p19"/>
          <p:cNvPicPr preferRelativeResize="0"/>
          <p:nvPr/>
        </p:nvPicPr>
        <p:blipFill>
          <a:blip r:embed="rId3">
            <a:alphaModFix/>
          </a:blip>
          <a:stretch>
            <a:fillRect/>
          </a:stretch>
        </p:blipFill>
        <p:spPr>
          <a:xfrm>
            <a:off x="3392988" y="198275"/>
            <a:ext cx="2330635" cy="2342775"/>
          </a:xfrm>
          <a:prstGeom prst="rect">
            <a:avLst/>
          </a:prstGeom>
          <a:noFill/>
          <a:ln>
            <a:noFill/>
          </a:ln>
        </p:spPr>
      </p:pic>
      <p:pic>
        <p:nvPicPr>
          <p:cNvPr id="122" name="Google Shape;122;p19"/>
          <p:cNvPicPr preferRelativeResize="0"/>
          <p:nvPr/>
        </p:nvPicPr>
        <p:blipFill rotWithShape="1">
          <a:blip r:embed="rId4">
            <a:alphaModFix/>
          </a:blip>
          <a:srcRect b="90959" l="0" r="0" t="0"/>
          <a:stretch/>
        </p:blipFill>
        <p:spPr>
          <a:xfrm>
            <a:off x="5950550" y="198275"/>
            <a:ext cx="2881775" cy="384950"/>
          </a:xfrm>
          <a:prstGeom prst="rect">
            <a:avLst/>
          </a:prstGeom>
          <a:noFill/>
          <a:ln>
            <a:noFill/>
          </a:ln>
        </p:spPr>
      </p:pic>
      <p:pic>
        <p:nvPicPr>
          <p:cNvPr id="123" name="Google Shape;123;p19"/>
          <p:cNvPicPr preferRelativeResize="0"/>
          <p:nvPr/>
        </p:nvPicPr>
        <p:blipFill>
          <a:blip r:embed="rId5">
            <a:alphaModFix/>
          </a:blip>
          <a:stretch>
            <a:fillRect/>
          </a:stretch>
        </p:blipFill>
        <p:spPr>
          <a:xfrm>
            <a:off x="5950537" y="583232"/>
            <a:ext cx="2881773" cy="1799763"/>
          </a:xfrm>
          <a:prstGeom prst="rect">
            <a:avLst/>
          </a:prstGeom>
          <a:noFill/>
          <a:ln>
            <a:noFill/>
          </a:ln>
        </p:spPr>
      </p:pic>
      <p:pic>
        <p:nvPicPr>
          <p:cNvPr id="124" name="Google Shape;124;p19"/>
          <p:cNvPicPr preferRelativeResize="0"/>
          <p:nvPr/>
        </p:nvPicPr>
        <p:blipFill>
          <a:blip r:embed="rId6">
            <a:alphaModFix/>
          </a:blip>
          <a:stretch>
            <a:fillRect/>
          </a:stretch>
        </p:blipFill>
        <p:spPr>
          <a:xfrm>
            <a:off x="178688" y="522425"/>
            <a:ext cx="2828174" cy="2018626"/>
          </a:xfrm>
          <a:prstGeom prst="rect">
            <a:avLst/>
          </a:prstGeom>
          <a:noFill/>
          <a:ln>
            <a:noFill/>
          </a:ln>
        </p:spPr>
      </p:pic>
      <p:sp>
        <p:nvSpPr>
          <p:cNvPr id="125" name="Google Shape;125;p19"/>
          <p:cNvSpPr txBox="1"/>
          <p:nvPr/>
        </p:nvSpPr>
        <p:spPr>
          <a:xfrm>
            <a:off x="196138" y="198275"/>
            <a:ext cx="2806800" cy="365400"/>
          </a:xfrm>
          <a:prstGeom prst="rect">
            <a:avLst/>
          </a:prstGeom>
          <a:solidFill>
            <a:srgbClr val="B7B7B7"/>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Calibri"/>
                <a:ea typeface="Calibri"/>
                <a:cs typeface="Calibri"/>
                <a:sym typeface="Calibri"/>
              </a:rPr>
              <a:t>Bus-Bike Lane</a:t>
            </a:r>
            <a:endParaRPr sz="1800">
              <a:solidFill>
                <a:schemeClr val="lt1"/>
              </a:solidFill>
              <a:latin typeface="Calibri"/>
              <a:ea typeface="Calibri"/>
              <a:cs typeface="Calibri"/>
              <a:sym typeface="Calibri"/>
            </a:endParaRPr>
          </a:p>
        </p:txBody>
      </p:sp>
      <p:pic>
        <p:nvPicPr>
          <p:cNvPr id="126" name="Google Shape;126;p19"/>
          <p:cNvPicPr preferRelativeResize="0"/>
          <p:nvPr/>
        </p:nvPicPr>
        <p:blipFill>
          <a:blip r:embed="rId7">
            <a:alphaModFix/>
          </a:blip>
          <a:stretch>
            <a:fillRect/>
          </a:stretch>
        </p:blipFill>
        <p:spPr>
          <a:xfrm>
            <a:off x="2186438" y="2969038"/>
            <a:ext cx="2681153" cy="2010412"/>
          </a:xfrm>
          <a:prstGeom prst="rect">
            <a:avLst/>
          </a:prstGeom>
          <a:noFill/>
          <a:ln>
            <a:noFill/>
          </a:ln>
        </p:spPr>
      </p:pic>
      <p:sp>
        <p:nvSpPr>
          <p:cNvPr id="127" name="Google Shape;127;p19"/>
          <p:cNvSpPr txBox="1"/>
          <p:nvPr/>
        </p:nvSpPr>
        <p:spPr>
          <a:xfrm>
            <a:off x="2186475" y="2695974"/>
            <a:ext cx="2681100" cy="350100"/>
          </a:xfrm>
          <a:prstGeom prst="rect">
            <a:avLst/>
          </a:prstGeom>
          <a:solidFill>
            <a:srgbClr val="B7B7B7"/>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Calibri"/>
                <a:ea typeface="Calibri"/>
                <a:cs typeface="Calibri"/>
                <a:sym typeface="Calibri"/>
              </a:rPr>
              <a:t>2-Stage Turn Box</a:t>
            </a:r>
            <a:endParaRPr sz="1800">
              <a:solidFill>
                <a:schemeClr val="lt1"/>
              </a:solidFill>
              <a:latin typeface="Calibri"/>
              <a:ea typeface="Calibri"/>
              <a:cs typeface="Calibri"/>
              <a:sym typeface="Calibri"/>
            </a:endParaRPr>
          </a:p>
        </p:txBody>
      </p:sp>
      <p:pic>
        <p:nvPicPr>
          <p:cNvPr id="128" name="Google Shape;128;p19"/>
          <p:cNvPicPr preferRelativeResize="0"/>
          <p:nvPr/>
        </p:nvPicPr>
        <p:blipFill>
          <a:blip r:embed="rId8">
            <a:alphaModFix/>
          </a:blip>
          <a:stretch>
            <a:fillRect/>
          </a:stretch>
        </p:blipFill>
        <p:spPr>
          <a:xfrm>
            <a:off x="5181875" y="2695975"/>
            <a:ext cx="1731394" cy="23173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pic>
        <p:nvPicPr>
          <p:cNvPr id="133" name="Google Shape;133;p20"/>
          <p:cNvPicPr preferRelativeResize="0"/>
          <p:nvPr/>
        </p:nvPicPr>
        <p:blipFill>
          <a:blip r:embed="rId3">
            <a:alphaModFix/>
          </a:blip>
          <a:stretch>
            <a:fillRect/>
          </a:stretch>
        </p:blipFill>
        <p:spPr>
          <a:xfrm>
            <a:off x="1868688" y="0"/>
            <a:ext cx="5406625" cy="2642250"/>
          </a:xfrm>
          <a:prstGeom prst="rect">
            <a:avLst/>
          </a:prstGeom>
          <a:noFill/>
          <a:ln>
            <a:noFill/>
          </a:ln>
        </p:spPr>
      </p:pic>
      <p:pic>
        <p:nvPicPr>
          <p:cNvPr id="134" name="Google Shape;134;p20"/>
          <p:cNvPicPr preferRelativeResize="0"/>
          <p:nvPr/>
        </p:nvPicPr>
        <p:blipFill>
          <a:blip r:embed="rId4">
            <a:alphaModFix/>
          </a:blip>
          <a:stretch>
            <a:fillRect/>
          </a:stretch>
        </p:blipFill>
        <p:spPr>
          <a:xfrm>
            <a:off x="1868687" y="2487421"/>
            <a:ext cx="5406625" cy="2656079"/>
          </a:xfrm>
          <a:prstGeom prst="rect">
            <a:avLst/>
          </a:prstGeom>
          <a:noFill/>
          <a:ln>
            <a:noFill/>
          </a:ln>
        </p:spPr>
      </p:pic>
      <p:cxnSp>
        <p:nvCxnSpPr>
          <p:cNvPr id="135" name="Google Shape;135;p20"/>
          <p:cNvCxnSpPr/>
          <p:nvPr/>
        </p:nvCxnSpPr>
        <p:spPr>
          <a:xfrm flipH="1" rot="10800000">
            <a:off x="1849950" y="2458600"/>
            <a:ext cx="5447700" cy="25500"/>
          </a:xfrm>
          <a:prstGeom prst="straightConnector1">
            <a:avLst/>
          </a:prstGeom>
          <a:noFill/>
          <a:ln cap="flat" cmpd="sng" w="114300">
            <a:solidFill>
              <a:schemeClr val="accent3"/>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1"/>
          <p:cNvSpPr txBox="1"/>
          <p:nvPr>
            <p:ph type="title"/>
          </p:nvPr>
        </p:nvSpPr>
        <p:spPr>
          <a:xfrm>
            <a:off x="457200" y="205979"/>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a:t>Policy</a:t>
            </a:r>
            <a:endParaRPr b="1"/>
          </a:p>
        </p:txBody>
      </p:sp>
      <p:sp>
        <p:nvSpPr>
          <p:cNvPr id="141" name="Google Shape;141;p21"/>
          <p:cNvSpPr txBox="1"/>
          <p:nvPr>
            <p:ph idx="1" type="body"/>
          </p:nvPr>
        </p:nvSpPr>
        <p:spPr>
          <a:xfrm>
            <a:off x="1241850" y="1191700"/>
            <a:ext cx="6511800" cy="3394500"/>
          </a:xfrm>
          <a:prstGeom prst="rect">
            <a:avLst/>
          </a:prstGeom>
        </p:spPr>
        <p:txBody>
          <a:bodyPr anchorCtr="0" anchor="t" bIns="91425" lIns="91425" spcFirstLastPara="1" rIns="91425" wrap="square" tIns="91425">
            <a:noAutofit/>
          </a:bodyPr>
          <a:lstStyle/>
          <a:p>
            <a:pPr indent="0" lvl="0" marL="0" marR="0" rtl="0" algn="l">
              <a:lnSpc>
                <a:spcPct val="100000"/>
              </a:lnSpc>
              <a:spcBef>
                <a:spcPts val="640"/>
              </a:spcBef>
              <a:spcAft>
                <a:spcPts val="0"/>
              </a:spcAft>
              <a:buNone/>
            </a:pPr>
            <a:r>
              <a:rPr b="1" lang="en-US"/>
              <a:t>Complete Streets Policy, 2016</a:t>
            </a:r>
            <a:endParaRPr b="1"/>
          </a:p>
          <a:p>
            <a:pPr indent="-381000" lvl="0" marL="457200" marR="0" rtl="0" algn="l">
              <a:lnSpc>
                <a:spcPct val="100000"/>
              </a:lnSpc>
              <a:spcBef>
                <a:spcPts val="640"/>
              </a:spcBef>
              <a:spcAft>
                <a:spcPts val="0"/>
              </a:spcAft>
              <a:buSzPts val="2400"/>
              <a:buChar char="•"/>
            </a:pPr>
            <a:r>
              <a:rPr lang="en-US" sz="2400"/>
              <a:t>How it will inform future construction projects</a:t>
            </a:r>
            <a:endParaRPr sz="2400"/>
          </a:p>
          <a:p>
            <a:pPr indent="-381000" lvl="0" marL="457200" marR="0" rtl="0" algn="l">
              <a:lnSpc>
                <a:spcPct val="100000"/>
              </a:lnSpc>
              <a:spcBef>
                <a:spcPts val="0"/>
              </a:spcBef>
              <a:spcAft>
                <a:spcPts val="0"/>
              </a:spcAft>
              <a:buSzPts val="2400"/>
              <a:buChar char="•"/>
            </a:pPr>
            <a:r>
              <a:rPr lang="en-US" sz="2400"/>
              <a:t>All projects must consider all road users</a:t>
            </a:r>
            <a:endParaRPr sz="2400"/>
          </a:p>
          <a:p>
            <a:pPr indent="0" lvl="0" marL="914400" marR="0" rtl="0" algn="l">
              <a:lnSpc>
                <a:spcPct val="100000"/>
              </a:lnSpc>
              <a:spcBef>
                <a:spcPts val="640"/>
              </a:spcBef>
              <a:spcAft>
                <a:spcPts val="0"/>
              </a:spcAft>
              <a:buNone/>
            </a:pPr>
            <a:r>
              <a:t/>
            </a:r>
            <a:endParaRPr sz="2400"/>
          </a:p>
          <a:p>
            <a:pPr indent="0" lvl="0" marL="0" marR="0" rtl="0" algn="l">
              <a:lnSpc>
                <a:spcPct val="100000"/>
              </a:lnSpc>
              <a:spcBef>
                <a:spcPts val="640"/>
              </a:spcBef>
              <a:spcAft>
                <a:spcPts val="0"/>
              </a:spcAft>
              <a:buNone/>
            </a:pPr>
            <a:r>
              <a:rPr b="1" lang="en-US"/>
              <a:t>Pittsburgh Bike Plan</a:t>
            </a:r>
            <a:endParaRPr b="1"/>
          </a:p>
          <a:p>
            <a:pPr indent="-381000" lvl="0" marL="457200" marR="0" rtl="0" algn="l">
              <a:lnSpc>
                <a:spcPct val="100000"/>
              </a:lnSpc>
              <a:spcBef>
                <a:spcPts val="640"/>
              </a:spcBef>
              <a:spcAft>
                <a:spcPts val="0"/>
              </a:spcAft>
              <a:buSzPts val="2400"/>
              <a:buChar char="•"/>
            </a:pPr>
            <a:r>
              <a:rPr lang="en-US" sz="2400"/>
              <a:t>Due: Fall 2019</a:t>
            </a:r>
            <a:endParaRPr sz="24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