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4" r:id="rId3"/>
  </p:sldMasterIdLst>
  <p:notesMasterIdLst>
    <p:notesMasterId r:id="rId37"/>
  </p:notesMasterIdLst>
  <p:handoutMasterIdLst>
    <p:handoutMasterId r:id="rId38"/>
  </p:handoutMasterIdLst>
  <p:sldIdLst>
    <p:sldId id="278" r:id="rId4"/>
    <p:sldId id="315" r:id="rId5"/>
    <p:sldId id="318" r:id="rId6"/>
    <p:sldId id="323" r:id="rId7"/>
    <p:sldId id="320" r:id="rId8"/>
    <p:sldId id="319" r:id="rId9"/>
    <p:sldId id="317" r:id="rId10"/>
    <p:sldId id="316" r:id="rId11"/>
    <p:sldId id="324" r:id="rId12"/>
    <p:sldId id="325" r:id="rId13"/>
    <p:sldId id="267" r:id="rId14"/>
    <p:sldId id="275" r:id="rId15"/>
    <p:sldId id="287" r:id="rId16"/>
    <p:sldId id="268" r:id="rId17"/>
    <p:sldId id="314" r:id="rId18"/>
    <p:sldId id="286" r:id="rId19"/>
    <p:sldId id="311" r:id="rId20"/>
    <p:sldId id="313" r:id="rId21"/>
    <p:sldId id="312" r:id="rId22"/>
    <p:sldId id="288" r:id="rId23"/>
    <p:sldId id="306" r:id="rId24"/>
    <p:sldId id="300" r:id="rId25"/>
    <p:sldId id="301" r:id="rId26"/>
    <p:sldId id="305" r:id="rId27"/>
    <p:sldId id="302" r:id="rId28"/>
    <p:sldId id="303" r:id="rId29"/>
    <p:sldId id="307" r:id="rId30"/>
    <p:sldId id="308" r:id="rId31"/>
    <p:sldId id="310" r:id="rId32"/>
    <p:sldId id="297" r:id="rId33"/>
    <p:sldId id="298" r:id="rId34"/>
    <p:sldId id="299" r:id="rId35"/>
    <p:sldId id="321" r:id="rId3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414" autoAdjust="0"/>
  </p:normalViewPr>
  <p:slideViewPr>
    <p:cSldViewPr snapToGrid="0">
      <p:cViewPr varScale="1">
        <p:scale>
          <a:sx n="53" d="100"/>
          <a:sy n="53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B3086CFF-27F4-4A84-82D8-D82698D6613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1B9D0DF-A911-4ED5-8D9C-482E2CB9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20054A67-ECEB-4FEE-AAF3-F55C6299FFD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0788883C-FF1D-4B1A-A9D2-6EF6487E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0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8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B399-B531-43BF-9916-0C10D047F0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*</a:t>
            </a:r>
            <a:r>
              <a:rPr lang="en-US" sz="1400" dirty="0"/>
              <a:t>Terms in </a:t>
            </a:r>
            <a:r>
              <a:rPr lang="en-US" sz="1400" b="1" dirty="0"/>
              <a:t>Bold</a:t>
            </a:r>
            <a:r>
              <a:rPr lang="en-US" sz="1400" dirty="0"/>
              <a:t>: Based on biases of actual or perceived. This is a result of the Matthew Shepard and James Byrd, Jr. Hate Crimes Prevention Act of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B399-B531-43BF-9916-0C10D047F0A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4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Hate Crime- </a:t>
            </a:r>
            <a:r>
              <a:rPr lang="en-US" sz="1400" dirty="0"/>
              <a:t>Traditional crime, such as assault or battery, motivated in part by a bias against the protected characteristics of an individual, a group, or an establishment.</a:t>
            </a:r>
          </a:p>
          <a:p>
            <a:endParaRPr lang="en-US" sz="1400" dirty="0"/>
          </a:p>
          <a:p>
            <a:r>
              <a:rPr lang="en-US" sz="1400" b="1" dirty="0"/>
              <a:t>Hate Incident- </a:t>
            </a:r>
            <a:r>
              <a:rPr lang="en-US" sz="1400" dirty="0"/>
              <a:t>An act, by conduct or through words, motivated in part by a bias against the protected characteristics of an individual, a group, or an establishment in which there is no violation of the law.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B399-B531-43BF-9916-0C10D047F0A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Hate Crime- </a:t>
            </a:r>
            <a:r>
              <a:rPr lang="en-US" sz="1400" dirty="0"/>
              <a:t>Traditional crime, such as assault or battery, motivated in part by a bias against the protected characteristics of an individual, a group, or an establishment.</a:t>
            </a:r>
          </a:p>
          <a:p>
            <a:endParaRPr lang="en-US" sz="1400" dirty="0"/>
          </a:p>
          <a:p>
            <a:r>
              <a:rPr lang="en-US" sz="1400" b="1" dirty="0"/>
              <a:t>Hate Incident- </a:t>
            </a:r>
            <a:r>
              <a:rPr lang="en-US" sz="1400" dirty="0"/>
              <a:t>An act, by conduct or through words, motivated in part by a bias against the protected characteristics of an individual, a group, or an establishment in which there is no violation of the law.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B399-B531-43BF-9916-0C10D047F0A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7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883C-FF1D-4B1A-A9D2-6EF6487EF3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B399-B531-43BF-9916-0C10D047F0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ACG_Title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UNCLASSIFIED//FOUO</a:t>
            </a:r>
            <a:endParaRPr lang="en-US" sz="1200" b="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AACG_Title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UNCLASSIFIED//FOUO</a:t>
            </a:r>
            <a:endParaRPr lang="en-US" sz="1200" b="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ED1-5742-4D04-98F3-28F488CC2ECB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0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05F7-0FCB-4B0C-AC48-AEEA36589AB6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0D96-8432-4EF8-818F-CAF8F40B5C15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3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DA72-57B6-4E9B-A88B-429348A58B45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6AFC-C72E-4A93-A7E2-876547A3E4DC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FE07-8DCE-498A-894A-D704887B2AAE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E44-369D-4D70-BF4A-6D38E0048475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E7C4CE-DF6A-463F-9E55-79C468779B87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242852"/>
                </a:solidFill>
              </a:rPr>
              <a:t>UNCLASSIFIED//FOR OFFICIAL USE ONLY</a:t>
            </a:r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0D7460-D454-44C0-A4F0-0101C86429E0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44B-E63C-427C-8655-35C79C8D2B5E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064B-7B95-49BC-A4C9-AA86077A1E7F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3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9ABD-029C-4C97-A774-92631388119E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FCE1F4-9119-4CB3-B159-75DE7753F85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552794-5780-4012-81A6-32DB3D2A8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ACG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404040"/>
                </a:solidFill>
                <a:latin typeface="Calibri Light" panose="020F0302020204030204" pitchFamily="34" charset="0"/>
              </a:rPr>
              <a:t>UNCLASSIFIED//FOUO</a:t>
            </a:r>
            <a:endParaRPr lang="en-US" sz="1200" b="0" dirty="0">
              <a:solidFill>
                <a:srgbClr val="40404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AACG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404040"/>
                </a:solidFill>
                <a:latin typeface="Calibri Light" panose="020F0302020204030204" pitchFamily="34" charset="0"/>
              </a:rPr>
              <a:t>UNCLASSIFIED//FOUO</a:t>
            </a:r>
            <a:endParaRPr lang="en-US" sz="1200" b="0" dirty="0">
              <a:solidFill>
                <a:srgbClr val="40404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AACG_CaveatHeader_Shape"/>
          <p:cNvSpPr txBox="1"/>
          <p:nvPr userDrawn="1"/>
        </p:nvSpPr>
        <p:spPr>
          <a:xfrm>
            <a:off x="0" y="27940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40404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7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7E50D-E37E-418B-AB9D-E91D5B8D5A78}" type="datetime1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0D7460-D454-44C0-A4F0-0101C86429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3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bi.gov/tip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burka@fbi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pulcastro@fbi.gov" TargetMode="External"/><Relationship Id="rId5" Type="http://schemas.openxmlformats.org/officeDocument/2006/relationships/hyperlink" Target="mailto:mmoore4@fbi.gov" TargetMode="External"/><Relationship Id="rId4" Type="http://schemas.openxmlformats.org/officeDocument/2006/relationships/hyperlink" Target="mailto:mtrosan@fbi.g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awrencevilleUnited" TargetMode="External"/><Relationship Id="rId2" Type="http://schemas.openxmlformats.org/officeDocument/2006/relationships/hyperlink" Target="mailto:info@LUnite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53" y="3095945"/>
            <a:ext cx="10995403" cy="101016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Combatting Extremist and Hate-Based Violence Through Community Engagement &amp; Empowerment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463" y="4605663"/>
            <a:ext cx="10058400" cy="486249"/>
          </a:xfrm>
        </p:spPr>
        <p:txBody>
          <a:bodyPr>
            <a:noAutofit/>
          </a:bodyPr>
          <a:lstStyle/>
          <a:p>
            <a:pPr algn="r"/>
            <a:endParaRPr lang="en-US" sz="3200" b="1" dirty="0" smtClean="0"/>
          </a:p>
          <a:p>
            <a:pPr algn="r"/>
            <a:r>
              <a:rPr lang="en-US" sz="3200" b="1" dirty="0" smtClean="0"/>
              <a:t>January 28, 2019</a:t>
            </a:r>
          </a:p>
          <a:p>
            <a:pPr algn="r"/>
            <a:r>
              <a:rPr lang="en-US" sz="3200" b="1" dirty="0" smtClean="0"/>
              <a:t>Lawrenceville united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26372" y="154113"/>
            <a:ext cx="1609962" cy="145893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word from Jewish Federation</a:t>
            </a:r>
            <a:endParaRPr lang="en-US" b="1" dirty="0"/>
          </a:p>
        </p:txBody>
      </p:sp>
      <p:pic>
        <p:nvPicPr>
          <p:cNvPr id="1026" name="Picture 2" descr="Image result for jewish federation of pitts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8" y="2363894"/>
            <a:ext cx="91630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458" y="194136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Objectives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74" y="1189490"/>
            <a:ext cx="11096338" cy="47481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200" dirty="0"/>
              <a:t> I</a:t>
            </a:r>
            <a:r>
              <a:rPr lang="en-US" sz="2800" dirty="0"/>
              <a:t>ncreased reporting of incidents of </a:t>
            </a:r>
            <a:r>
              <a:rPr lang="en-US" sz="2800" dirty="0" smtClean="0"/>
              <a:t>hate or bias-related violence </a:t>
            </a:r>
            <a:r>
              <a:rPr lang="en-US" sz="2800" dirty="0"/>
              <a:t>and property </a:t>
            </a:r>
            <a:r>
              <a:rPr lang="en-US" sz="2800" dirty="0" smtClean="0"/>
              <a:t>both nationally &amp; in Western 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Differentiate between First Amendment-protected activity, hate-related acts of violence, and violent extremism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Inform community members of basic signs, symbols, and behavioral indicators which may be exhibited by violent extremists to enhance the community’s ability to identify, intervene, and prevent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Shift focus from prosecution to prevention through community engagement and empowerment </a:t>
            </a:r>
          </a:p>
        </p:txBody>
      </p:sp>
    </p:spTree>
    <p:extLst>
      <p:ext uri="{BB962C8B-B14F-4D97-AF65-F5344CB8AC3E}">
        <p14:creationId xmlns:p14="http://schemas.microsoft.com/office/powerpoint/2010/main" val="9360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Federal Hate Crime?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684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Criminal offenses motivated, in whole or in part, by the offenders’ bias against the following protected classes: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Race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Religion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National origin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Ethnicity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Disability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Sexual orientation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Gender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Gender identity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Title 18 USC § 245-Federally Protected Activities</a:t>
            </a:r>
          </a:p>
          <a:p>
            <a:pPr lvl="1"/>
            <a:r>
              <a:rPr lang="en-US" sz="3000" dirty="0"/>
              <a:t>Force or threat of force based on Race, Color, Religion, National Origin</a:t>
            </a:r>
          </a:p>
          <a:p>
            <a:r>
              <a:rPr lang="en-US" sz="3200" dirty="0"/>
              <a:t>Title 18 USC § 247-Church Arson Prevention Act</a:t>
            </a:r>
          </a:p>
          <a:p>
            <a:pPr lvl="1"/>
            <a:r>
              <a:rPr lang="en-US" sz="3000" dirty="0"/>
              <a:t>Defacing, damaging, destroying religious real property; obstructing a person’s free exercise of religious beliefs</a:t>
            </a:r>
          </a:p>
          <a:p>
            <a:r>
              <a:rPr lang="en-US" sz="3200" dirty="0"/>
              <a:t>Title 18 USC § 249-Hate Crimes Prevention Act</a:t>
            </a:r>
          </a:p>
          <a:p>
            <a:pPr lvl="1"/>
            <a:r>
              <a:rPr lang="en-US" sz="3000" dirty="0"/>
              <a:t>Prohibits bodily injury (or attempts) due to actual or perceived Race, Color, Religion, National Origin, Religion, Gender Identity, Sexual orientation, and Disability</a:t>
            </a:r>
          </a:p>
          <a:p>
            <a:r>
              <a:rPr lang="en-US" sz="3200" dirty="0"/>
              <a:t>Title 42 USC § 3631-Fair Housing Act</a:t>
            </a:r>
          </a:p>
          <a:p>
            <a:pPr lvl="1"/>
            <a:r>
              <a:rPr lang="en-US" sz="3000" dirty="0"/>
              <a:t>Prohibits interference with housing rights based on Race, Color, Religion, National Origin, Gender, Disability, Familial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Hate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24" y="1737360"/>
            <a:ext cx="65694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7,106 single-bias incidents in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8,493 victims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Religious Bias (1,564 incidents)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Jewish – nearly 60%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Islamic – over 17%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Racial/Ethnic Bias (4,131 incidents)</a:t>
            </a:r>
            <a:r>
              <a:rPr lang="en-US" sz="3000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 anti- Black/African American – nearly 49%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anti-White – nearly 18%</a:t>
            </a:r>
            <a:endParaRPr lang="en-US" sz="2800" dirty="0"/>
          </a:p>
          <a:p>
            <a:pPr marL="201168" lvl="1" indent="0">
              <a:buNone/>
            </a:pPr>
            <a:r>
              <a:rPr lang="en-US" sz="3000" dirty="0"/>
              <a:t>	</a:t>
            </a:r>
            <a:endParaRPr lang="en-US" sz="3000" dirty="0" smtClean="0"/>
          </a:p>
          <a:p>
            <a:pPr marL="201168" lvl="1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6" y="472169"/>
            <a:ext cx="3474655" cy="61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Free Speech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6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The First Amendment to the Constitution allows for the free expression of both offensive and hateful speech</a:t>
            </a:r>
            <a:endParaRPr lang="en-US" sz="3200" dirty="0"/>
          </a:p>
          <a:p>
            <a:pPr marL="599123" lvl="3" indent="-233363">
              <a:buFont typeface="Arial" pitchFamily="34" charset="0"/>
              <a:buChar char="•"/>
            </a:pPr>
            <a:r>
              <a:rPr lang="en-US" sz="3000" dirty="0"/>
              <a:t>Organizing a gathering to promote hate</a:t>
            </a:r>
          </a:p>
          <a:p>
            <a:pPr marL="599123" lvl="3" indent="-233363">
              <a:buFont typeface="Arial" pitchFamily="34" charset="0"/>
              <a:buChar char="•"/>
            </a:pPr>
            <a:r>
              <a:rPr lang="en-US" sz="3000" dirty="0"/>
              <a:t>Circulating offensive materials </a:t>
            </a:r>
          </a:p>
          <a:p>
            <a:pPr marL="599123" lvl="3" indent="-233363">
              <a:buFont typeface="Arial" pitchFamily="34" charset="0"/>
              <a:buChar char="•"/>
            </a:pPr>
            <a:r>
              <a:rPr lang="en-US" sz="3000" dirty="0"/>
              <a:t>Posting bigoted views </a:t>
            </a:r>
            <a:r>
              <a:rPr lang="en-US" sz="3000" dirty="0" smtClean="0"/>
              <a:t>online</a:t>
            </a:r>
          </a:p>
          <a:p>
            <a:pPr marL="599123" lvl="3" indent="-233363">
              <a:buFont typeface="Arial" pitchFamily="34" charset="0"/>
              <a:buChar char="•"/>
            </a:pPr>
            <a:endParaRPr lang="en-US" sz="3000" dirty="0"/>
          </a:p>
          <a:p>
            <a:pPr marL="599123" lvl="3" indent="-233363">
              <a:buFont typeface="Arial" pitchFamily="34" charset="0"/>
              <a:buChar char="•"/>
            </a:pPr>
            <a:r>
              <a:rPr lang="en-US" sz="3000" dirty="0" smtClean="0">
                <a:sym typeface="Wingdings" panose="05000000000000000000" pitchFamily="2" charset="2"/>
              </a:rPr>
              <a:t>FBI cannot and does not “surf” for offensive or hateful speech or materials. 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1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Free Speech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6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The First Amendment is </a:t>
            </a:r>
            <a:r>
              <a:rPr lang="en-US" sz="3200" u="sng" dirty="0" smtClean="0"/>
              <a:t>not</a:t>
            </a:r>
            <a:r>
              <a:rPr lang="en-US" sz="3200" dirty="0" smtClean="0"/>
              <a:t> extended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Criminal acts based on intolerance;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Purposefully intimidating speech;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Actions which can be interpreted by a reasonable person to be a serious intent to cause harm;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Planning, preparation, commission, and/or facilitation of violence.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 vs. Free Speech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2771" y="2055737"/>
            <a:ext cx="10253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3600" dirty="0">
                <a:solidFill>
                  <a:prstClr val="black"/>
                </a:solidFill>
              </a:rPr>
              <a:t>A </a:t>
            </a:r>
            <a:r>
              <a:rPr lang="en-US" sz="3600" dirty="0" smtClean="0">
                <a:solidFill>
                  <a:prstClr val="black"/>
                </a:solidFill>
              </a:rPr>
              <a:t>true </a:t>
            </a:r>
            <a:r>
              <a:rPr lang="en-US" sz="3600" dirty="0">
                <a:solidFill>
                  <a:prstClr val="black"/>
                </a:solidFill>
              </a:rPr>
              <a:t>Threat puts the recipient in fear of bodily harm</a:t>
            </a:r>
          </a:p>
        </p:txBody>
      </p:sp>
      <p:pic>
        <p:nvPicPr>
          <p:cNvPr id="7" name="Picture 6" descr="292969F200000578-0-image-a-15_1432860176932.jpg"/>
          <p:cNvPicPr>
            <a:picLocks noChangeAspect="1"/>
          </p:cNvPicPr>
          <p:nvPr/>
        </p:nvPicPr>
        <p:blipFill>
          <a:blip r:embed="rId2" cstate="print"/>
          <a:srcRect r="31667" b="52"/>
          <a:stretch>
            <a:fillRect/>
          </a:stretch>
        </p:blipFill>
        <p:spPr>
          <a:xfrm>
            <a:off x="3506877" y="2702068"/>
            <a:ext cx="5191646" cy="34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 vs. Free Speech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2771" y="2055737"/>
            <a:ext cx="10253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3600" dirty="0">
                <a:solidFill>
                  <a:prstClr val="black"/>
                </a:solidFill>
              </a:rPr>
              <a:t>A </a:t>
            </a:r>
            <a:r>
              <a:rPr lang="en-US" sz="3600" dirty="0" smtClean="0">
                <a:solidFill>
                  <a:prstClr val="black"/>
                </a:solidFill>
              </a:rPr>
              <a:t>true </a:t>
            </a:r>
            <a:r>
              <a:rPr lang="en-US" sz="3600" dirty="0">
                <a:solidFill>
                  <a:prstClr val="black"/>
                </a:solidFill>
              </a:rPr>
              <a:t>Threat puts the recipient in fear of bodily harm</a:t>
            </a:r>
          </a:p>
        </p:txBody>
      </p:sp>
      <p:pic>
        <p:nvPicPr>
          <p:cNvPr id="10" name="Picture 9" descr="lead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570" y="2702067"/>
            <a:ext cx="7087030" cy="33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 vs. Free Speech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UNCLASSIFIED//FOR OFFICIAL USE ONLY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2771" y="2055737"/>
            <a:ext cx="10253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3600" dirty="0">
                <a:solidFill>
                  <a:prstClr val="black"/>
                </a:solidFill>
              </a:rPr>
              <a:t>A </a:t>
            </a:r>
            <a:r>
              <a:rPr lang="en-US" sz="3600" dirty="0" smtClean="0">
                <a:solidFill>
                  <a:prstClr val="black"/>
                </a:solidFill>
              </a:rPr>
              <a:t>true </a:t>
            </a:r>
            <a:r>
              <a:rPr lang="en-US" sz="3600" dirty="0">
                <a:solidFill>
                  <a:prstClr val="black"/>
                </a:solidFill>
              </a:rPr>
              <a:t>Threat puts the recipient in fear of bodily harm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02068"/>
            <a:ext cx="4728167" cy="3546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986" y="2697685"/>
            <a:ext cx="2856006" cy="3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Welcome!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Please </a:t>
            </a:r>
            <a:r>
              <a:rPr lang="en-US" sz="3200" b="1" dirty="0" smtClean="0"/>
              <a:t>sign in </a:t>
            </a:r>
            <a:r>
              <a:rPr lang="en-US" sz="3200" dirty="0" smtClean="0"/>
              <a:t>with Goodwill reception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Help yourself to </a:t>
            </a:r>
            <a:r>
              <a:rPr lang="en-US" sz="3200" b="1" dirty="0" smtClean="0"/>
              <a:t>water</a:t>
            </a:r>
            <a:r>
              <a:rPr lang="en-US" sz="3200" dirty="0" smtClean="0"/>
              <a:t> or some </a:t>
            </a:r>
            <a:r>
              <a:rPr lang="en-US" sz="3200" b="1" dirty="0" smtClean="0"/>
              <a:t>snacks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 smtClean="0"/>
              <a:t>Childcare</a:t>
            </a:r>
            <a:r>
              <a:rPr lang="en-US" sz="3200" dirty="0" smtClean="0"/>
              <a:t> is in Interview Room 1-A: please sign your child in with Katie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If you need a </a:t>
            </a:r>
            <a:r>
              <a:rPr lang="en-US" sz="3200" b="1" dirty="0" smtClean="0"/>
              <a:t>break</a:t>
            </a:r>
            <a:r>
              <a:rPr lang="en-US" sz="3200" dirty="0" smtClean="0"/>
              <a:t>: Interview Room 1-B is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 smtClean="0"/>
              <a:t>Bathrooms</a:t>
            </a:r>
            <a:r>
              <a:rPr lang="en-US" sz="3200" dirty="0" smtClean="0"/>
              <a:t> are out the doors to the left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 smtClean="0"/>
              <a:t>Note to media</a:t>
            </a:r>
            <a:r>
              <a:rPr lang="en-US" sz="3200" dirty="0" smtClean="0"/>
              <a:t>: please no cameras, microphones, or direct quotes from community members during meeting without their permission</a:t>
            </a:r>
            <a:endParaRPr lang="en-US" sz="3200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Hate-related propaganda, hateful speech, etc., may not rise to the level of a federal crime</a:t>
            </a:r>
          </a:p>
          <a:p>
            <a:r>
              <a:rPr lang="en-US" sz="3600" b="1" i="1" u="sng" dirty="0">
                <a:sym typeface="Wingdings" panose="05000000000000000000" pitchFamily="2" charset="2"/>
              </a:rPr>
              <a:t> Still of intelligence </a:t>
            </a:r>
            <a:r>
              <a:rPr lang="en-US" sz="3600" b="1" i="1" u="sng" dirty="0" smtClean="0">
                <a:sym typeface="Wingdings" panose="05000000000000000000" pitchFamily="2" charset="2"/>
              </a:rPr>
              <a:t>value and key to identification, intervention, and prevention</a:t>
            </a:r>
            <a:endParaRPr lang="en-US" sz="3600" b="1" i="1" u="sng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Considerations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WE - family members, friends, peers, co-workers, staff, and all community members are the keys to </a:t>
            </a:r>
            <a:r>
              <a:rPr lang="en-US" sz="3200" dirty="0"/>
              <a:t>preventing acts of violence </a:t>
            </a:r>
            <a:r>
              <a:rPr lang="en-US" sz="3200" dirty="0" smtClean="0"/>
              <a:t>by active shooters and violent extremist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WE ALL need to be aware of some of the signs</a:t>
            </a:r>
            <a:r>
              <a:rPr lang="en-US" sz="3200" dirty="0"/>
              <a:t>, symbols, and behavioral indicators </a:t>
            </a:r>
            <a:r>
              <a:rPr lang="en-US" sz="3200" dirty="0" smtClean="0"/>
              <a:t>often exhibited by extremists before they engage in hate crimes or other acts of violence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WE must move from reactive to proactive – working as a community to IDENTIFY, INTERVENE, and above all, PREVENT individuals from mobilization to violence 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UNCLASSIFIED//FOR OFFICIAL USE ONLY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05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No accurate demographic or “profile” for violent extremists (W/M highest statistically)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Focus must be on behavioral indicators over ideology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Goal – Prevention over prosecution – we can NOT prosecute our way to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Seeing something is NOT enough - WE ALL must DO something as identifying and ACTING on indicators is crucial to intervention and prevention </a:t>
            </a:r>
          </a:p>
          <a:p>
            <a:pPr marL="384048" lvl="2" indent="0">
              <a:buNone/>
            </a:pPr>
            <a:endParaRPr lang="en-US" sz="3000" dirty="0" smtClean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8" y="1833857"/>
            <a:ext cx="11181807" cy="44570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Grievance narrative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Personal grievance vs. Collective grievance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“Leakage” – FBI Active Shooter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Vital intelligence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 51% - leaked intent to engage in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54% who observed leakage did NOTHING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83% communicated ONLY with the active shooter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488-numeri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6362" y="2675661"/>
            <a:ext cx="2585622" cy="108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>
          <a:xfrm>
            <a:off x="6535344" y="637568"/>
            <a:ext cx="5518112" cy="16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21" y="152449"/>
            <a:ext cx="10058400" cy="1544699"/>
          </a:xfrm>
        </p:spPr>
        <p:txBody>
          <a:bodyPr>
            <a:noAutofit/>
          </a:bodyPr>
          <a:lstStyle/>
          <a:p>
            <a:pPr lvl="1"/>
            <a:r>
              <a:rPr lang="en-US" sz="4800" dirty="0" smtClean="0">
                <a:latin typeface="Calibri Light" panose="020F0302020204030204" pitchFamily="34" charset="0"/>
              </a:rPr>
              <a:t>Behavioral Indicators </a:t>
            </a:r>
            <a:br>
              <a:rPr lang="en-US" sz="4800" dirty="0" smtClean="0">
                <a:latin typeface="Calibri Light" panose="020F0302020204030204" pitchFamily="34" charset="0"/>
              </a:rPr>
            </a:br>
            <a:endParaRPr lang="en-US" sz="48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8" y="1784327"/>
            <a:ext cx="1951733" cy="2489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80" y="1784861"/>
            <a:ext cx="1674374" cy="2374877"/>
          </a:xfrm>
          <a:prstGeom prst="rect">
            <a:avLst/>
          </a:prstGeom>
        </p:spPr>
      </p:pic>
      <p:pic>
        <p:nvPicPr>
          <p:cNvPr id="6" name="Picture 5" descr="Rumiyah-issue-two.jpg"/>
          <p:cNvPicPr>
            <a:picLocks noChangeAspect="1"/>
          </p:cNvPicPr>
          <p:nvPr/>
        </p:nvPicPr>
        <p:blipFill rotWithShape="1">
          <a:blip r:embed="rId5" cstate="print"/>
          <a:srcRect b="19332"/>
          <a:stretch/>
        </p:blipFill>
        <p:spPr>
          <a:xfrm>
            <a:off x="9003664" y="1803697"/>
            <a:ext cx="2213986" cy="2518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52" y="1803697"/>
            <a:ext cx="1713140" cy="2523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098" y="1803697"/>
            <a:ext cx="1971244" cy="2450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65" y="4521532"/>
            <a:ext cx="4437078" cy="2078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5922" y="4447257"/>
            <a:ext cx="1641727" cy="2152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85" y="4381665"/>
            <a:ext cx="4232396" cy="22588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0174" y="1107958"/>
            <a:ext cx="8261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Increased consumption/sharing of propaganda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2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History of violence/fascination with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Violent history does </a:t>
            </a:r>
            <a:r>
              <a:rPr lang="en-US" sz="2800" b="1" dirty="0" smtClean="0"/>
              <a:t>not</a:t>
            </a:r>
            <a:r>
              <a:rPr lang="en-US" sz="2800" dirty="0" smtClean="0"/>
              <a:t> equal criminal history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6" y="2945176"/>
            <a:ext cx="8467530" cy="30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Praising past attacks (warrior mentality)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Omar </a:t>
            </a:r>
            <a:r>
              <a:rPr lang="en-US" sz="3600" dirty="0" err="1" smtClean="0"/>
              <a:t>Mateen</a:t>
            </a:r>
            <a:r>
              <a:rPr lang="en-US" sz="3600" dirty="0" smtClean="0"/>
              <a:t> – suspended for 5 days on 9/13/2001 – “rule violation” (celebrated the terrorist attacks??)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Planning and 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Triggering event/life crisis </a:t>
            </a:r>
          </a:p>
        </p:txBody>
      </p:sp>
    </p:spTree>
    <p:extLst>
      <p:ext uri="{BB962C8B-B14F-4D97-AF65-F5344CB8AC3E}">
        <p14:creationId xmlns:p14="http://schemas.microsoft.com/office/powerpoint/2010/main" val="23821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Racially Motivated Extremism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8680" y="1737360"/>
            <a:ext cx="10515600" cy="45502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Communication </a:t>
            </a:r>
            <a:r>
              <a:rPr lang="en-US" sz="3200" dirty="0"/>
              <a:t>with other threat 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Social media, gaming platforms, encrypted messaging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Online recruitment/mobilization of at-risk, socially isolated, &amp; marginalized individuals (youth)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Leverage desire to belong – to be a part of something bigger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Echo effect reinforces narrative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Signs/symbols reinforce ideological identity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45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Symbols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2" y="2240403"/>
            <a:ext cx="1972706" cy="1479530"/>
          </a:xfrm>
          <a:prstGeom prst="rect">
            <a:avLst/>
          </a:prstGeom>
        </p:spPr>
      </p:pic>
      <p:pic>
        <p:nvPicPr>
          <p:cNvPr id="15" name="Picture 12" descr="https://encrypted-tbn3.gstatic.com/images?q=tbn:ANd9GcTIeesDShahHwLNiZuVPFd2Fw5OEOOAZ-IkIBeOGDRuDZtBSchk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837" y="4103038"/>
            <a:ext cx="1830195" cy="162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6" y="2144152"/>
            <a:ext cx="2698127" cy="1510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4" b="15556"/>
          <a:stretch/>
        </p:blipFill>
        <p:spPr>
          <a:xfrm>
            <a:off x="9521179" y="3929270"/>
            <a:ext cx="1511454" cy="1772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1457" b="2730"/>
          <a:stretch/>
        </p:blipFill>
        <p:spPr>
          <a:xfrm>
            <a:off x="297742" y="4222977"/>
            <a:ext cx="1599075" cy="15784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943" y="2210344"/>
            <a:ext cx="1476375" cy="1457325"/>
          </a:xfrm>
          <a:prstGeom prst="rect">
            <a:avLst/>
          </a:prstGeom>
        </p:spPr>
      </p:pic>
      <p:pic>
        <p:nvPicPr>
          <p:cNvPr id="20" name="Picture 19" descr="othala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9655" y="2110117"/>
            <a:ext cx="1252927" cy="1620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943" y="4103038"/>
            <a:ext cx="1219200" cy="1419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6787" y="2014611"/>
            <a:ext cx="2121406" cy="1507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7844" y="4038945"/>
            <a:ext cx="1801487" cy="16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Extremist Indicators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42" y="1859503"/>
            <a:ext cx="8153832" cy="4023360"/>
          </a:xfrm>
        </p:spPr>
        <p:txBody>
          <a:bodyPr>
            <a:noAutofit/>
          </a:bodyPr>
          <a:lstStyle/>
          <a:p>
            <a:pPr marL="292100" indent="-292100">
              <a:buFont typeface="Wingdings" panose="05000000000000000000" pitchFamily="2" charset="2"/>
              <a:buChar char="§"/>
            </a:pPr>
            <a:r>
              <a:rPr lang="en-US" sz="2600" dirty="0" smtClean="0"/>
              <a:t>Marginalized/at-risk - father killed by drunk driver before his birth</a:t>
            </a:r>
          </a:p>
          <a:p>
            <a:pPr marL="292100" lvl="0" indent="-292100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History of mental </a:t>
            </a: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health/adjustment issues and failures</a:t>
            </a:r>
            <a:endParaRPr lang="en-US" sz="2600" dirty="0" smtClean="0"/>
          </a:p>
          <a:p>
            <a:pPr marL="292100" indent="-292100">
              <a:buFont typeface="Wingdings" panose="05000000000000000000" pitchFamily="2" charset="2"/>
              <a:buChar char="§"/>
            </a:pPr>
            <a:r>
              <a:rPr lang="en-US" sz="2600" dirty="0" smtClean="0"/>
              <a:t>History of violence directed against mother – multiple calls to Florence PD – wielding knife; struck mother in head with phone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r>
              <a:rPr lang="en-US" sz="2600" dirty="0" smtClean="0"/>
              <a:t>Teacher at Cooper HS (Union, KY) described Fields’ fascination with Hitler/Nazis – racist views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r>
              <a:rPr lang="en-US" sz="2600" dirty="0" smtClean="0"/>
              <a:t>2015 trip to Dachau – “This is where the magic happened”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UNCLASSIFIED//FOR OFFICIAL USE ONLY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91" y="756071"/>
            <a:ext cx="2439026" cy="4336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4338" y="5134707"/>
            <a:ext cx="20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James Alex Fields Jr.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5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Tonight’s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 Welcome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Community agreements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Local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A word from the Jewish Federation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Presentation from the FBI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Q&amp;A</a:t>
            </a:r>
            <a:endParaRPr lang="en-US" sz="3600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79" y="1845734"/>
            <a:ext cx="1047967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FBI Limitations (Resources and First Amendment Restrictions)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FBI cannot “fish” on social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FBI cannot identify all fliers, stickers, graffiti, etc. in neighborhoods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FBI is not a first responder; please call 911 during emergencies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If the community is not reporting it, we may not know about 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Reporting is a piece of a larger puzzle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Community-based reporting – empowers identification, intervention, and prevention while protecting the reporter (anonymous)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07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5848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FBI Pittsburgh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412-432-4000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FBI Online Tips and Public Leads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hlinkClick r:id="rId2"/>
              </a:rPr>
              <a:t>www.fbi.gov/tips</a:t>
            </a:r>
            <a:r>
              <a:rPr lang="en-US" sz="3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Western Pennsylvania All Hazards Fusion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WPAHFC@pa.gov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3735977" cy="4023360"/>
          </a:xfrm>
        </p:spPr>
        <p:txBody>
          <a:bodyPr/>
          <a:lstStyle/>
          <a:p>
            <a:r>
              <a:rPr lang="en-US" dirty="0" smtClean="0"/>
              <a:t>Jade Burka</a:t>
            </a:r>
          </a:p>
          <a:p>
            <a:r>
              <a:rPr lang="en-US" dirty="0" smtClean="0"/>
              <a:t>Intelligence Analyst</a:t>
            </a:r>
          </a:p>
          <a:p>
            <a:r>
              <a:rPr lang="en-US" dirty="0" smtClean="0">
                <a:hlinkClick r:id="rId3"/>
              </a:rPr>
              <a:t>jburka@fbi.gov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Matthew Trosan</a:t>
            </a:r>
          </a:p>
          <a:p>
            <a:r>
              <a:rPr lang="en-US" dirty="0" smtClean="0"/>
              <a:t>Supervisory Intelligence Analyst</a:t>
            </a:r>
          </a:p>
          <a:p>
            <a:r>
              <a:rPr lang="en-US" dirty="0" smtClean="0">
                <a:hlinkClick r:id="rId4"/>
              </a:rPr>
              <a:t>mtrosan@fbi.gov</a:t>
            </a:r>
            <a:endParaRPr lang="en-US" dirty="0" smtClean="0"/>
          </a:p>
          <a:p>
            <a:r>
              <a:rPr lang="en-US" dirty="0" smtClean="0"/>
              <a:t>412-432-4461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79" y="1876556"/>
            <a:ext cx="4280263" cy="3992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Madisyn Moore</a:t>
            </a:r>
          </a:p>
          <a:p>
            <a:r>
              <a:rPr lang="en-US" dirty="0" smtClean="0"/>
              <a:t>Staff Operations Specialist</a:t>
            </a:r>
          </a:p>
          <a:p>
            <a:r>
              <a:rPr lang="en-US" dirty="0" smtClean="0">
                <a:hlinkClick r:id="rId5"/>
              </a:rPr>
              <a:t>mmoore4@fbi.gov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John Pulcastro</a:t>
            </a:r>
          </a:p>
          <a:p>
            <a:r>
              <a:rPr lang="en-US" dirty="0" smtClean="0"/>
              <a:t>Supervisory Intelligence Analyst</a:t>
            </a:r>
          </a:p>
          <a:p>
            <a:r>
              <a:rPr lang="en-US" dirty="0" smtClean="0">
                <a:hlinkClick r:id="rId6"/>
              </a:rPr>
              <a:t>jppulcastro@fbi.gov</a:t>
            </a:r>
            <a:endParaRPr lang="en-US" dirty="0" smtClean="0"/>
          </a:p>
          <a:p>
            <a:r>
              <a:rPr lang="en-US" dirty="0" smtClean="0"/>
              <a:t>412-432-4243</a:t>
            </a:r>
          </a:p>
        </p:txBody>
      </p:sp>
    </p:spTree>
    <p:extLst>
      <p:ext uri="{BB962C8B-B14F-4D97-AF65-F5344CB8AC3E}">
        <p14:creationId xmlns:p14="http://schemas.microsoft.com/office/powerpoint/2010/main" val="1258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 in Touch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118 52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Street, Suite 2026</a:t>
            </a:r>
          </a:p>
          <a:p>
            <a:r>
              <a:rPr lang="en-US" sz="3600" dirty="0" smtClean="0"/>
              <a:t>Pittsburgh, PA 15201</a:t>
            </a:r>
          </a:p>
          <a:p>
            <a:r>
              <a:rPr lang="en-US" sz="3600" dirty="0" smtClean="0"/>
              <a:t>412-802-7220</a:t>
            </a:r>
          </a:p>
          <a:p>
            <a:r>
              <a:rPr lang="en-US" sz="3600" dirty="0" smtClean="0">
                <a:hlinkClick r:id="rId2"/>
              </a:rPr>
              <a:t>info@LUnited.org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www.facebook.com/LawrencevilleUnited</a:t>
            </a:r>
            <a:endParaRPr lang="en-US" sz="3600" dirty="0" smtClean="0"/>
          </a:p>
          <a:p>
            <a:r>
              <a:rPr lang="en-US" sz="3600" dirty="0" smtClean="0"/>
              <a:t>Twitter: @</a:t>
            </a:r>
            <a:r>
              <a:rPr lang="en-US" sz="3600" dirty="0" err="1" smtClean="0"/>
              <a:t>LVilleUnited</a:t>
            </a:r>
            <a:endParaRPr lang="en-US" sz="3600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73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Content from tonight’s presentation contains offensive material, including photos of hate-based activity targeting specific groups of people.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Interview Room 1-B is available if you need a break.</a:t>
            </a:r>
            <a:endParaRPr lang="en-US" sz="3600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Agreements</a:t>
            </a:r>
            <a:endParaRPr lang="en-US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  <p:pic>
        <p:nvPicPr>
          <p:cNvPr id="5" name="Picture 2" descr="Image result for mr. rog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12000" r="17545"/>
          <a:stretch/>
        </p:blipFill>
        <p:spPr bwMode="auto">
          <a:xfrm>
            <a:off x="1293665" y="1981729"/>
            <a:ext cx="2891662" cy="402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Agreements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733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Take care of yourself: use Interview Room 1-B if you need a break.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Be respectful of everyone: we will not tolerate comments that denigrate groups of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“Literary moment”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Speak from your own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“Ouch”: if someone makes a statement that you find hurtful, let them know why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“Oops”: if you have said something that was hurtful, do your best to apologize and avoid in the future.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Please hold questions and comments until the end of the presentation. We will allow 1 question and 1 follow-up during the Q&amp;A to make sure that everyone gets to ask a question.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Expect and accept non-closure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If community members share personal stories, what’s shared here stays here, but what’s learned here leaves here</a:t>
            </a:r>
            <a:endParaRPr lang="en-US" sz="3600" dirty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6" y="286603"/>
            <a:ext cx="1784814" cy="1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About 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73" y="1870250"/>
            <a:ext cx="10901385" cy="192501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Mission: Improve and protect quality of life for all Lawrenceville residents</a:t>
            </a:r>
          </a:p>
          <a:p>
            <a:r>
              <a:rPr lang="en-US" sz="2400" dirty="0" smtClean="0"/>
              <a:t>Membership of over 500 residents</a:t>
            </a:r>
          </a:p>
          <a:p>
            <a:r>
              <a:rPr lang="en-US" sz="2400" dirty="0" smtClean="0"/>
              <a:t>Board of Directors comprised of residents: elected by membership</a:t>
            </a:r>
          </a:p>
          <a:p>
            <a:r>
              <a:rPr lang="en-US" sz="2400" dirty="0" smtClean="0"/>
              <a:t>Programs: Public Safety, PEP Rally, </a:t>
            </a:r>
            <a:r>
              <a:rPr lang="en-US" sz="2400" dirty="0" err="1" smtClean="0"/>
              <a:t>AdvantAGE</a:t>
            </a:r>
            <a:r>
              <a:rPr lang="en-US" sz="2400" dirty="0" smtClean="0"/>
              <a:t>, Farmers Market, Cleaning and Greening, Community Events, advocacy, and more.</a:t>
            </a:r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7673" y="153712"/>
            <a:ext cx="2048464" cy="153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4" r="6067"/>
          <a:stretch/>
        </p:blipFill>
        <p:spPr>
          <a:xfrm>
            <a:off x="3844666" y="3841942"/>
            <a:ext cx="3978012" cy="281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4" name="Picture 20" descr="Image may contain: one or more people, people standing, tree, child, outdoor and n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6132" r="9515" b="6716"/>
          <a:stretch/>
        </p:blipFill>
        <p:spPr bwMode="auto">
          <a:xfrm>
            <a:off x="195865" y="3841942"/>
            <a:ext cx="3417757" cy="282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85" r="7803" b="3015"/>
          <a:stretch/>
        </p:blipFill>
        <p:spPr>
          <a:xfrm>
            <a:off x="8024734" y="3841942"/>
            <a:ext cx="3971402" cy="2813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6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We’re 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12 separate incidents reported to Lawrenceville United in the past 6 months: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Three acts of vandalism against a minority-owned business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7 reports of flyers from a national white supremacist / neo-Nazi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Anti-Semitic defacement of a storefront the night after Tree of Life: specifically called out an individual and business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Appearances of swastikas, “SS bolts,” and KKK symbols</a:t>
            </a:r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7673" y="153712"/>
            <a:ext cx="2048464" cy="15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Other acts of intimidation or hate based on identity (race, LGBTQ, immigrants and refugees, gender, gender identity,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Violent crimes: down 25% in Lawrenceville between 2017 and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 Violent crimes in Lawrenceville 2018 are 1/3 of what they were 5 years ago.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Total </a:t>
            </a:r>
            <a:r>
              <a:rPr lang="en-US" sz="2400" dirty="0"/>
              <a:t>crime went up in 2018, due to 42% increase in property crimes in 2018 (still 11% decrease over 5 year average</a:t>
            </a:r>
            <a:r>
              <a:rPr lang="en-US" sz="24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Total crime rate per 1,000 people was about ½ that of Zone 2’s average in 2018, well below the City of Pittsburgh average.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LU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7673" y="153712"/>
            <a:ext cx="2048464" cy="15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lass:Classification xmlns:class="urn:us:gov:cia:enterprise:schema:Classification:2.3" dateClassified="2018-12-11" portionMarking="false" caveat="false" tool="AACG" toolVersion="201820">
  <class:ClassificationMarking type="USClassificationMarking" value="UNCLASSIFIED"/>
  <class:ClassifiedBy>F84M41K13</class:ClassifiedBy>
  <class:ClassificationHeader>
    <class:ClassificationBanner>UNCLASSIFIED//FOUO</class:ClassificationBanner>
    <class:SCICaveat/>
    <class:DescriptiveMarkings/>
  </class:ClassificationHeader>
  <class:ClassificationFooter>
    <class:DescriptiveMarkings/>
    <class:ClassificationBanner>UNCLASSIFIED//FOUO</class:ClassificationBanner>
  </class:ClassificationFooter>
  <class:ControlMarkings type="DisseminationControls">
    <class:ControlMarking value="FOUO" groupSource="DOD"/>
  </class:ControlMarkings>
</class:Classification>
</file>

<file path=customXml/itemProps1.xml><?xml version="1.0" encoding="utf-8"?>
<ds:datastoreItem xmlns:ds="http://schemas.openxmlformats.org/officeDocument/2006/customXml" ds:itemID="{6F61F3F2-EB2E-49A6-95BA-984385E1EAE9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4415</TotalTime>
  <Words>1788</Words>
  <Application>Microsoft Office PowerPoint</Application>
  <PresentationFormat>Widescreen</PresentationFormat>
  <Paragraphs>217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Retrospect</vt:lpstr>
      <vt:lpstr>1_Retrospect</vt:lpstr>
      <vt:lpstr>Combatting Extremist and Hate-Based Violence Through Community Engagement &amp; Empowerment</vt:lpstr>
      <vt:lpstr>Welcome!</vt:lpstr>
      <vt:lpstr>Tonight’s Agenda</vt:lpstr>
      <vt:lpstr>Warning</vt:lpstr>
      <vt:lpstr>Community Agreements</vt:lpstr>
      <vt:lpstr>Community Agreements</vt:lpstr>
      <vt:lpstr>About Us</vt:lpstr>
      <vt:lpstr>Why We’re Here</vt:lpstr>
      <vt:lpstr>Context</vt:lpstr>
      <vt:lpstr>A word from Jewish Federation</vt:lpstr>
      <vt:lpstr>Objectives </vt:lpstr>
      <vt:lpstr>What is a Federal Hate Crime?</vt:lpstr>
      <vt:lpstr>Hate Crime Statutes</vt:lpstr>
      <vt:lpstr>National Hate Crimes</vt:lpstr>
      <vt:lpstr>Free Speech</vt:lpstr>
      <vt:lpstr>Free Speech</vt:lpstr>
      <vt:lpstr>Hate Crime vs. Free Speech</vt:lpstr>
      <vt:lpstr>Hate Crime vs. Free Speech</vt:lpstr>
      <vt:lpstr>Hate Crime vs. Free Speech</vt:lpstr>
      <vt:lpstr>Intelligence Value</vt:lpstr>
      <vt:lpstr>Key Considerations</vt:lpstr>
      <vt:lpstr>Key Considerations</vt:lpstr>
      <vt:lpstr>Behavioral Indicators</vt:lpstr>
      <vt:lpstr>Behavioral Indicators  </vt:lpstr>
      <vt:lpstr>Behavioral Indicators</vt:lpstr>
      <vt:lpstr>Behavioral Indicators</vt:lpstr>
      <vt:lpstr>Racially Motivated Extremism</vt:lpstr>
      <vt:lpstr>Signs &amp; Symbols </vt:lpstr>
      <vt:lpstr>Extremist Indicators</vt:lpstr>
      <vt:lpstr>Community Engagement</vt:lpstr>
      <vt:lpstr>Resources</vt:lpstr>
      <vt:lpstr>Contact Information</vt:lpstr>
      <vt:lpstr>Keep in Touch</vt:lpstr>
    </vt:vector>
  </TitlesOfParts>
  <Company>Federal Bureau of Investigation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Charlottesville, VA (August 11-12, 2017)</dc:title>
  <dc:creator>MMoore</dc:creator>
  <cp:lastModifiedBy>Dave Breingan</cp:lastModifiedBy>
  <cp:revision>98</cp:revision>
  <cp:lastPrinted>2019-01-28T20:44:11Z</cp:lastPrinted>
  <dcterms:created xsi:type="dcterms:W3CDTF">2018-12-10T19:19:10Z</dcterms:created>
  <dcterms:modified xsi:type="dcterms:W3CDTF">2019-01-29T15:13:55Z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UNCLASSIFIED//FOUO</vt:lpwstr>
  </property>
  <property fmtid="{D5CDD505-2E9C-101B-9397-08002B2CF9AE}" pid="7" name="AACG_Footer">
    <vt:lpwstr>_x000d_UNCLASSIFIED//FOUO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PortionWaiver">
    <vt:lpwstr/>
  </property>
  <property fmtid="{D5CDD505-2E9C-101B-9397-08002B2CF9AE}" pid="15" name="AACG_OrconOriginator">
    <vt:lpwstr/>
  </property>
  <property fmtid="{D5CDD505-2E9C-101B-9397-08002B2CF9AE}" pid="16" name="AACG_OrconRecipients">
    <vt:lpwstr/>
  </property>
  <property fmtid="{D5CDD505-2E9C-101B-9397-08002B2CF9AE}" pid="17" name="AACG_SatWarningType">
    <vt:lpwstr/>
  </property>
  <property fmtid="{D5CDD505-2E9C-101B-9397-08002B2CF9AE}" pid="18" name="AACG_NatoWarningClassLevel">
    <vt:lpwstr/>
  </property>
  <property fmtid="{D5CDD505-2E9C-101B-9397-08002B2CF9AE}" pid="19" name="AACG_Version">
    <vt:lpwstr>201820</vt:lpwstr>
  </property>
  <property fmtid="{D5CDD505-2E9C-101B-9397-08002B2CF9AE}" pid="20" name="AACG_CustomClassXMLPart">
    <vt:lpwstr>{6F61F3F2-EB2E-49A6-95BA-984385E1EAE9}</vt:lpwstr>
  </property>
</Properties>
</file>