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60" r:id="rId5"/>
    <p:sldId id="259" r:id="rId6"/>
    <p:sldId id="267" r:id="rId7"/>
    <p:sldId id="269" r:id="rId8"/>
    <p:sldId id="271" r:id="rId9"/>
    <p:sldId id="280" r:id="rId10"/>
    <p:sldId id="281" r:id="rId11"/>
    <p:sldId id="279" r:id="rId12"/>
    <p:sldId id="272" r:id="rId13"/>
    <p:sldId id="284" r:id="rId14"/>
    <p:sldId id="274" r:id="rId15"/>
    <p:sldId id="282" r:id="rId16"/>
    <p:sldId id="275" r:id="rId17"/>
    <p:sldId id="276" r:id="rId18"/>
    <p:sldId id="277" r:id="rId19"/>
    <p:sldId id="26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7718A-19B3-4F9F-8E33-9A530842C40D}" type="datetimeFigureOut">
              <a:rPr lang="en-US"/>
              <a:t>11/9/2018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9F461-04F8-4B1E-8B31-CB456E4EC6E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598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To rent, a household can't earn more than 50% AMI.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en-US" dirty="0"/>
              <a:t>To own, a household can't earn more than 80% AMI.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E9F461-04F8-4B1E-8B31-CB456E4EC6E8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6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general rule of thumb is that a household shouldn't spend more than 30% of its income on housing.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E9F461-04F8-4B1E-8B31-CB456E4EC6E8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426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IN CASE THERE ARE QUESTIONS: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E9F461-04F8-4B1E-8B31-CB456E4EC6E8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96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This could be where we mention monitoring and compliance.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E9F461-04F8-4B1E-8B31-CB456E4EC6E8}" type="slidenum">
              <a:rPr lang="en-US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829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This could be where we mention monitoring and compliance.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E9F461-04F8-4B1E-8B31-CB456E4EC6E8}" type="slidenum">
              <a:rPr lang="en-US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458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This could be where we mention monitoring and compliance.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E9F461-04F8-4B1E-8B31-CB456E4EC6E8}" type="slidenum">
              <a:rPr lang="en-US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093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AE64-9952-460D-9F40-7DC82905FD36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6A49-986E-4267-8CEC-6E4BEFE2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995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AE64-9952-460D-9F40-7DC82905FD36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6A49-986E-4267-8CEC-6E4BEFE2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936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AE64-9952-460D-9F40-7DC82905FD36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6A49-986E-4267-8CEC-6E4BEFE2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206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AE64-9952-460D-9F40-7DC82905FD36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6A49-986E-4267-8CEC-6E4BEFE2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21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AE64-9952-460D-9F40-7DC82905FD36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6A49-986E-4267-8CEC-6E4BEFE2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83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AE64-9952-460D-9F40-7DC82905FD36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6A49-986E-4267-8CEC-6E4BEFE2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440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AE64-9952-460D-9F40-7DC82905FD36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6A49-986E-4267-8CEC-6E4BEFE2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20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AE64-9952-460D-9F40-7DC82905FD36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6A49-986E-4267-8CEC-6E4BEFE2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3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AE64-9952-460D-9F40-7DC82905FD36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6A49-986E-4267-8CEC-6E4BEFE2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6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AE64-9952-460D-9F40-7DC82905FD36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6A49-986E-4267-8CEC-6E4BEFE2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97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AE64-9952-460D-9F40-7DC82905FD36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26A49-986E-4267-8CEC-6E4BEFE2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44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8AE64-9952-460D-9F40-7DC82905FD36}" type="datetimeFigureOut">
              <a:rPr lang="en-US" smtClean="0"/>
              <a:t>11/9/2018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26A49-986E-4267-8CEC-6E4BEFE22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2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2.xlsx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cs typeface="Calibri Light"/>
              </a:rPr>
              <a:t>Inclusionary Zoning in Lawrenceville</a:t>
            </a:r>
            <a:r>
              <a:rPr lang="en-US" dirty="0">
                <a:cs typeface="Calibri Light"/>
              </a:rPr>
              <a:t> 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  <a:cs typeface="Calibri"/>
              </a:rPr>
              <a:t>Department of City Planning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  <a:cs typeface="Calibri"/>
              </a:rPr>
              <a:t>November 5, 2018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063305A6-3253-4959-AEB1-84244FB5A7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9306" y="5357277"/>
            <a:ext cx="3893388" cy="1218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861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Applicability (recent projects)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8179767"/>
              </p:ext>
            </p:extLst>
          </p:nvPr>
        </p:nvGraphicFramePr>
        <p:xfrm>
          <a:off x="838200" y="1690688"/>
          <a:ext cx="4692308" cy="4396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6154"/>
                <a:gridCol w="2346154"/>
              </a:tblGrid>
              <a:tr h="460049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Project</a:t>
                      </a:r>
                      <a:endParaRPr lang="en-US" sz="2300" dirty="0"/>
                    </a:p>
                  </a:txBody>
                  <a:tcPr marL="102007" marR="102007" marT="51003" marB="51003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Units</a:t>
                      </a:r>
                      <a:endParaRPr lang="en-US" sz="2300" dirty="0"/>
                    </a:p>
                  </a:txBody>
                  <a:tcPr marL="102007" marR="102007" marT="51003" marB="51003"/>
                </a:tc>
              </a:tr>
              <a:tr h="460049">
                <a:tc>
                  <a:txBody>
                    <a:bodyPr/>
                    <a:lstStyle/>
                    <a:p>
                      <a:r>
                        <a:rPr lang="en-US" sz="2300" dirty="0" err="1" smtClean="0"/>
                        <a:t>Milhaus</a:t>
                      </a:r>
                      <a:r>
                        <a:rPr lang="en-US" sz="2300" dirty="0" smtClean="0"/>
                        <a:t> Phase I</a:t>
                      </a:r>
                      <a:endParaRPr lang="en-US" sz="2300" dirty="0"/>
                    </a:p>
                  </a:txBody>
                  <a:tcPr marL="102007" marR="102007" marT="51003" marB="51003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243</a:t>
                      </a:r>
                      <a:endParaRPr lang="en-US" sz="2300" dirty="0"/>
                    </a:p>
                  </a:txBody>
                  <a:tcPr marL="102007" marR="102007" marT="51003" marB="51003"/>
                </a:tc>
              </a:tr>
              <a:tr h="460049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The</a:t>
                      </a:r>
                      <a:r>
                        <a:rPr lang="en-US" sz="2300" baseline="0" dirty="0" smtClean="0"/>
                        <a:t> Foundry</a:t>
                      </a:r>
                      <a:endParaRPr lang="en-US" sz="2300" dirty="0"/>
                    </a:p>
                  </a:txBody>
                  <a:tcPr marL="102007" marR="102007" marT="51003" marB="51003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191</a:t>
                      </a:r>
                      <a:endParaRPr lang="en-US" sz="2300" dirty="0"/>
                    </a:p>
                  </a:txBody>
                  <a:tcPr marL="102007" marR="102007" marT="51003" marB="51003"/>
                </a:tc>
              </a:tr>
              <a:tr h="460049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Mews</a:t>
                      </a:r>
                      <a:r>
                        <a:rPr lang="en-US" sz="2300" baseline="0" dirty="0" smtClean="0"/>
                        <a:t> on Butler</a:t>
                      </a:r>
                      <a:endParaRPr lang="en-US" sz="2300" dirty="0"/>
                    </a:p>
                  </a:txBody>
                  <a:tcPr marL="102007" marR="102007" marT="51003" marB="51003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67</a:t>
                      </a:r>
                      <a:endParaRPr lang="en-US" sz="2300" dirty="0"/>
                    </a:p>
                  </a:txBody>
                  <a:tcPr marL="102007" marR="102007" marT="51003" marB="51003"/>
                </a:tc>
              </a:tr>
              <a:tr h="1176135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Doughboy Square Apartments</a:t>
                      </a:r>
                      <a:endParaRPr lang="en-US" sz="2300" dirty="0"/>
                    </a:p>
                  </a:txBody>
                  <a:tcPr marL="102007" marR="102007" marT="51003" marB="51003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45</a:t>
                      </a:r>
                      <a:endParaRPr lang="en-US" sz="2300" dirty="0"/>
                    </a:p>
                  </a:txBody>
                  <a:tcPr marL="102007" marR="102007" marT="51003" marB="51003"/>
                </a:tc>
              </a:tr>
              <a:tr h="460049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Heartland Homes</a:t>
                      </a:r>
                      <a:endParaRPr lang="en-US" sz="2300" dirty="0"/>
                    </a:p>
                  </a:txBody>
                  <a:tcPr marL="102007" marR="102007" marT="51003" marB="51003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31</a:t>
                      </a:r>
                      <a:endParaRPr lang="en-US" sz="2300" dirty="0"/>
                    </a:p>
                  </a:txBody>
                  <a:tcPr marL="102007" marR="102007" marT="51003" marB="51003"/>
                </a:tc>
              </a:tr>
              <a:tr h="460049">
                <a:tc>
                  <a:txBody>
                    <a:bodyPr/>
                    <a:lstStyle/>
                    <a:p>
                      <a:r>
                        <a:rPr lang="en-US" sz="2300" dirty="0" err="1" smtClean="0"/>
                        <a:t>McCleary</a:t>
                      </a:r>
                      <a:r>
                        <a:rPr lang="en-US" sz="2300" dirty="0" smtClean="0"/>
                        <a:t> Condos</a:t>
                      </a:r>
                      <a:endParaRPr lang="en-US" sz="2300" dirty="0"/>
                    </a:p>
                  </a:txBody>
                  <a:tcPr marL="102007" marR="102007" marT="51003" marB="51003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25</a:t>
                      </a:r>
                      <a:endParaRPr lang="en-US" sz="2300" dirty="0"/>
                    </a:p>
                  </a:txBody>
                  <a:tcPr marL="102007" marR="102007" marT="51003" marB="51003"/>
                </a:tc>
              </a:tr>
              <a:tr h="460049"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solidFill>
                            <a:srgbClr val="FF0000"/>
                          </a:solidFill>
                        </a:rPr>
                        <a:t>Total to date:</a:t>
                      </a:r>
                      <a:endParaRPr lang="en-US" sz="2300" dirty="0">
                        <a:solidFill>
                          <a:srgbClr val="FF0000"/>
                        </a:solidFill>
                      </a:endParaRPr>
                    </a:p>
                  </a:txBody>
                  <a:tcPr marL="102007" marR="102007" marT="51003" marB="51003"/>
                </a:tc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solidFill>
                            <a:srgbClr val="FF0000"/>
                          </a:solidFill>
                        </a:rPr>
                        <a:t>602</a:t>
                      </a:r>
                      <a:endParaRPr lang="en-US" sz="2300" dirty="0">
                        <a:solidFill>
                          <a:srgbClr val="FF0000"/>
                        </a:solidFill>
                      </a:endParaRPr>
                    </a:p>
                  </a:txBody>
                  <a:tcPr marL="102007" marR="102007" marT="51003" marB="51003"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8080567"/>
              </p:ext>
            </p:extLst>
          </p:nvPr>
        </p:nvGraphicFramePr>
        <p:xfrm>
          <a:off x="6530561" y="1690688"/>
          <a:ext cx="5156590" cy="429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8295"/>
                <a:gridCol w="2578295"/>
              </a:tblGrid>
              <a:tr h="45462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Project</a:t>
                      </a:r>
                      <a:endParaRPr lang="en-US" sz="2200" dirty="0"/>
                    </a:p>
                  </a:txBody>
                  <a:tcPr marL="112100" marR="112100" marT="56050" marB="56050"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Units</a:t>
                      </a:r>
                      <a:endParaRPr lang="en-US" sz="2200" dirty="0"/>
                    </a:p>
                  </a:txBody>
                  <a:tcPr marL="112100" marR="112100" marT="56050" marB="56050"/>
                </a:tc>
              </a:tr>
              <a:tr h="45462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The Wainwright</a:t>
                      </a:r>
                      <a:endParaRPr lang="en-US" sz="2200" dirty="0"/>
                    </a:p>
                  </a:txBody>
                  <a:tcPr marL="112100" marR="112100" marT="56050" marB="56050"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15</a:t>
                      </a:r>
                      <a:endParaRPr lang="en-US" sz="2200" dirty="0"/>
                    </a:p>
                  </a:txBody>
                  <a:tcPr marL="112100" marR="112100" marT="56050" marB="56050"/>
                </a:tc>
              </a:tr>
              <a:tr h="784699"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Mintwood</a:t>
                      </a:r>
                      <a:r>
                        <a:rPr lang="en-US" sz="2200" dirty="0" smtClean="0"/>
                        <a:t> Warehouse</a:t>
                      </a:r>
                      <a:endParaRPr lang="en-US" sz="2200" dirty="0"/>
                    </a:p>
                  </a:txBody>
                  <a:tcPr marL="112100" marR="112100" marT="56050" marB="56050"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17</a:t>
                      </a:r>
                      <a:endParaRPr lang="en-US" sz="2200" dirty="0"/>
                    </a:p>
                  </a:txBody>
                  <a:tcPr marL="112100" marR="112100" marT="56050" marB="56050"/>
                </a:tc>
              </a:tr>
              <a:tr h="45462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Bayard School Lofts</a:t>
                      </a:r>
                      <a:endParaRPr lang="en-US" sz="2200" dirty="0"/>
                    </a:p>
                  </a:txBody>
                  <a:tcPr marL="112100" marR="112100" marT="56050" marB="56050"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11</a:t>
                      </a:r>
                      <a:endParaRPr lang="en-US" sz="2200" dirty="0"/>
                    </a:p>
                  </a:txBody>
                  <a:tcPr marL="112100" marR="112100" marT="56050" marB="56050"/>
                </a:tc>
              </a:tr>
              <a:tr h="454627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Butler Street</a:t>
                      </a:r>
                      <a:r>
                        <a:rPr lang="en-US" sz="2200" baseline="0" dirty="0" smtClean="0"/>
                        <a:t> Lofts</a:t>
                      </a:r>
                      <a:endParaRPr lang="en-US" sz="2200" dirty="0"/>
                    </a:p>
                  </a:txBody>
                  <a:tcPr marL="112100" marR="112100" marT="56050" marB="56050"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13</a:t>
                      </a:r>
                      <a:endParaRPr lang="en-US" sz="2200" dirty="0"/>
                    </a:p>
                  </a:txBody>
                  <a:tcPr marL="112100" marR="112100" marT="56050" marB="56050"/>
                </a:tc>
              </a:tr>
              <a:tr h="454627"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Squareview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Apts</a:t>
                      </a:r>
                      <a:endParaRPr lang="en-US" sz="2200" dirty="0"/>
                    </a:p>
                  </a:txBody>
                  <a:tcPr marL="112100" marR="112100" marT="56050" marB="56050"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11</a:t>
                      </a:r>
                      <a:endParaRPr lang="en-US" sz="2200" dirty="0"/>
                    </a:p>
                  </a:txBody>
                  <a:tcPr marL="112100" marR="112100" marT="56050" marB="56050"/>
                </a:tc>
              </a:tr>
              <a:tr h="784699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Shoppes at Doughboy</a:t>
                      </a:r>
                      <a:endParaRPr lang="en-US" sz="2200" dirty="0"/>
                    </a:p>
                  </a:txBody>
                  <a:tcPr marL="112100" marR="112100" marT="56050" marB="56050"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11</a:t>
                      </a:r>
                      <a:endParaRPr lang="en-US" sz="2200" dirty="0"/>
                    </a:p>
                  </a:txBody>
                  <a:tcPr marL="112100" marR="112100" marT="56050" marB="56050"/>
                </a:tc>
              </a:tr>
              <a:tr h="454627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TOTAL</a:t>
                      </a:r>
                      <a:endParaRPr lang="en-US" sz="2200" b="1" dirty="0"/>
                    </a:p>
                  </a:txBody>
                  <a:tcPr marL="112100" marR="112100" marT="56050" marB="56050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78</a:t>
                      </a:r>
                      <a:endParaRPr lang="en-US" sz="2200" b="1" dirty="0"/>
                    </a:p>
                  </a:txBody>
                  <a:tcPr marL="112100" marR="112100" marT="56050" marB="56050"/>
                </a:tc>
              </a:tr>
            </a:tbl>
          </a:graphicData>
        </a:graphic>
      </p:graphicFrame>
      <p:sp>
        <p:nvSpPr>
          <p:cNvPr id="6" name="Donut 5"/>
          <p:cNvSpPr/>
          <p:nvPr/>
        </p:nvSpPr>
        <p:spPr>
          <a:xfrm>
            <a:off x="4064988" y="3306662"/>
            <a:ext cx="1126443" cy="1068962"/>
          </a:xfrm>
          <a:prstGeom prst="don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Multiply 6"/>
          <p:cNvSpPr/>
          <p:nvPr/>
        </p:nvSpPr>
        <p:spPr>
          <a:xfrm>
            <a:off x="9570868" y="3016251"/>
            <a:ext cx="2245986" cy="1981753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58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4ED33C-1CD6-485C-829F-F717033E1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cs typeface="Calibri Light"/>
              </a:rPr>
              <a:t>Standards</a:t>
            </a:r>
            <a:endParaRPr lang="en-US" dirty="0"/>
          </a:p>
          <a:p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A16483-B068-4F40-BBC9-B93EC977E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dirty="0">
                <a:cs typeface="Calibri"/>
              </a:rPr>
              <a:t>What income levels may participate?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To rent, a household can't earn more than 50% AMI.</a:t>
            </a:r>
          </a:p>
          <a:p>
            <a:r>
              <a:rPr lang="en-US" dirty="0">
                <a:cs typeface="Calibri"/>
              </a:rPr>
              <a:t>To own, a household can't earn more than 80% AMI.</a:t>
            </a:r>
          </a:p>
        </p:txBody>
      </p:sp>
    </p:spTree>
    <p:extLst>
      <p:ext uri="{BB962C8B-B14F-4D97-AF65-F5344CB8AC3E}">
        <p14:creationId xmlns:p14="http://schemas.microsoft.com/office/powerpoint/2010/main" val="1865386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4ED33C-1CD6-485C-829F-F717033E1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cs typeface="Calibri Light"/>
              </a:rPr>
              <a:t>Standards</a:t>
            </a:r>
            <a:endParaRPr lang="en-US" dirty="0"/>
          </a:p>
          <a:p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A16483-B068-4F40-BBC9-B93EC977E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dirty="0">
                <a:cs typeface="Calibri"/>
              </a:rPr>
              <a:t>How will affordable units be priced?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Units will be priced at no more than 30% of income (based on AMI standards)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920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5CEA6FF-3C69-4398-8F24-C1D51BDB7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cs typeface="Calibri Light"/>
              </a:rPr>
              <a:t>What is Allowable Pricing in Allegheny County?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1756874"/>
              </p:ext>
            </p:extLst>
          </p:nvPr>
        </p:nvGraphicFramePr>
        <p:xfrm>
          <a:off x="1010419" y="1557952"/>
          <a:ext cx="7872582" cy="22471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Worksheet" r:id="rId5" imgW="5038716" imgH="1438206" progId="Excel.Sheet.12">
                  <p:embed/>
                </p:oleObj>
              </mc:Choice>
              <mc:Fallback>
                <p:oleObj name="Worksheet" r:id="rId5" imgW="5038716" imgH="143820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10419" y="1557952"/>
                        <a:ext cx="7872582" cy="22471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2182884"/>
              </p:ext>
            </p:extLst>
          </p:nvPr>
        </p:nvGraphicFramePr>
        <p:xfrm>
          <a:off x="1010419" y="3912910"/>
          <a:ext cx="7872582" cy="2592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Worksheet" r:id="rId8" imgW="5552954" imgH="1828800" progId="Excel.Sheet.12">
                  <p:embed/>
                </p:oleObj>
              </mc:Choice>
              <mc:Fallback>
                <p:oleObj name="Worksheet" r:id="rId8" imgW="5552954" imgH="18288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10419" y="3912910"/>
                        <a:ext cx="7872582" cy="25926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6244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4ED33C-1CD6-485C-829F-F717033E1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cs typeface="Calibri Light"/>
              </a:rPr>
              <a:t>Standards</a:t>
            </a:r>
            <a:endParaRPr lang="en-US" dirty="0"/>
          </a:p>
          <a:p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A16483-B068-4F40-BBC9-B93EC977E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dirty="0">
                <a:cs typeface="Calibri"/>
              </a:rPr>
              <a:t>How many of the units will need to be priced affordably?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10% of units, rounding up if a fraction.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Examples: </a:t>
            </a:r>
          </a:p>
          <a:p>
            <a:pPr marL="914400" lvl="1"/>
            <a:r>
              <a:rPr lang="en-US" sz="2800" dirty="0">
                <a:cs typeface="Calibri"/>
              </a:rPr>
              <a:t>21 units constructed</a:t>
            </a:r>
          </a:p>
          <a:p>
            <a:pPr marL="914400" lvl="1"/>
            <a:r>
              <a:rPr lang="en-US" sz="2800" dirty="0">
                <a:cs typeface="Calibri"/>
              </a:rPr>
              <a:t>21 x .10 = 2.1</a:t>
            </a:r>
            <a:endParaRPr lang="en-US" dirty="0"/>
          </a:p>
          <a:p>
            <a:pPr marL="0" indent="0">
              <a:buNone/>
            </a:pPr>
            <a:r>
              <a:rPr lang="en-US" dirty="0">
                <a:cs typeface="Calibri"/>
              </a:rPr>
              <a:t>So 3 units would be constructed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1042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Standards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9726646"/>
              </p:ext>
            </p:extLst>
          </p:nvPr>
        </p:nvGraphicFramePr>
        <p:xfrm>
          <a:off x="838197" y="1690684"/>
          <a:ext cx="10678715" cy="4002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5743"/>
                <a:gridCol w="2135743"/>
                <a:gridCol w="2135743"/>
                <a:gridCol w="2135743"/>
                <a:gridCol w="2135743"/>
              </a:tblGrid>
              <a:tr h="418791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Project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Units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5%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10%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15%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</a:tr>
              <a:tr h="418791">
                <a:tc>
                  <a:txBody>
                    <a:bodyPr/>
                    <a:lstStyle/>
                    <a:p>
                      <a:r>
                        <a:rPr lang="en-US" sz="2100" dirty="0" err="1" smtClean="0"/>
                        <a:t>Milhaus</a:t>
                      </a:r>
                      <a:r>
                        <a:rPr lang="en-US" sz="2100" dirty="0" smtClean="0"/>
                        <a:t> Phase I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243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12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24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36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</a:tr>
              <a:tr h="418791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The</a:t>
                      </a:r>
                      <a:r>
                        <a:rPr lang="en-US" sz="2100" baseline="0" dirty="0" smtClean="0"/>
                        <a:t> Foundry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191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10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19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29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</a:tr>
              <a:tr h="418791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Mews</a:t>
                      </a:r>
                      <a:r>
                        <a:rPr lang="en-US" sz="2100" baseline="0" dirty="0" smtClean="0"/>
                        <a:t> on Butler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67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3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7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10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</a:tr>
              <a:tr h="1070655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Doughboy Square Apartments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45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endParaRPr lang="en-US" sz="2100" dirty="0"/>
                    </a:p>
                  </a:txBody>
                  <a:tcPr marL="92859" marR="92859" marT="46429" marB="46429"/>
                </a:tc>
              </a:tr>
              <a:tr h="418791"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Heartland Homes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31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3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5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</a:tr>
              <a:tr h="418791">
                <a:tc>
                  <a:txBody>
                    <a:bodyPr/>
                    <a:lstStyle/>
                    <a:p>
                      <a:r>
                        <a:rPr lang="en-US" sz="2100" dirty="0" err="1" smtClean="0"/>
                        <a:t>McCleary</a:t>
                      </a:r>
                      <a:r>
                        <a:rPr lang="en-US" sz="2100" dirty="0" smtClean="0"/>
                        <a:t> Condos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25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1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3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/>
                        <a:t>4</a:t>
                      </a:r>
                      <a:endParaRPr lang="en-US" sz="2100" dirty="0"/>
                    </a:p>
                  </a:txBody>
                  <a:tcPr marL="92859" marR="92859" marT="46429" marB="46429"/>
                </a:tc>
              </a:tr>
              <a:tr h="418791">
                <a:tc>
                  <a:txBody>
                    <a:bodyPr/>
                    <a:lstStyle/>
                    <a:p>
                      <a:r>
                        <a:rPr lang="en-US" sz="2100" dirty="0" smtClean="0">
                          <a:solidFill>
                            <a:srgbClr val="FF0000"/>
                          </a:solidFill>
                        </a:rPr>
                        <a:t>Total to date:</a:t>
                      </a:r>
                      <a:endParaRPr lang="en-US" sz="2100" dirty="0">
                        <a:solidFill>
                          <a:srgbClr val="FF0000"/>
                        </a:solidFill>
                      </a:endParaRPr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>
                          <a:solidFill>
                            <a:srgbClr val="FF0000"/>
                          </a:solidFill>
                        </a:rPr>
                        <a:t>602</a:t>
                      </a:r>
                      <a:endParaRPr lang="en-US" sz="2100" dirty="0">
                        <a:solidFill>
                          <a:srgbClr val="FF0000"/>
                        </a:solidFill>
                      </a:endParaRPr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>
                          <a:solidFill>
                            <a:srgbClr val="FF0000"/>
                          </a:solidFill>
                        </a:rPr>
                        <a:t>28</a:t>
                      </a:r>
                      <a:endParaRPr lang="en-US" sz="2100" dirty="0">
                        <a:solidFill>
                          <a:srgbClr val="FF0000"/>
                        </a:solidFill>
                      </a:endParaRPr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>
                          <a:solidFill>
                            <a:srgbClr val="FF0000"/>
                          </a:solidFill>
                        </a:rPr>
                        <a:t>56</a:t>
                      </a:r>
                      <a:endParaRPr lang="en-US" sz="2100" dirty="0">
                        <a:solidFill>
                          <a:srgbClr val="FF0000"/>
                        </a:solidFill>
                      </a:endParaRPr>
                    </a:p>
                  </a:txBody>
                  <a:tcPr marL="92859" marR="92859" marT="46429" marB="46429"/>
                </a:tc>
                <a:tc>
                  <a:txBody>
                    <a:bodyPr/>
                    <a:lstStyle/>
                    <a:p>
                      <a:r>
                        <a:rPr lang="en-US" sz="2100" dirty="0" smtClean="0">
                          <a:solidFill>
                            <a:srgbClr val="FF0000"/>
                          </a:solidFill>
                        </a:rPr>
                        <a:t>84</a:t>
                      </a:r>
                      <a:endParaRPr lang="en-US" sz="2100" dirty="0">
                        <a:solidFill>
                          <a:srgbClr val="FF0000"/>
                        </a:solidFill>
                      </a:endParaRPr>
                    </a:p>
                  </a:txBody>
                  <a:tcPr marL="92859" marR="92859" marT="46429" marB="46429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881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4ED33C-1CD6-485C-829F-F717033E1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cs typeface="Calibri Light"/>
              </a:rPr>
              <a:t>Standards</a:t>
            </a:r>
            <a:endParaRPr lang="en-US" dirty="0"/>
          </a:p>
          <a:p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A16483-B068-4F40-BBC9-B93EC977E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n-US" b="1" dirty="0">
                <a:cs typeface="Calibri"/>
              </a:rPr>
              <a:t>How long will units remain affordably priced?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35 years.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29246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4ED33C-1CD6-485C-829F-F717033E1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cs typeface="Calibri Light"/>
              </a:rPr>
              <a:t>Standards</a:t>
            </a:r>
            <a:endParaRPr lang="en-US" dirty="0"/>
          </a:p>
          <a:p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A16483-B068-4F40-BBC9-B93EC977E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n-US" b="1" dirty="0">
                <a:cs typeface="Calibri"/>
              </a:rPr>
              <a:t>Will affordable units be different from market-rate units?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No.</a:t>
            </a:r>
          </a:p>
          <a:p>
            <a:r>
              <a:rPr lang="en-US" dirty="0">
                <a:cs typeface="Calibri"/>
              </a:rPr>
              <a:t>They will need to be scattered throughout the building.</a:t>
            </a:r>
            <a:endParaRPr lang="en-US" dirty="0"/>
          </a:p>
          <a:p>
            <a:r>
              <a:rPr lang="en-US" dirty="0">
                <a:cs typeface="Calibri"/>
              </a:rPr>
              <a:t>They will need to be the same size, have the same finishes, and have access to the same amenities.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24255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4ED33C-1CD6-485C-829F-F717033E1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cs typeface="Calibri Light"/>
              </a:rPr>
              <a:t>Standards</a:t>
            </a:r>
            <a:endParaRPr lang="en-US" dirty="0"/>
          </a:p>
          <a:p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A16483-B068-4F40-BBC9-B93EC977E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872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n-US" b="1" dirty="0">
                <a:cs typeface="Calibri"/>
              </a:rPr>
              <a:t>Do the affordable units all need to be constructed on site?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A developer can put affordable units on another site, as long as they meet the following conditions:</a:t>
            </a:r>
          </a:p>
          <a:p>
            <a:pPr lvl="1"/>
            <a:r>
              <a:rPr lang="en-US" dirty="0">
                <a:cs typeface="Calibri"/>
              </a:rPr>
              <a:t>Affordable units have to be built before, or at the same time, as market-rate units.</a:t>
            </a:r>
          </a:p>
          <a:p>
            <a:pPr lvl="1"/>
            <a:r>
              <a:rPr lang="en-US" dirty="0">
                <a:cs typeface="Calibri"/>
              </a:rPr>
              <a:t>The other site can't be more than ¼-mile from the original site. It also can't be directly adjacent to the original site.</a:t>
            </a:r>
          </a:p>
          <a:p>
            <a:pPr lvl="1"/>
            <a:r>
              <a:rPr lang="en-US" dirty="0">
                <a:cs typeface="Calibri"/>
              </a:rPr>
              <a:t>The off-site location must have comparable public transit service</a:t>
            </a:r>
            <a:endParaRPr lang="en-US" sz="2400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7466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close up of a box&#10;&#10;Description generated with high confidence">
            <a:extLst>
              <a:ext uri="{FF2B5EF4-FFF2-40B4-BE49-F238E27FC236}">
                <a16:creationId xmlns="" xmlns:a16="http://schemas.microsoft.com/office/drawing/2014/main" id="{5C4B6596-40BF-493F-B2DA-2312537ECE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89102"/>
            <a:ext cx="10905066" cy="547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986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9BD9EB-3DE3-4B2B-A69E-1FA3BD9EB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cs typeface="Calibri Light"/>
              </a:rPr>
              <a:t>Overview 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4C189DA-397E-4502-B386-FE421C53D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Interim Planning Overlay District</a:t>
            </a:r>
            <a:endParaRPr lang="en-US" dirty="0"/>
          </a:p>
          <a:p>
            <a:r>
              <a:rPr lang="en-US" dirty="0">
                <a:cs typeface="Calibri"/>
              </a:rPr>
              <a:t>Need, Purpose and Intent</a:t>
            </a:r>
          </a:p>
          <a:p>
            <a:r>
              <a:rPr lang="en-US" dirty="0">
                <a:cs typeface="Calibri"/>
              </a:rPr>
              <a:t>Applicability </a:t>
            </a:r>
          </a:p>
          <a:p>
            <a:r>
              <a:rPr lang="en-US" dirty="0">
                <a:cs typeface="Calibri"/>
              </a:rPr>
              <a:t>Inclusionary Zoning (IZ) Policy Standards</a:t>
            </a:r>
          </a:p>
          <a:p>
            <a:r>
              <a:rPr lang="en-US" dirty="0">
                <a:cs typeface="Calibri"/>
              </a:rPr>
              <a:t>Question and Answer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9701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E8063E-A037-4795-8865-1667B29F7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cs typeface="Calibri Light"/>
              </a:rPr>
              <a:t>Inclusionary Zoning in Lawrenceville: Proposal</a:t>
            </a:r>
          </a:p>
          <a:p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BF460C-4C0C-417F-8A76-E393F9217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Inclusionary Zoning Interim Planning Overlay District (IPOD-6)</a:t>
            </a:r>
          </a:p>
          <a:p>
            <a:r>
              <a:rPr lang="en-US" dirty="0">
                <a:cs typeface="Calibri"/>
              </a:rPr>
              <a:t>What is an IPOD?</a:t>
            </a:r>
          </a:p>
          <a:p>
            <a:pPr lvl="1"/>
            <a:r>
              <a:rPr lang="en-US" dirty="0">
                <a:cs typeface="Calibri"/>
              </a:rPr>
              <a:t>Tool that provides </a:t>
            </a:r>
            <a:r>
              <a:rPr lang="en-US" b="1" dirty="0">
                <a:cs typeface="Calibri"/>
              </a:rPr>
              <a:t>TEMPORARY </a:t>
            </a:r>
            <a:r>
              <a:rPr lang="en-US" dirty="0">
                <a:cs typeface="Calibri"/>
              </a:rPr>
              <a:t>zoning controls in a specific area of the City where existing zoning doesn't provide sufficient standards for the area's current activities.</a:t>
            </a:r>
          </a:p>
          <a:p>
            <a:pPr lvl="1"/>
            <a:r>
              <a:rPr lang="en-US" dirty="0">
                <a:cs typeface="Calibri"/>
              </a:rPr>
              <a:t>Does not replace an area's base zoning.</a:t>
            </a:r>
          </a:p>
          <a:p>
            <a:pPr lvl="1"/>
            <a:r>
              <a:rPr lang="en-US" dirty="0">
                <a:cs typeface="Calibri"/>
              </a:rPr>
              <a:t>Can only add more controls, cannot add incentives.</a:t>
            </a:r>
          </a:p>
          <a:p>
            <a:pPr lvl="1"/>
            <a:r>
              <a:rPr lang="en-US" dirty="0">
                <a:cs typeface="Calibri"/>
              </a:rPr>
              <a:t>Once approved by City Council, an IPOD is in place for 18 months. It can be extended an additional six months by Council.</a:t>
            </a:r>
          </a:p>
          <a:p>
            <a:pPr lvl="1"/>
            <a:r>
              <a:rPr lang="en-US" dirty="0">
                <a:cs typeface="Calibri"/>
              </a:rPr>
              <a:t>Intent is to be replaced by permanent zoning through further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208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4ED33C-1CD6-485C-829F-F717033E1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cs typeface="Calibri Light"/>
              </a:rPr>
              <a:t>Inclusionary Zoning in Lawrenceville: Proposal</a:t>
            </a:r>
            <a:endParaRPr lang="en-US" dirty="0">
              <a:cs typeface="Calibri Light"/>
            </a:endParaRPr>
          </a:p>
          <a:p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A16483-B068-4F40-BBC9-B93EC977E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Mandatory – requires affordable units as a part of development</a:t>
            </a:r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Putting the policies of the IH/IZ Working Group into legislation</a:t>
            </a:r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Will include:</a:t>
            </a:r>
            <a:endParaRPr lang="en-US">
              <a:cs typeface="Calibri"/>
            </a:endParaRPr>
          </a:p>
          <a:p>
            <a:pPr lvl="1"/>
            <a:r>
              <a:rPr lang="en-US" sz="2800" dirty="0">
                <a:cs typeface="Calibri"/>
              </a:rPr>
              <a:t>Details for amount of units affordable</a:t>
            </a:r>
            <a:endParaRPr lang="en-US" sz="2800">
              <a:cs typeface="Calibri"/>
            </a:endParaRPr>
          </a:p>
          <a:p>
            <a:pPr lvl="1"/>
            <a:r>
              <a:rPr lang="en-US" sz="2800" dirty="0">
                <a:cs typeface="Calibri"/>
              </a:rPr>
              <a:t>Details for income limits of affordable units</a:t>
            </a:r>
          </a:p>
          <a:p>
            <a:pPr lvl="1"/>
            <a:r>
              <a:rPr lang="en-US" sz="2800" dirty="0">
                <a:cs typeface="Calibri"/>
              </a:rPr>
              <a:t>Standards for affordable units</a:t>
            </a:r>
          </a:p>
          <a:p>
            <a:pPr lvl="1"/>
            <a:r>
              <a:rPr lang="en-US" sz="2800" dirty="0">
                <a:cs typeface="Calibri"/>
              </a:rPr>
              <a:t>Pricing Standards</a:t>
            </a:r>
          </a:p>
          <a:p>
            <a:pPr lvl="1"/>
            <a:r>
              <a:rPr lang="en-US" sz="2800" dirty="0">
                <a:cs typeface="Calibri"/>
              </a:rPr>
              <a:t>Monitoring and Compliance</a:t>
            </a:r>
          </a:p>
          <a:p>
            <a:r>
              <a:rPr lang="en-US" dirty="0">
                <a:cs typeface="Calibri"/>
              </a:rPr>
              <a:t>Automatically achieves the Incentive-based IZ in the Riverfront (RIV)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33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close up of a map&#10;&#10;Description generated with high confidence">
            <a:extLst>
              <a:ext uri="{FF2B5EF4-FFF2-40B4-BE49-F238E27FC236}">
                <a16:creationId xmlns="" xmlns:a16="http://schemas.microsoft.com/office/drawing/2014/main" id="{E43BA3C2-8D7B-4EEB-BDF1-608486CB24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2508" y="-3515"/>
            <a:ext cx="8865133" cy="6865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290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4ED33C-1CD6-485C-829F-F717033E1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cs typeface="Calibri Light"/>
              </a:rPr>
              <a:t>Need</a:t>
            </a:r>
            <a:endParaRPr lang="en-US" dirty="0"/>
          </a:p>
          <a:p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A16483-B068-4F40-BBC9-B93EC977E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/>
              </a:rPr>
              <a:t>To ensure that:</a:t>
            </a:r>
          </a:p>
          <a:p>
            <a:r>
              <a:rPr lang="en-US" dirty="0">
                <a:cs typeface="Calibri"/>
              </a:rPr>
              <a:t>Diverse housing options continue to be available in the Lawrenceville neighborhood.</a:t>
            </a:r>
            <a:endParaRPr lang="en-US"/>
          </a:p>
          <a:p>
            <a:r>
              <a:rPr lang="en-US" dirty="0">
                <a:cs typeface="Calibri"/>
              </a:rPr>
              <a:t>The neighborhood can continue to offer new housing units at a variety of price points.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4937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4ED33C-1CD6-485C-829F-F717033E1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cs typeface="Calibri Light"/>
              </a:rPr>
              <a:t>Purpose &amp; Intent</a:t>
            </a:r>
            <a:endParaRPr lang="en-US" dirty="0"/>
          </a:p>
          <a:p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A16483-B068-4F40-BBC9-B93EC977E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Calibri"/>
              </a:rPr>
              <a:t>To leverage development pressure by connecting the production of affordable housing with the current market production of housing units.</a:t>
            </a:r>
          </a:p>
          <a:p>
            <a:r>
              <a:rPr lang="en-US" dirty="0">
                <a:cs typeface="Calibri"/>
              </a:rPr>
              <a:t>To encourage diverse and balanced housing is available for households at a variety of income levels</a:t>
            </a:r>
          </a:p>
          <a:p>
            <a:r>
              <a:rPr lang="en-US" dirty="0">
                <a:cs typeface="Calibri"/>
              </a:rPr>
              <a:t>Utilizing sites in IPOD-6 as opportunities to build more mixed-income developments. </a:t>
            </a:r>
            <a:r>
              <a:rPr lang="en-US">
                <a:cs typeface="Calibri"/>
              </a:rPr>
              <a:t>Because</a:t>
            </a:r>
            <a:r>
              <a:rPr lang="en-US" dirty="0">
                <a:cs typeface="Calibri"/>
              </a:rPr>
              <a:t> remaining land appropriate for residential development within the IPOD-6 is limited, it is essential that a reasonable proportion of such land be developed into housing units affordable to very low, low, moderate and middle-income residents and working people.</a:t>
            </a:r>
          </a:p>
        </p:txBody>
      </p:sp>
    </p:spTree>
    <p:extLst>
      <p:ext uri="{BB962C8B-B14F-4D97-AF65-F5344CB8AC3E}">
        <p14:creationId xmlns:p14="http://schemas.microsoft.com/office/powerpoint/2010/main" val="2549894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4ED33C-1CD6-485C-829F-F717033E1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cs typeface="Calibri Light"/>
              </a:rPr>
              <a:t>Applicability</a:t>
            </a:r>
            <a:endParaRPr lang="en-US" dirty="0"/>
          </a:p>
          <a:p>
            <a:endParaRPr lang="en-US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A16483-B068-4F40-BBC9-B93EC977E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dirty="0">
                <a:cs typeface="Calibri"/>
              </a:rPr>
              <a:t>What projects will need to provide affordably-priced units?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Every new construction, substantial rehabilitation, or conversion / reuse project with </a:t>
            </a:r>
            <a:r>
              <a:rPr lang="en-US" b="1" dirty="0">
                <a:cs typeface="Calibri"/>
              </a:rPr>
              <a:t>20 or more</a:t>
            </a:r>
            <a:r>
              <a:rPr lang="en-US" dirty="0">
                <a:cs typeface="Calibri"/>
              </a:rPr>
              <a:t> </a:t>
            </a:r>
            <a:r>
              <a:rPr lang="en-US" b="1" dirty="0">
                <a:cs typeface="Calibri"/>
              </a:rPr>
              <a:t>residential units</a:t>
            </a:r>
            <a:r>
              <a:rPr lang="en-US" dirty="0">
                <a:cs typeface="Calibri"/>
              </a:rPr>
              <a:t> for sale or for rent.</a:t>
            </a:r>
          </a:p>
        </p:txBody>
      </p:sp>
    </p:spTree>
    <p:extLst>
      <p:ext uri="{BB962C8B-B14F-4D97-AF65-F5344CB8AC3E}">
        <p14:creationId xmlns:p14="http://schemas.microsoft.com/office/powerpoint/2010/main" val="1622632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Applicability</a:t>
            </a:r>
            <a:endParaRPr lang="en-US" b="1" dirty="0"/>
          </a:p>
        </p:txBody>
      </p:sp>
      <p:pic>
        <p:nvPicPr>
          <p:cNvPr id="1026" name="Picture 2" descr="Image result for the foundry lawrenceville pittsburg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47" y="1461023"/>
            <a:ext cx="5100408" cy="3400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bayard school lof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461023"/>
            <a:ext cx="5671257" cy="3191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onut 5"/>
          <p:cNvSpPr/>
          <p:nvPr/>
        </p:nvSpPr>
        <p:spPr>
          <a:xfrm>
            <a:off x="1955969" y="2347653"/>
            <a:ext cx="1714500" cy="1627012"/>
          </a:xfrm>
          <a:prstGeom prst="don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Multiply 6"/>
          <p:cNvSpPr/>
          <p:nvPr/>
        </p:nvSpPr>
        <p:spPr>
          <a:xfrm>
            <a:off x="8300358" y="1814052"/>
            <a:ext cx="3053442" cy="269421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25247" y="5054637"/>
            <a:ext cx="5100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Foundry at 41</a:t>
            </a:r>
            <a:r>
              <a:rPr lang="en-US" sz="2000" b="1" baseline="30000" dirty="0" smtClean="0"/>
              <a:t>st</a:t>
            </a:r>
            <a:r>
              <a:rPr lang="en-US" sz="2000" b="1" dirty="0" smtClean="0"/>
              <a:t> Street: </a:t>
            </a:r>
            <a:r>
              <a:rPr lang="en-US" sz="2000" dirty="0" smtClean="0"/>
              <a:t>191 units</a:t>
            </a:r>
            <a:r>
              <a:rPr lang="en-US" sz="2000" b="1" dirty="0" smtClean="0"/>
              <a:t> </a:t>
            </a:r>
            <a:endParaRPr lang="en-US" sz="2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096000" y="5054637"/>
            <a:ext cx="5100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Bayard School Lofts: </a:t>
            </a:r>
            <a:r>
              <a:rPr lang="en-US" sz="2000" dirty="0" smtClean="0"/>
              <a:t>11 apartments</a:t>
            </a:r>
          </a:p>
        </p:txBody>
      </p:sp>
    </p:spTree>
    <p:extLst>
      <p:ext uri="{BB962C8B-B14F-4D97-AF65-F5344CB8AC3E}">
        <p14:creationId xmlns:p14="http://schemas.microsoft.com/office/powerpoint/2010/main" val="136130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452</Words>
  <Application>Microsoft Office PowerPoint</Application>
  <PresentationFormat>Widescreen</PresentationFormat>
  <Paragraphs>165</Paragraphs>
  <Slides>19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Worksheet</vt:lpstr>
      <vt:lpstr>Inclusionary Zoning in Lawrenceville </vt:lpstr>
      <vt:lpstr>Overview </vt:lpstr>
      <vt:lpstr>Inclusionary Zoning in Lawrenceville: Proposal </vt:lpstr>
      <vt:lpstr>Inclusionary Zoning in Lawrenceville: Proposal </vt:lpstr>
      <vt:lpstr>PowerPoint Presentation</vt:lpstr>
      <vt:lpstr>Need </vt:lpstr>
      <vt:lpstr>Purpose &amp; Intent </vt:lpstr>
      <vt:lpstr>Applicability </vt:lpstr>
      <vt:lpstr>Applicability</vt:lpstr>
      <vt:lpstr>Applicability (recent projects)</vt:lpstr>
      <vt:lpstr>Standards </vt:lpstr>
      <vt:lpstr>Standards </vt:lpstr>
      <vt:lpstr>What is Allowable Pricing in Allegheny County?</vt:lpstr>
      <vt:lpstr>Standards </vt:lpstr>
      <vt:lpstr>Standards</vt:lpstr>
      <vt:lpstr>Standards </vt:lpstr>
      <vt:lpstr>Standards </vt:lpstr>
      <vt:lpstr>Standards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McCray, Andrew</dc:creator>
  <cp:lastModifiedBy>Dave Breingan</cp:lastModifiedBy>
  <cp:revision>14</cp:revision>
  <dcterms:created xsi:type="dcterms:W3CDTF">2018-10-29T17:16:25Z</dcterms:created>
  <dcterms:modified xsi:type="dcterms:W3CDTF">2018-11-09T22:28:28Z</dcterms:modified>
</cp:coreProperties>
</file>