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512" r:id="rId2"/>
    <p:sldId id="477" r:id="rId3"/>
    <p:sldId id="513" r:id="rId4"/>
    <p:sldId id="516" r:id="rId5"/>
    <p:sldId id="515" r:id="rId6"/>
    <p:sldId id="517" r:id="rId7"/>
    <p:sldId id="527" r:id="rId8"/>
    <p:sldId id="518" r:id="rId9"/>
    <p:sldId id="520" r:id="rId10"/>
    <p:sldId id="521" r:id="rId11"/>
    <p:sldId id="523" r:id="rId12"/>
    <p:sldId id="524" r:id="rId13"/>
    <p:sldId id="540" r:id="rId14"/>
    <p:sldId id="525" r:id="rId15"/>
    <p:sldId id="528" r:id="rId16"/>
    <p:sldId id="531" r:id="rId17"/>
    <p:sldId id="530" r:id="rId18"/>
    <p:sldId id="533" r:id="rId19"/>
    <p:sldId id="532" r:id="rId20"/>
    <p:sldId id="534" r:id="rId21"/>
    <p:sldId id="537" r:id="rId22"/>
    <p:sldId id="538" r:id="rId23"/>
    <p:sldId id="541" r:id="rId24"/>
    <p:sldId id="536" r:id="rId25"/>
    <p:sldId id="539" r:id="rId2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8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96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39E2B2C-317B-4DD3-935F-6345C7BC4AB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713D5C7-1BD4-41A8-AB79-DE3C5C6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10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36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36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7310C5A-19C4-4C85-BBAD-EE0B9D001CC0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79688"/>
            <a:ext cx="5618480" cy="366577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9"/>
            <a:ext cx="3043343" cy="46736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1739"/>
            <a:ext cx="3043343" cy="46736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EA6EF76-CFA6-470F-8FB9-42AB8B15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5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6B5-FBF0-4F4C-88E5-063F9FC0BEE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0E5A-52E1-4550-8004-F4C14848FF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20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6B5-FBF0-4F4C-88E5-063F9FC0BEE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0E5A-52E1-4550-8004-F4C1484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2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6B5-FBF0-4F4C-88E5-063F9FC0BEE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0E5A-52E1-4550-8004-F4C1484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6B5-FBF0-4F4C-88E5-063F9FC0BEE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0E5A-52E1-4550-8004-F4C1484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6B5-FBF0-4F4C-88E5-063F9FC0BEE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0E5A-52E1-4550-8004-F4C14848FF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22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6B5-FBF0-4F4C-88E5-063F9FC0BEE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0E5A-52E1-4550-8004-F4C1484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99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6B5-FBF0-4F4C-88E5-063F9FC0BEE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0E5A-52E1-4550-8004-F4C1484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11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6B5-FBF0-4F4C-88E5-063F9FC0BEE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0E5A-52E1-4550-8004-F4C1484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5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6B5-FBF0-4F4C-88E5-063F9FC0BEE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0E5A-52E1-4550-8004-F4C1484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2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E136B5-FBF0-4F4C-88E5-063F9FC0BEE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8C0E5A-52E1-4550-8004-F4C1484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48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6B5-FBF0-4F4C-88E5-063F9FC0BEE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0E5A-52E1-4550-8004-F4C1484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0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E136B5-FBF0-4F4C-88E5-063F9FC0BEE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8C0E5A-52E1-4550-8004-F4C14848F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77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Bc1Mfzx1Y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United.org" TargetMode="External"/><Relationship Id="rId2" Type="http://schemas.openxmlformats.org/officeDocument/2006/relationships/hyperlink" Target="http://www.lunited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lunite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o automatic alt tex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" y="0"/>
            <a:ext cx="8715996" cy="65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70" y="882508"/>
            <a:ext cx="9144000" cy="72458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Gill Sans Light"/>
                <a:cs typeface="Gill Sans Light"/>
              </a:rPr>
              <a:t>Greater Pittsburgh Area Median Income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76270" y="1790164"/>
          <a:ext cx="6693213" cy="451137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52080"/>
                <a:gridCol w="1174248"/>
                <a:gridCol w="1174248"/>
                <a:gridCol w="1129084"/>
                <a:gridCol w="1204357"/>
                <a:gridCol w="1159196"/>
              </a:tblGrid>
              <a:tr h="649901">
                <a:tc>
                  <a:txBody>
                    <a:bodyPr/>
                    <a:lstStyle/>
                    <a:p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500" b="0" i="0" dirty="0" smtClean="0">
                          <a:latin typeface="Gill Sans Light"/>
                          <a:cs typeface="Gill Sans Light"/>
                        </a:rPr>
                        <a:t>Household</a:t>
                      </a:r>
                      <a:r>
                        <a:rPr lang="en-US" sz="2500" b="0" i="0" baseline="0" dirty="0" smtClean="0">
                          <a:latin typeface="Gill Sans Light"/>
                          <a:cs typeface="Gill Sans Light"/>
                        </a:rPr>
                        <a:t> Size</a:t>
                      </a:r>
                      <a:endParaRPr lang="en-US" sz="25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2129">
                <a:tc>
                  <a:txBody>
                    <a:bodyPr/>
                    <a:lstStyle/>
                    <a:p>
                      <a:endParaRPr lang="en-US" sz="23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2300" b="0" i="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sz="23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2300" b="0" i="0" dirty="0" smtClean="0">
                          <a:latin typeface="Gill Sans Light"/>
                          <a:cs typeface="Gill Sans Light"/>
                        </a:rPr>
                        <a:t>2</a:t>
                      </a:r>
                      <a:endParaRPr lang="en-US" sz="23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2300" b="0" i="0" dirty="0" smtClean="0">
                          <a:latin typeface="Gill Sans Light"/>
                          <a:cs typeface="Gill Sans Light"/>
                        </a:rPr>
                        <a:t>3</a:t>
                      </a:r>
                      <a:endParaRPr lang="en-US" sz="23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2300" b="0" i="0" dirty="0" smtClean="0">
                          <a:latin typeface="Gill Sans Light"/>
                          <a:cs typeface="Gill Sans Light"/>
                        </a:rPr>
                        <a:t>4</a:t>
                      </a:r>
                      <a:endParaRPr lang="en-US" sz="23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2300" b="0" i="0" dirty="0" smtClean="0">
                          <a:latin typeface="Gill Sans Light"/>
                          <a:cs typeface="Gill Sans Light"/>
                        </a:rPr>
                        <a:t>5</a:t>
                      </a:r>
                      <a:endParaRPr lang="en-US" sz="23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</a:tr>
              <a:tr h="740322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Gill Sans Light"/>
                          <a:cs typeface="Gill Sans Light"/>
                        </a:rPr>
                        <a:t>50% AMI</a:t>
                      </a:r>
                      <a:endParaRPr lang="en-US" sz="22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latin typeface="Gill Sans Light"/>
                          <a:cs typeface="Gill Sans Light"/>
                        </a:rPr>
                        <a:t>$25,450</a:t>
                      </a:r>
                      <a:endParaRPr lang="en-US" sz="19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latin typeface="Gill Sans Light"/>
                          <a:cs typeface="Gill Sans Light"/>
                        </a:rPr>
                        <a:t>$29,050</a:t>
                      </a:r>
                      <a:endParaRPr lang="en-US" sz="19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latin typeface="Gill Sans Light"/>
                          <a:cs typeface="Gill Sans Light"/>
                        </a:rPr>
                        <a:t>$32,700</a:t>
                      </a:r>
                      <a:endParaRPr lang="en-US" sz="19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latin typeface="Gill Sans Light"/>
                          <a:cs typeface="Gill Sans Light"/>
                        </a:rPr>
                        <a:t>$36,300</a:t>
                      </a:r>
                      <a:endParaRPr lang="en-US" sz="19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latin typeface="Gill Sans Light"/>
                          <a:cs typeface="Gill Sans Light"/>
                        </a:rPr>
                        <a:t>$39,250</a:t>
                      </a:r>
                      <a:endParaRPr lang="en-US" sz="19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</a:tr>
              <a:tr h="740322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70% AMI</a:t>
                      </a:r>
                      <a:endParaRPr lang="en-US" sz="22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$34,930</a:t>
                      </a: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$39,900</a:t>
                      </a:r>
                      <a:endParaRPr lang="en-US" sz="19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$44,870</a:t>
                      </a:r>
                      <a:endParaRPr lang="en-US" sz="19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$49,840</a:t>
                      </a:r>
                      <a:endParaRPr lang="en-US" sz="19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$53,830</a:t>
                      </a:r>
                      <a:endParaRPr lang="en-US" sz="19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</a:tr>
              <a:tr h="740322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80%</a:t>
                      </a:r>
                      <a:r>
                        <a:rPr lang="en-US" sz="2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 AMI</a:t>
                      </a:r>
                      <a:endParaRPr lang="en-US" sz="22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$40,700</a:t>
                      </a:r>
                      <a:endParaRPr lang="en-US" sz="19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$46,500</a:t>
                      </a:r>
                      <a:endParaRPr lang="en-US" sz="19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$52,300</a:t>
                      </a:r>
                      <a:endParaRPr lang="en-US" sz="19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$58,100</a:t>
                      </a:r>
                      <a:endParaRPr lang="en-US" sz="19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$62,750</a:t>
                      </a:r>
                    </a:p>
                  </a:txBody>
                  <a:tcPr marL="70455" marR="70455" marT="35228" marB="35228"/>
                </a:tc>
              </a:tr>
              <a:tr h="1075255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Gill Sans Light"/>
                          <a:cs typeface="Gill Sans Light"/>
                        </a:rPr>
                        <a:t>100%</a:t>
                      </a:r>
                      <a:r>
                        <a:rPr lang="en-US" sz="2200" b="0" i="0" baseline="0" dirty="0" smtClean="0">
                          <a:latin typeface="Gill Sans Light"/>
                          <a:cs typeface="Gill Sans Light"/>
                        </a:rPr>
                        <a:t> AMI</a:t>
                      </a:r>
                      <a:endParaRPr lang="en-US" sz="22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latin typeface="Gill Sans Light"/>
                          <a:cs typeface="Gill Sans Light"/>
                        </a:rPr>
                        <a:t>$50,900</a:t>
                      </a:r>
                      <a:endParaRPr lang="en-US" sz="19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latin typeface="Gill Sans Light"/>
                          <a:cs typeface="Gill Sans Light"/>
                        </a:rPr>
                        <a:t>$58,100</a:t>
                      </a:r>
                      <a:endParaRPr lang="en-US" sz="19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latin typeface="Gill Sans Light"/>
                          <a:cs typeface="Gill Sans Light"/>
                        </a:rPr>
                        <a:t>$65,400</a:t>
                      </a:r>
                      <a:endParaRPr lang="en-US" sz="19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latin typeface="Gill Sans Light"/>
                          <a:cs typeface="Gill Sans Light"/>
                        </a:rPr>
                        <a:t>$72,600</a:t>
                      </a:r>
                      <a:endParaRPr lang="en-US" sz="19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  <a:tc>
                  <a:txBody>
                    <a:bodyPr/>
                    <a:lstStyle/>
                    <a:p>
                      <a:r>
                        <a:rPr lang="en-US" sz="1900" b="0" i="0" dirty="0" smtClean="0">
                          <a:latin typeface="Gill Sans Light"/>
                          <a:cs typeface="Gill Sans Light"/>
                        </a:rPr>
                        <a:t>$78,500</a:t>
                      </a:r>
                      <a:endParaRPr lang="en-US" sz="1900" b="0" i="0" dirty="0">
                        <a:latin typeface="Gill Sans Light"/>
                        <a:cs typeface="Gill Sans Light"/>
                      </a:endParaRPr>
                    </a:p>
                  </a:txBody>
                  <a:tcPr marL="70455" marR="70455" marT="35228" marB="352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1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growing neighborhood…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235644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Crime rates down, schools/transportation improving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Lawrenceville among top neighborhoods for # of residential building permits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Over 700 units complete, underway, or approved in multi-family residential development in past 5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Lawrenceville among fastest growing millennial neighborhoods: 52% increase for 15201 from 2011 to 2016</a:t>
            </a:r>
            <a:endParaRPr lang="en-US" sz="2800" dirty="0"/>
          </a:p>
        </p:txBody>
      </p:sp>
      <p:pic>
        <p:nvPicPr>
          <p:cNvPr id="22530" name="Picture 2" descr="Image result for open streets pittsburgh lawrencev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50" y="286603"/>
            <a:ext cx="4140926" cy="2208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…but not for 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1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Median home sale price eclipsed what a buyer at 80% AMI can afford in 2012 and continues to climb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Rent also climbing, especially for poorer residents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Median 1-BR rent = $1,300 for past 12 months, according to Rentometer.com, compared to $713, which is what a renter at 50% AMI can afford.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Lawrenceville lost over half (120) of its Housing Choice Voucher (Section 8) units between 2011 and 2016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Evictions disproportionately affecting one-parent renters with kids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Loss of 31% of black residents between 2013 and 2016, 83% loss of “some other race”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Losing children, low-income residents, long-time homeowners</a:t>
            </a:r>
            <a:endParaRPr lang="en-US" dirty="0"/>
          </a:p>
        </p:txBody>
      </p:sp>
      <p:pic>
        <p:nvPicPr>
          <p:cNvPr id="18434" name="Picture 2" descr="Image may contain: 5 peo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32557" r="9273" b="32395"/>
          <a:stretch/>
        </p:blipFill>
        <p:spPr bwMode="auto">
          <a:xfrm>
            <a:off x="6126480" y="182413"/>
            <a:ext cx="5185956" cy="1609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 from last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Why not use more of the houses that are already here?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Have property taxes increased in ways that affect people’s affordability?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How can I get involved in the process of affordable housing?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How specific will parameters be with inclusionary zoning?</a:t>
            </a:r>
            <a:endParaRPr lang="en-US" sz="2800" dirty="0"/>
          </a:p>
        </p:txBody>
      </p:sp>
      <p:pic>
        <p:nvPicPr>
          <p:cNvPr id="21506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75" y="178229"/>
            <a:ext cx="3015960" cy="15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Voices</a:t>
            </a:r>
            <a:endParaRPr lang="en-US" b="1" dirty="0"/>
          </a:p>
        </p:txBody>
      </p:sp>
      <p:pic>
        <p:nvPicPr>
          <p:cNvPr id="19458" name="Picture 2" descr="Image may contain: 2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2" y="1854927"/>
            <a:ext cx="5905682" cy="4429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80298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Introductions and ground rules – 6:00-6:10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Recap of last meeting + community voices – 6:10-6:20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 smtClean="0"/>
              <a:t>Inclusionary Zoning as a tool to preserve affordability – 6:20-6:55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Q&amp;A regarding inclusionary zoning – 6:55-7:15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Break out groups – 7:15-7:45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Report out and next steps – 7:45-8 p.m.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77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Bc1Mfzx1Y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1485" y="378822"/>
            <a:ext cx="10119362" cy="56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Inclusionary Zoning?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886 jurisdictions with inclusionary housing programs in 25 states, with over 170,000 units created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Increasingly prevalent tool for producing affordable housing in light of shrinking federal funds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Useful to share the benefits of growth, maintain economic integration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Studies confirm that it’s effective at creating affordable housing in areas with lower concentrations of poverty, higher-performing schools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Montgomery County: half of affordable housing production was created by IZ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Southern California: IZ creating as many units annually as LIHTC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Potential Impact Locally</a:t>
            </a:r>
            <a:endParaRPr lang="en-US" b="1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835408"/>
              </p:ext>
            </p:extLst>
          </p:nvPr>
        </p:nvGraphicFramePr>
        <p:xfrm>
          <a:off x="1133305" y="2082574"/>
          <a:ext cx="9986350" cy="3742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270"/>
                <a:gridCol w="1997270"/>
                <a:gridCol w="1997270"/>
                <a:gridCol w="1997270"/>
                <a:gridCol w="1997270"/>
              </a:tblGrid>
              <a:tr h="3521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Project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Units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5%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10%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15%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</a:tr>
              <a:tr h="35217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Milhaus</a:t>
                      </a:r>
                      <a:r>
                        <a:rPr lang="en-US" sz="2000" dirty="0" smtClean="0"/>
                        <a:t> Phase I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243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</a:tr>
              <a:tr h="3521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</a:t>
                      </a:r>
                      <a:r>
                        <a:rPr lang="en-US" sz="2000" baseline="0" dirty="0" smtClean="0"/>
                        <a:t> Foundry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191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</a:tr>
              <a:tr h="3521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Mews</a:t>
                      </a:r>
                      <a:r>
                        <a:rPr lang="en-US" sz="2000" baseline="0" dirty="0" smtClean="0"/>
                        <a:t> on Butler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67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</a:tr>
              <a:tr h="6159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Doughboy Square Apartments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45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6838" marR="86838" marT="43419" marB="43419"/>
                </a:tc>
              </a:tr>
              <a:tr h="3521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Heartland Homes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</a:tr>
              <a:tr h="35217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McCleary</a:t>
                      </a:r>
                      <a:r>
                        <a:rPr lang="en-US" sz="2000" dirty="0" smtClean="0"/>
                        <a:t> Condos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86838" marR="86838" marT="43419" marB="43419"/>
                </a:tc>
              </a:tr>
              <a:tr h="352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Total to date: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602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56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84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86838" marR="86838" marT="43419" marB="434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8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Still lots of land to be developed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61 acres of large “hinge” properties in Lawrenceville that have uncertain future and have potential to be redeveloped for residential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673605"/>
            <a:ext cx="5589950" cy="3463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5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Welcome!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 </a:t>
            </a:r>
            <a:r>
              <a:rPr lang="en-US" sz="2800" dirty="0" smtClean="0"/>
              <a:t>Grab some pizza!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Check out visual notes from last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Grab meeting notes from last time</a:t>
            </a:r>
          </a:p>
        </p:txBody>
      </p:sp>
    </p:spTree>
    <p:extLst>
      <p:ext uri="{BB962C8B-B14F-4D97-AF65-F5344CB8AC3E}">
        <p14:creationId xmlns:p14="http://schemas.microsoft.com/office/powerpoint/2010/main" val="21045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80298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Introductions and ground rules – 6:00-6:10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Recap of last meeting + community voices – 6:10-6:20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Inclusionary Zoning as a tool to preserve affordability – 6:20-6:55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 smtClean="0"/>
              <a:t>Q&amp;A regarding inclusionary zoning – 6:55-7:15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Break out groups – 7:15-7:45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Report out and next steps – 7:45-8 p.m.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4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80298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Introductions and ground rules – 6:00-6:10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Recap of last meeting + community voices – 6:10-6:20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Inclusionary Zoning as a tool to preserve affordability – 6:20-6:55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Q&amp;A regarding inclusionary zoning – 6:55-7:15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b="1" dirty="0" smtClean="0"/>
              <a:t>Break out groups – 7:15-7:45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Report out and next steps – 7:45-8 p.m.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74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Break Out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Based on what you heard tonight, what do you see as the opportunities and challenges about an IZ program in Lawrenceville?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What should the goals of an IZ program in Lawrenceville be – how should we measure success?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 smtClean="0"/>
              <a:t>What questions do you still need answered, and what would you like us to focus on at the next meeting?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9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17" y="286603"/>
            <a:ext cx="10058400" cy="1450757"/>
          </a:xfrm>
        </p:spPr>
        <p:txBody>
          <a:bodyPr/>
          <a:lstStyle/>
          <a:p>
            <a:r>
              <a:rPr lang="en-US" b="1" dirty="0" smtClean="0"/>
              <a:t>Community Agreements: </a:t>
            </a:r>
            <a:br>
              <a:rPr lang="en-US" b="1" dirty="0" smtClean="0"/>
            </a:br>
            <a:r>
              <a:rPr lang="en-US" b="1" dirty="0" smtClean="0"/>
              <a:t>be neighborly</a:t>
            </a:r>
            <a:endParaRPr lang="en-US" b="1" dirty="0"/>
          </a:p>
        </p:txBody>
      </p:sp>
      <p:pic>
        <p:nvPicPr>
          <p:cNvPr id="4" name="Picture 2" descr="Image result for mr. roger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1" t="12000" r="17545"/>
          <a:stretch/>
        </p:blipFill>
        <p:spPr bwMode="auto">
          <a:xfrm>
            <a:off x="7834383" y="541588"/>
            <a:ext cx="3987150" cy="5546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92017" y="1737360"/>
            <a:ext cx="7309757" cy="5518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alibri" panose="020F0502020204030204" pitchFamily="34" charset="0"/>
              <a:buAutoNum type="arabicPeriod"/>
            </a:pPr>
            <a:endParaRPr lang="en-US" sz="23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2426" y="1737360"/>
            <a:ext cx="7142366" cy="4846320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Take care of yourself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Be respectful of everyone: don’t denigrate groups of people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“Literary moment”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Speak from your own experience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Make space, take space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“Ouch”: if someone makes a statement that you find hurtful, let them know why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“Oops”: If you have said something that was hurtful – do your best to apologize and avoid it in the future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One microphone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Expect and accept non-closure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No one knows everything, together we know a lot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Save questions for the Q&amp;A period. Share the time, ID yourself. If you have additional questions, send them in and we’ll follow up with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80298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Introductions and ground rules – 6:00-6:10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Recap of last meeting + community voices – 6:10-6:20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Inclusionary Zoning as a tool to preserve affordability – 6:20-6:55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Q&amp;A regarding inclusionary zoning – 6:55-7:15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Break out groups – 7:15-7:45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b="1" dirty="0" smtClean="0"/>
              <a:t>Report out and next steps – 7:45-8 p.m.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433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Turn in any outstanding questions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Fill out the dot sheet as you leave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Presentation and break out group notes will be posted on LU’s website: </a:t>
            </a:r>
            <a:r>
              <a:rPr lang="en-US" sz="2800" dirty="0" smtClean="0">
                <a:hlinkClick r:id="rId2"/>
              </a:rPr>
              <a:t>www.LUnited.org</a:t>
            </a:r>
            <a:r>
              <a:rPr lang="en-US" sz="28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Third and final meeting is Monday, November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from 6-8 p.m.: Community Feedback and Call to Action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Keep in touch: 412-802-7220 and </a:t>
            </a:r>
            <a:r>
              <a:rPr lang="en-US" sz="2800" dirty="0" smtClean="0">
                <a:hlinkClick r:id="rId3"/>
              </a:rPr>
              <a:t>info@LUnited.org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57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80298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b="1" dirty="0" smtClean="0"/>
              <a:t>Introductions and ground rules – 6:00-6:10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Recap of last meeting + community voices – 6:10-6:20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Inclusionary Zoning as a tool to preserve affordability – 6:20-6:55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Q&amp;A regarding inclusionary zoning – 6:55-7:15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Break out groups – 7:15-7:45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Report out and next steps – 7:45-8 p.m.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87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Tonight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Meeting #1 was held on Tuesday, 9/25 – State of Housing in Lawrenceville, Displacement, and What’s Being Done About 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 smtClean="0"/>
              <a:t>TONIGHT: Meeting #2: Wednesday 10/17 – Inclusionary Zoning – A Tool to Preserve Affordability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Meeting #3: Monday, 11/5 – Community Feedback &amp; Call to 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05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we are</a:t>
            </a:r>
            <a:endParaRPr lang="en-US" b="1" dirty="0"/>
          </a:p>
        </p:txBody>
      </p:sp>
      <p:pic>
        <p:nvPicPr>
          <p:cNvPr id="4" name="Picture 3" descr="LU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7218" y="2045021"/>
            <a:ext cx="2007685" cy="1506379"/>
          </a:xfrm>
          <a:prstGeom prst="rect">
            <a:avLst/>
          </a:prstGeom>
        </p:spPr>
      </p:pic>
      <p:pic>
        <p:nvPicPr>
          <p:cNvPr id="15362" name="Picture 2" descr="Councilwoman Deb G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86" y="2045021"/>
            <a:ext cx="2277110" cy="34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pittsburgh department of city pla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56" y="4167051"/>
            <a:ext cx="4811420" cy="15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mage result for lawrenceville corpo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76" y="2152543"/>
            <a:ext cx="3814353" cy="9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17" y="286603"/>
            <a:ext cx="10058400" cy="1450757"/>
          </a:xfrm>
        </p:spPr>
        <p:txBody>
          <a:bodyPr/>
          <a:lstStyle/>
          <a:p>
            <a:r>
              <a:rPr lang="en-US" b="1" dirty="0" smtClean="0"/>
              <a:t>Community Agreements: </a:t>
            </a:r>
            <a:br>
              <a:rPr lang="en-US" b="1" dirty="0" smtClean="0"/>
            </a:br>
            <a:r>
              <a:rPr lang="en-US" b="1" dirty="0" smtClean="0"/>
              <a:t>be neighborly</a:t>
            </a:r>
            <a:endParaRPr lang="en-US" b="1" dirty="0"/>
          </a:p>
        </p:txBody>
      </p:sp>
      <p:pic>
        <p:nvPicPr>
          <p:cNvPr id="4" name="Picture 2" descr="Image result for mr. roger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1" t="12000" r="17545"/>
          <a:stretch/>
        </p:blipFill>
        <p:spPr bwMode="auto">
          <a:xfrm>
            <a:off x="7834383" y="541588"/>
            <a:ext cx="3987150" cy="5546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92017" y="1737360"/>
            <a:ext cx="7309757" cy="5518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alibri" panose="020F0502020204030204" pitchFamily="34" charset="0"/>
              <a:buAutoNum type="arabicPeriod"/>
            </a:pPr>
            <a:endParaRPr lang="en-US" sz="23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2426" y="1737360"/>
            <a:ext cx="7142366" cy="4846320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Take care of yourself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Be respectful of everyone: don’t denigrate groups of people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“Literary moment”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Speak from your own experience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Make space, take space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“Ouch”: if someone makes a statement that you find hurtful, let them know why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“Oops”: If you have said something that was hurtful – do your best to apologize and avoid it in the future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One microphone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Expect and accept non-closure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No one knows everything, together we know a lot</a:t>
            </a:r>
          </a:p>
          <a:p>
            <a:pPr marL="502920" indent="-457200">
              <a:buFont typeface="Calibri" panose="020F0502020204030204" pitchFamily="34" charset="0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Save questions for the Q&amp;A period. Share the time, ID yourself. If you have additional questions, send them in and we’ll follow up with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80298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Introductions and ground rules – 6:00-6:10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 smtClean="0"/>
              <a:t>Recap of last meeting + community voices – 6:10-6:20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Inclusionary Zoning as a tool to preserve affordability – 6:20-6:55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Q&amp;A regarding inclusionary zoning – 6:55-7:15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Break out groups – 7:15-7:45 p.m.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Report out and next steps – 7:45-8 p.m.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64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Recap of last meeting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See our website (</a:t>
            </a:r>
            <a:r>
              <a:rPr lang="en-US" dirty="0" smtClean="0">
                <a:hlinkClick r:id="rId2"/>
              </a:rPr>
              <a:t>www.LUnited.org</a:t>
            </a:r>
            <a:r>
              <a:rPr lang="en-US" dirty="0" smtClean="0"/>
              <a:t>)  for full presentation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Meeting notes from break-outs are available at the sign-in table + answers to questions</a:t>
            </a:r>
            <a:endParaRPr lang="en-US" dirty="0"/>
          </a:p>
        </p:txBody>
      </p:sp>
      <p:pic>
        <p:nvPicPr>
          <p:cNvPr id="4" name="Picture 3" descr="LU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8437" y="286603"/>
            <a:ext cx="1537243" cy="1153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834639"/>
            <a:ext cx="7092747" cy="3732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5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“affordable housing” anyway?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Housing is deemed </a:t>
            </a:r>
            <a:r>
              <a:rPr lang="en-US" sz="2800" u="sng" dirty="0" smtClean="0"/>
              <a:t>affordable</a:t>
            </a:r>
            <a:r>
              <a:rPr lang="en-US" sz="2800" dirty="0" smtClean="0"/>
              <a:t> when no more than 30% of household income is spent on housing: rent or mortgage, plus other housing costs like utilities.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u="sng" dirty="0" smtClean="0"/>
              <a:t>Affordable </a:t>
            </a:r>
            <a:r>
              <a:rPr lang="en-US" sz="2800" dirty="0" smtClean="0"/>
              <a:t>housing typically refers to housing that is affordable to households at a certain percentage of Area Median Income (AMI). Based on Pittsburgh metro area and differs for household size.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b="1" dirty="0" smtClean="0"/>
              <a:t>Affordable </a:t>
            </a:r>
            <a:r>
              <a:rPr lang="en-US" sz="2400" b="1" u="sng" dirty="0" smtClean="0"/>
              <a:t>rental</a:t>
            </a:r>
            <a:r>
              <a:rPr lang="en-US" sz="2400" b="1" dirty="0" smtClean="0"/>
              <a:t> housing </a:t>
            </a:r>
            <a:r>
              <a:rPr lang="en-US" sz="2400" dirty="0" smtClean="0"/>
              <a:t>typically caps at </a:t>
            </a:r>
            <a:r>
              <a:rPr lang="en-US" sz="2400" u="sng" dirty="0" smtClean="0"/>
              <a:t>50-60% </a:t>
            </a:r>
            <a:r>
              <a:rPr lang="en-US" sz="2400" dirty="0" smtClean="0"/>
              <a:t>AMI or below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en-US" sz="2400" b="1" dirty="0" smtClean="0"/>
              <a:t>Affordable </a:t>
            </a:r>
            <a:r>
              <a:rPr lang="en-US" sz="2400" b="1" u="sng" dirty="0" smtClean="0"/>
              <a:t>owner-occupied</a:t>
            </a:r>
            <a:r>
              <a:rPr lang="en-US" sz="2400" b="1" dirty="0" smtClean="0"/>
              <a:t> housing </a:t>
            </a:r>
            <a:r>
              <a:rPr lang="en-US" sz="2400" dirty="0" smtClean="0"/>
              <a:t>typically caps at </a:t>
            </a:r>
            <a:r>
              <a:rPr lang="en-US" sz="2400" u="sng" dirty="0" smtClean="0"/>
              <a:t>80%</a:t>
            </a:r>
            <a:r>
              <a:rPr lang="en-US" sz="2400" dirty="0" smtClean="0"/>
              <a:t> AMI</a:t>
            </a:r>
          </a:p>
        </p:txBody>
      </p:sp>
      <p:pic>
        <p:nvPicPr>
          <p:cNvPr id="16386" name="Picture 2" descr="Image result for affordable hou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26" y="5551714"/>
            <a:ext cx="3216642" cy="1097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18314</TotalTime>
  <Words>1421</Words>
  <Application>Microsoft Office PowerPoint</Application>
  <PresentationFormat>Widescreen</PresentationFormat>
  <Paragraphs>190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Gill Sans Light</vt:lpstr>
      <vt:lpstr>Wingdings</vt:lpstr>
      <vt:lpstr>Retrospect</vt:lpstr>
      <vt:lpstr>PowerPoint Presentation</vt:lpstr>
      <vt:lpstr>Welcome! </vt:lpstr>
      <vt:lpstr>Agenda</vt:lpstr>
      <vt:lpstr>About Tonight</vt:lpstr>
      <vt:lpstr>Who we are</vt:lpstr>
      <vt:lpstr>Community Agreements:  be neighborly</vt:lpstr>
      <vt:lpstr>Agenda</vt:lpstr>
      <vt:lpstr>Recap of last meeting</vt:lpstr>
      <vt:lpstr>What is “affordable housing” anyway?</vt:lpstr>
      <vt:lpstr>Greater Pittsburgh Area Median Income</vt:lpstr>
      <vt:lpstr>A growing neighborhood…</vt:lpstr>
      <vt:lpstr>…but not for all</vt:lpstr>
      <vt:lpstr>Questions from last time</vt:lpstr>
      <vt:lpstr>Community Voices</vt:lpstr>
      <vt:lpstr>Agenda</vt:lpstr>
      <vt:lpstr>PowerPoint Presentation</vt:lpstr>
      <vt:lpstr>Why Inclusionary Zoning?</vt:lpstr>
      <vt:lpstr>Potential Impact Locally</vt:lpstr>
      <vt:lpstr>Still lots of land to be developed</vt:lpstr>
      <vt:lpstr>Agenda</vt:lpstr>
      <vt:lpstr>Agenda</vt:lpstr>
      <vt:lpstr>Break Out Groups</vt:lpstr>
      <vt:lpstr>Community Agreements:  be neighborly</vt:lpstr>
      <vt:lpstr>Agenda</vt:lpstr>
      <vt:lpstr>Next Steps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the Advisory Commission on Community Based Organizations</dc:title>
  <dc:creator>Dave Breingan</dc:creator>
  <cp:lastModifiedBy>Dave Breingan</cp:lastModifiedBy>
  <cp:revision>322</cp:revision>
  <cp:lastPrinted>2018-09-21T16:16:57Z</cp:lastPrinted>
  <dcterms:created xsi:type="dcterms:W3CDTF">2016-06-07T21:01:28Z</dcterms:created>
  <dcterms:modified xsi:type="dcterms:W3CDTF">2018-10-19T21:18:00Z</dcterms:modified>
</cp:coreProperties>
</file>