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0"/>
  </p:notesMasterIdLst>
  <p:sldIdLst>
    <p:sldId id="256" r:id="rId2"/>
    <p:sldId id="271" r:id="rId3"/>
    <p:sldId id="261" r:id="rId4"/>
    <p:sldId id="272" r:id="rId5"/>
    <p:sldId id="274" r:id="rId6"/>
    <p:sldId id="281" r:id="rId7"/>
    <p:sldId id="257" r:id="rId8"/>
    <p:sldId id="285" r:id="rId9"/>
    <p:sldId id="259" r:id="rId10"/>
    <p:sldId id="258" r:id="rId11"/>
    <p:sldId id="276" r:id="rId12"/>
    <p:sldId id="282" r:id="rId13"/>
    <p:sldId id="283" r:id="rId14"/>
    <p:sldId id="284" r:id="rId15"/>
    <p:sldId id="262" r:id="rId16"/>
    <p:sldId id="263" r:id="rId17"/>
    <p:sldId id="286" r:id="rId18"/>
    <p:sldId id="266" r:id="rId19"/>
    <p:sldId id="260" r:id="rId20"/>
    <p:sldId id="265" r:id="rId21"/>
    <p:sldId id="267" r:id="rId22"/>
    <p:sldId id="273" r:id="rId23"/>
    <p:sldId id="278" r:id="rId24"/>
    <p:sldId id="268" r:id="rId25"/>
    <p:sldId id="269" r:id="rId26"/>
    <p:sldId id="279" r:id="rId27"/>
    <p:sldId id="270" r:id="rId28"/>
    <p:sldId id="26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115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115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E406E-367E-4F4B-9821-38A3644A9998}" type="datetimeFigureOut">
              <a:rPr lang="en-US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36850" y="288925"/>
            <a:ext cx="1384300" cy="777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1109663"/>
            <a:ext cx="5486400" cy="908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189163"/>
            <a:ext cx="2971800" cy="115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2189163"/>
            <a:ext cx="2971800" cy="115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B2CB-26ED-463A-AA74-BD626F3DFAA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9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dirty="0">
              <a:cs typeface="Calibri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B2CB-26ED-463A-AA74-BD626F3DFAA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1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6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FEF9-69D0-4F8C-A336-59491FBEDC47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1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4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2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9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1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8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4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htf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Affordable Housing in Pittsburgh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288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Department of City Planning </a:t>
            </a:r>
          </a:p>
          <a:p>
            <a:pPr lvl="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October 17, 2018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31" y="5474117"/>
            <a:ext cx="3306338" cy="10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Inclusionary Zoning Working Group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– Moderate income residents (2) </a:t>
            </a:r>
          </a:p>
          <a:p>
            <a:r>
              <a:rPr lang="en-US" dirty="0"/>
              <a:t>Housing Advocate Organizations (2)</a:t>
            </a:r>
          </a:p>
          <a:p>
            <a:r>
              <a:rPr lang="en-US" dirty="0"/>
              <a:t>Community and Non-Profit Development Groups (2)</a:t>
            </a:r>
          </a:p>
          <a:p>
            <a:r>
              <a:rPr lang="en-US" dirty="0"/>
              <a:t>Public and Private Finance Institutions (2)</a:t>
            </a:r>
          </a:p>
          <a:p>
            <a:r>
              <a:rPr lang="en-US" dirty="0"/>
              <a:t>Market-Rate Real Estate Developers (3) </a:t>
            </a:r>
          </a:p>
          <a:p>
            <a:r>
              <a:rPr lang="en-US" dirty="0"/>
              <a:t>Legal Experts (2)</a:t>
            </a:r>
          </a:p>
        </p:txBody>
      </p:sp>
    </p:spTree>
    <p:extLst>
      <p:ext uri="{BB962C8B-B14F-4D97-AF65-F5344CB8AC3E}">
        <p14:creationId xmlns:p14="http://schemas.microsoft.com/office/powerpoint/2010/main" val="25672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8656BB00-CE16-4148-AB6E-E4385D9FE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535" y="643467"/>
            <a:ext cx="74529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CCAF0CCE-C360-4F17-820F-27AE32D6B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22" y="1634527"/>
            <a:ext cx="11742106" cy="33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creenshot&#10;&#10;Description generated with high confidence">
            <a:extLst>
              <a:ext uri="{FF2B5EF4-FFF2-40B4-BE49-F238E27FC236}">
                <a16:creationId xmlns="" xmlns:a16="http://schemas.microsoft.com/office/drawing/2014/main" id="{DDE3C212-48EC-44F3-ABB1-8F8532307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740" y="1107065"/>
            <a:ext cx="11101971" cy="43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E7DD76C3-9750-4FAF-98B3-E8B09A688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02" y="1567135"/>
            <a:ext cx="11264942" cy="35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Inclusionary Zoning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cs typeface="Calibri"/>
              </a:rPr>
              <a:t>Incentivized Mandatory Framework</a:t>
            </a:r>
            <a:endParaRPr lang="en-US" dirty="0"/>
          </a:p>
          <a:p>
            <a:pPr marL="457200" indent="-457200"/>
            <a:r>
              <a:rPr lang="en-US" dirty="0">
                <a:cs typeface="Calibri"/>
              </a:rPr>
              <a:t>By-Right LERTA (Local Economic Revitalization Tax Assistance)</a:t>
            </a:r>
            <a:endParaRPr lang="en-US" dirty="0"/>
          </a:p>
          <a:p>
            <a:pPr marL="457200" indent="-457200"/>
            <a:r>
              <a:rPr lang="en-US" dirty="0"/>
              <a:t>Citywide Scope with Geographic Variation Only by Market Type </a:t>
            </a:r>
          </a:p>
          <a:p>
            <a:pPr marL="457200" indent="-457200"/>
            <a:r>
              <a:rPr lang="en-US" dirty="0"/>
              <a:t>Type and Tenure of Development 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/>
              <a:t>Project Threshold Size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/>
              <a:t>Income Qualifications and Pricing 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Section 8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5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Inclusionary Zoning Report,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cs typeface="Calibri"/>
              </a:rPr>
              <a:t>4% Low-Income Housing Tax Credit (80/20)</a:t>
            </a:r>
            <a:endParaRPr lang="en-US" dirty="0"/>
          </a:p>
          <a:p>
            <a:pPr marL="457200" indent="-457200"/>
            <a:r>
              <a:rPr lang="en-US" dirty="0"/>
              <a:t>Duration of Affordability Requirements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/>
              <a:t>Off-Site Performance Option </a:t>
            </a:r>
          </a:p>
          <a:p>
            <a:pPr marL="457200" indent="-457200"/>
            <a:r>
              <a:rPr lang="en-US" dirty="0"/>
              <a:t>Design Standards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/>
              <a:t>Location and Access for On-Site Units 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/>
              <a:t>Variance Process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/>
              <a:t>Monitoring and Compliance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B39D4C-F812-4F0A-9ABE-15D16DE6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Inclusionary Zoning Report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3CFB88-9191-4079-ABB3-C5EB4C758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>
                <a:cs typeface="Calibri"/>
                <a:hlinkClick r:id="rId2"/>
              </a:rPr>
              <a:t>http://pittsburghpa.gov/dcp/index.html</a:t>
            </a:r>
            <a:endParaRPr lang="en-US" sz="6600">
              <a:cs typeface="Calibri"/>
            </a:endParaRPr>
          </a:p>
          <a:p>
            <a:endParaRPr lang="en-US" sz="6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5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What is Zoning?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>
                <a:effectLst/>
              </a:rPr>
              <a:t>Zoning</a:t>
            </a:r>
            <a:r>
              <a:rPr lang="en-US" dirty="0">
                <a:effectLst/>
              </a:rPr>
              <a:t> is </a:t>
            </a:r>
            <a:r>
              <a:rPr lang="en-US" dirty="0"/>
              <a:t>a tool used by </a:t>
            </a:r>
            <a:r>
              <a:rPr lang="en-US" dirty="0">
                <a:cs typeface="Calibri"/>
              </a:rPr>
              <a:t>cities to promote the general welfare of the City and its residents by allowing the reasonable use of property to shape </a:t>
            </a:r>
            <a:r>
              <a:rPr lang="en-US" dirty="0" err="1">
                <a:cs typeface="Calibri"/>
              </a:rPr>
              <a:t>buldings</a:t>
            </a:r>
            <a:r>
              <a:rPr lang="en-US" dirty="0">
                <a:cs typeface="Calibri"/>
              </a:rPr>
              <a:t>, blocks, and neighborhoods. Zoning can regulate things like:</a:t>
            </a:r>
          </a:p>
          <a:p>
            <a:pPr marL="0" indent="0" algn="just">
              <a:buNone/>
            </a:pPr>
            <a:endParaRPr lang="en-US" dirty="0">
              <a:cs typeface="Calibri"/>
            </a:endParaRPr>
          </a:p>
          <a:p>
            <a:pPr lvl="1" algn="just"/>
            <a:r>
              <a:rPr lang="en-US" sz="2800" dirty="0">
                <a:cs typeface="Calibri"/>
              </a:rPr>
              <a:t>The use of property</a:t>
            </a:r>
          </a:p>
          <a:p>
            <a:pPr lvl="1" algn="just"/>
            <a:r>
              <a:rPr lang="en-US" sz="2800" dirty="0">
                <a:cs typeface="Calibri"/>
              </a:rPr>
              <a:t>Building height &amp; size (bulk)</a:t>
            </a:r>
          </a:p>
          <a:p>
            <a:pPr lvl="1" algn="just"/>
            <a:r>
              <a:rPr lang="en-US" sz="2800" dirty="0">
                <a:cs typeface="Calibri"/>
              </a:rPr>
              <a:t>Setbacks</a:t>
            </a:r>
          </a:p>
          <a:p>
            <a:pPr lvl="1" algn="just"/>
            <a:r>
              <a:rPr lang="en-US" sz="2800" dirty="0">
                <a:cs typeface="Calibri"/>
              </a:rPr>
              <a:t>Design elements</a:t>
            </a:r>
          </a:p>
          <a:p>
            <a:pPr lvl="1" algn="just"/>
            <a:r>
              <a:rPr lang="en-US" sz="2800" dirty="0">
                <a:cs typeface="Calibri"/>
              </a:rPr>
              <a:t>Parking </a:t>
            </a:r>
            <a:endParaRPr lang="en-US" dirty="0">
              <a:cs typeface="Calibri"/>
            </a:endParaRPr>
          </a:p>
          <a:p>
            <a:pPr lvl="1" algn="just"/>
            <a:r>
              <a:rPr lang="en-US" sz="2800" dirty="0">
                <a:cs typeface="Calibri"/>
              </a:rPr>
              <a:t>Landscaping</a:t>
            </a:r>
            <a:endParaRPr lang="en-US" dirty="0">
              <a:cs typeface="Calibri"/>
            </a:endParaRPr>
          </a:p>
          <a:p>
            <a:pPr lvl="1" algn="just"/>
            <a:r>
              <a:rPr lang="en-US" sz="2800" dirty="0">
                <a:cs typeface="Calibri"/>
              </a:rPr>
              <a:t>Signage</a:t>
            </a:r>
            <a:endParaRPr lang="en-US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2DE856C-E468-441F-B35B-EE1CD96B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25" y="2907369"/>
            <a:ext cx="4326732" cy="326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Inclusionary Zoning?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effectLst/>
              </a:rPr>
              <a:t>Inclusionary Zoning</a:t>
            </a:r>
            <a:r>
              <a:rPr lang="en-US" dirty="0">
                <a:effectLst/>
              </a:rPr>
              <a:t> (IZ) is </a:t>
            </a:r>
            <a:r>
              <a:rPr lang="en-US" dirty="0"/>
              <a:t>a</a:t>
            </a:r>
            <a:r>
              <a:rPr lang="en-US" dirty="0">
                <a:cs typeface="Calibri"/>
              </a:rPr>
              <a:t> tool achieves the intent of zoning through:</a:t>
            </a:r>
          </a:p>
          <a:p>
            <a:pPr marL="0" indent="0" algn="just">
              <a:buNone/>
            </a:pPr>
            <a:endParaRPr lang="en-US" dirty="0">
              <a:cs typeface="Calibri"/>
            </a:endParaRPr>
          </a:p>
          <a:p>
            <a:pPr lvl="1" algn="just"/>
            <a:r>
              <a:rPr lang="en-US" sz="2800" dirty="0">
                <a:cs typeface="Calibri"/>
              </a:rPr>
              <a:t>Tying the construction of affordable housing to that of market-rate housing.</a:t>
            </a:r>
          </a:p>
          <a:p>
            <a:pPr marL="457200" lvl="1" indent="0" algn="just">
              <a:buNone/>
            </a:pPr>
            <a:endParaRPr lang="en-US" sz="2800" dirty="0">
              <a:cs typeface="Calibri"/>
            </a:endParaRPr>
          </a:p>
          <a:p>
            <a:pPr lvl="1" algn="just"/>
            <a:r>
              <a:rPr lang="en-US" sz="2800" dirty="0">
                <a:cs typeface="Calibri"/>
              </a:rPr>
              <a:t>Requiring / encouraging new residential development to make a percentage of the units affordable to residents of a certain income level (typically low- or moderate-income residents).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26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43654C-23D9-45E3-96CC-822F1B64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Overview 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705E49-8AE4-4AA1-AD0B-DFAF6037D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Affordable Housing Task Force </a:t>
            </a:r>
          </a:p>
          <a:p>
            <a:r>
              <a:rPr lang="en-US" dirty="0">
                <a:cs typeface="Calibri"/>
              </a:rPr>
              <a:t>Affordable Housing Task Force Key Findings &amp; Recommendations</a:t>
            </a:r>
          </a:p>
          <a:p>
            <a:r>
              <a:rPr lang="en-US" dirty="0">
                <a:cs typeface="Calibri"/>
              </a:rPr>
              <a:t>Inclusionary Zoning Working Group</a:t>
            </a:r>
          </a:p>
          <a:p>
            <a:r>
              <a:rPr lang="en-US" dirty="0">
                <a:cs typeface="Calibri"/>
              </a:rPr>
              <a:t>Inclusionary Zoning Report</a:t>
            </a:r>
          </a:p>
          <a:p>
            <a:r>
              <a:rPr lang="en-US" dirty="0">
                <a:cs typeface="Calibri"/>
              </a:rPr>
              <a:t>Inclusionary Zoning in Lawrenceville</a:t>
            </a:r>
          </a:p>
          <a:p>
            <a:r>
              <a:rPr lang="en-US" dirty="0">
                <a:cs typeface="Calibri"/>
              </a:rPr>
              <a:t>Next Steps </a:t>
            </a:r>
          </a:p>
        </p:txBody>
      </p:sp>
    </p:spTree>
    <p:extLst>
      <p:ext uri="{BB962C8B-B14F-4D97-AF65-F5344CB8AC3E}">
        <p14:creationId xmlns:p14="http://schemas.microsoft.com/office/powerpoint/2010/main" val="31988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72" y="1336421"/>
            <a:ext cx="7296656" cy="536115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Inclusionary Zoning Programs</a:t>
            </a:r>
          </a:p>
        </p:txBody>
      </p:sp>
    </p:spTree>
    <p:extLst>
      <p:ext uri="{BB962C8B-B14F-4D97-AF65-F5344CB8AC3E}">
        <p14:creationId xmlns:p14="http://schemas.microsoft.com/office/powerpoint/2010/main" val="13519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Types of Inclusionary Zoning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Mandatory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Requires a developer to provide affordable units</a:t>
            </a:r>
          </a:p>
          <a:p>
            <a:r>
              <a:rPr lang="en-US" dirty="0">
                <a:cs typeface="Calibri"/>
              </a:rPr>
              <a:t>Incentive-based: provides affordable units in exchange for incentives:</a:t>
            </a:r>
          </a:p>
          <a:p>
            <a:pPr lvl="1"/>
            <a:r>
              <a:rPr lang="en-US" dirty="0">
                <a:cs typeface="Calibri"/>
              </a:rPr>
              <a:t>Height bonus</a:t>
            </a:r>
          </a:p>
          <a:p>
            <a:pPr lvl="1"/>
            <a:r>
              <a:rPr lang="en-US" dirty="0">
                <a:cs typeface="Calibri"/>
              </a:rPr>
              <a:t>Density bonus</a:t>
            </a:r>
          </a:p>
          <a:p>
            <a:pPr lvl="1"/>
            <a:r>
              <a:rPr lang="en-US" dirty="0">
                <a:cs typeface="Calibri"/>
              </a:rPr>
              <a:t>Parking relief</a:t>
            </a:r>
          </a:p>
          <a:p>
            <a:pPr lvl="1"/>
            <a:r>
              <a:rPr lang="en-US" dirty="0">
                <a:cs typeface="Calibri"/>
              </a:rPr>
              <a:t>Change in zoning</a:t>
            </a:r>
          </a:p>
          <a:p>
            <a:pPr lvl="1"/>
            <a:r>
              <a:rPr lang="en-US" dirty="0">
                <a:cs typeface="Calibri"/>
              </a:rPr>
              <a:t>Other financial benefits</a:t>
            </a:r>
          </a:p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7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Inclusionary Zoning in Pittsburgh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Where?</a:t>
            </a:r>
          </a:p>
          <a:p>
            <a:pPr lvl="1"/>
            <a:r>
              <a:rPr lang="en-US" dirty="0">
                <a:cs typeface="Calibri"/>
              </a:rPr>
              <a:t>Uptown Public Realm (UPR) - adopted December 2017</a:t>
            </a:r>
          </a:p>
          <a:p>
            <a:pPr lvl="1"/>
            <a:r>
              <a:rPr lang="en-US" dirty="0">
                <a:cs typeface="Calibri"/>
              </a:rPr>
              <a:t>Riverfront Zoning District (RIV) - adopted July 2018</a:t>
            </a:r>
          </a:p>
          <a:p>
            <a:r>
              <a:rPr lang="en-US" dirty="0">
                <a:cs typeface="Calibri"/>
              </a:rPr>
              <a:t>How?</a:t>
            </a:r>
          </a:p>
          <a:p>
            <a:pPr lvl="1"/>
            <a:r>
              <a:rPr lang="en-US" dirty="0">
                <a:cs typeface="Calibri"/>
              </a:rPr>
              <a:t>Incentive-based through Performance Points</a:t>
            </a:r>
          </a:p>
          <a:p>
            <a:pPr lvl="1"/>
            <a:r>
              <a:rPr lang="en-US" dirty="0">
                <a:cs typeface="Calibri"/>
              </a:rPr>
              <a:t>Points earned depend on level of affordability (60% AMI vs 80% AMI) and type of housing (sale or rent)</a:t>
            </a:r>
          </a:p>
          <a:p>
            <a:pPr lvl="1"/>
            <a:r>
              <a:rPr lang="en-US" dirty="0">
                <a:cs typeface="Calibri"/>
              </a:rPr>
              <a:t>Points can be used for additional height (in both districts) or to build closer to the river (RIV)</a:t>
            </a:r>
          </a:p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1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Inclusionary Zoning in Lawrenceville: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Inclusionary Zoning Interim Planning Overlay District</a:t>
            </a:r>
            <a:r>
              <a:rPr lang="en-US" dirty="0">
                <a:cs typeface="Calibri"/>
              </a:rPr>
              <a:t> (IPOD-6)</a:t>
            </a:r>
            <a:endParaRPr lang="en-US" dirty="0"/>
          </a:p>
          <a:p>
            <a:r>
              <a:rPr lang="en-US" dirty="0">
                <a:cs typeface="Calibri"/>
              </a:rPr>
              <a:t>What is an IPOD?</a:t>
            </a:r>
          </a:p>
          <a:p>
            <a:pPr lvl="1"/>
            <a:r>
              <a:rPr lang="en-US" dirty="0">
                <a:cs typeface="Calibri"/>
              </a:rPr>
              <a:t>Tool that provides TEMPORARY zoning controls in a specific area of the City where existing zoning doesn't provide sufficient standards for the area's current activities.</a:t>
            </a:r>
          </a:p>
          <a:p>
            <a:pPr lvl="1"/>
            <a:r>
              <a:rPr lang="en-US" dirty="0">
                <a:cs typeface="Calibri"/>
              </a:rPr>
              <a:t>Does not replace an area's base zoning.</a:t>
            </a:r>
          </a:p>
          <a:p>
            <a:pPr lvl="1"/>
            <a:r>
              <a:rPr lang="en-US" dirty="0">
                <a:cs typeface="Calibri"/>
              </a:rPr>
              <a:t>Can only add more controls, cannot add incentives.</a:t>
            </a:r>
          </a:p>
          <a:p>
            <a:pPr lvl="1"/>
            <a:r>
              <a:rPr lang="en-US" dirty="0">
                <a:cs typeface="Calibri"/>
              </a:rPr>
              <a:t>Once approved by City Council, an IPOD is in place for 18 months. It can be extended an additional six months by Council.</a:t>
            </a:r>
          </a:p>
          <a:p>
            <a:pPr lvl="1"/>
            <a:r>
              <a:rPr lang="en-US" dirty="0">
                <a:cs typeface="Calibri"/>
              </a:rPr>
              <a:t>Intent is to be replaced by permanent zoning through further study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8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Inclusionary Zoning in Lawrenceville: Proposal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Previous IPODs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IPOD-1: Oakland (2001)</a:t>
            </a:r>
            <a:endParaRPr lang="en-US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Replaced by Oakland Public Realm District</a:t>
            </a:r>
          </a:p>
          <a:p>
            <a:pPr lvl="1"/>
            <a:r>
              <a:rPr lang="en-US" dirty="0">
                <a:cs typeface="Calibri"/>
              </a:rPr>
              <a:t>IPOD-2: Walnut Street (2002)</a:t>
            </a:r>
          </a:p>
          <a:p>
            <a:pPr lvl="2"/>
            <a:r>
              <a:rPr lang="en-US" dirty="0">
                <a:cs typeface="Calibri"/>
              </a:rPr>
              <a:t>Expired – no new zoning developed</a:t>
            </a:r>
          </a:p>
          <a:p>
            <a:pPr lvl="1"/>
            <a:r>
              <a:rPr lang="en-US" dirty="0">
                <a:cs typeface="Calibri"/>
              </a:rPr>
              <a:t>IPOD-3: Baum-Centre (2003)</a:t>
            </a:r>
          </a:p>
          <a:p>
            <a:pPr lvl="2"/>
            <a:r>
              <a:rPr lang="en-US" dirty="0">
                <a:cs typeface="Calibri"/>
              </a:rPr>
              <a:t>Converted to Baum-Centre Corridor Overlay</a:t>
            </a:r>
          </a:p>
          <a:p>
            <a:pPr lvl="1"/>
            <a:r>
              <a:rPr lang="en-US" dirty="0">
                <a:cs typeface="Calibri"/>
              </a:rPr>
              <a:t>IPOD-4: Uptown (2015)</a:t>
            </a:r>
          </a:p>
          <a:p>
            <a:pPr lvl="2"/>
            <a:r>
              <a:rPr lang="en-US" dirty="0">
                <a:cs typeface="Calibri"/>
              </a:rPr>
              <a:t>Expired and replaced with new zoning developed during through community planning</a:t>
            </a:r>
          </a:p>
          <a:p>
            <a:pPr lvl="1"/>
            <a:r>
              <a:rPr lang="en-US" dirty="0">
                <a:cs typeface="Calibri"/>
              </a:rPr>
              <a:t>IPOD-5: Riverfront (2016)</a:t>
            </a:r>
          </a:p>
          <a:p>
            <a:pPr lvl="2"/>
            <a:r>
              <a:rPr lang="en-US" dirty="0">
                <a:cs typeface="Calibri"/>
              </a:rPr>
              <a:t>Expired and replaced with new zoning developed during through community process</a:t>
            </a:r>
          </a:p>
          <a:p>
            <a:pPr lvl="2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3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text, map&#10;&#10;Description generated with very high confidence">
            <a:extLst>
              <a:ext uri="{FF2B5EF4-FFF2-40B4-BE49-F238E27FC236}">
                <a16:creationId xmlns="" xmlns:a16="http://schemas.microsoft.com/office/drawing/2014/main" id="{892D5B3C-498A-451B-BFFD-644871D6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64" y="-144318"/>
            <a:ext cx="9143999" cy="70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Inclusionary Zoning in Lawrenceville: Proposal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Mandatory – requires affordable units as a part of development</a:t>
            </a:r>
            <a:endParaRPr lang="en-US" dirty="0"/>
          </a:p>
          <a:p>
            <a:r>
              <a:rPr lang="en-US" dirty="0">
                <a:cs typeface="Calibri"/>
              </a:rPr>
              <a:t>Putting the policies of the IH/IZ Working Group into legislation</a:t>
            </a:r>
          </a:p>
          <a:p>
            <a:r>
              <a:rPr lang="en-US" dirty="0">
                <a:cs typeface="Calibri"/>
              </a:rPr>
              <a:t>Will include:</a:t>
            </a:r>
          </a:p>
          <a:p>
            <a:pPr lvl="1"/>
            <a:r>
              <a:rPr lang="en-US" dirty="0">
                <a:cs typeface="Calibri"/>
              </a:rPr>
              <a:t>Details for amount of units affordable</a:t>
            </a:r>
          </a:p>
          <a:p>
            <a:pPr lvl="1"/>
            <a:r>
              <a:rPr lang="en-US" dirty="0">
                <a:cs typeface="Calibri"/>
              </a:rPr>
              <a:t>Details for income limits of affordable units</a:t>
            </a:r>
          </a:p>
          <a:p>
            <a:pPr lvl="1"/>
            <a:r>
              <a:rPr lang="en-US" dirty="0">
                <a:cs typeface="Calibri"/>
              </a:rPr>
              <a:t>Standards for affordable units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Pricing Standards</a:t>
            </a:r>
          </a:p>
          <a:p>
            <a:pPr lvl="1"/>
            <a:r>
              <a:rPr lang="en-US" dirty="0">
                <a:cs typeface="Calibri"/>
              </a:rPr>
              <a:t>Monitoring and Compliance</a:t>
            </a:r>
          </a:p>
          <a:p>
            <a:r>
              <a:rPr lang="en-US" dirty="0">
                <a:cs typeface="Calibri"/>
              </a:rPr>
              <a:t>Automatically achieves the Incentive-based IZ in the Riverfront (RIV)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1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Next Steps /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Draft Inclusionary Zoning Interim Planning Overlay District</a:t>
            </a:r>
            <a:r>
              <a:rPr lang="en-US" dirty="0">
                <a:cs typeface="Calibri"/>
              </a:rPr>
              <a:t> (IPOD-6)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Work with City Departments (Law, URA, HACP, Finance)</a:t>
            </a:r>
          </a:p>
          <a:p>
            <a:r>
              <a:rPr lang="en-US" dirty="0">
                <a:cs typeface="Calibri"/>
              </a:rPr>
              <a:t>Community Meeting – November 5th</a:t>
            </a:r>
          </a:p>
          <a:p>
            <a:pPr lvl="1"/>
            <a:r>
              <a:rPr lang="en-US" dirty="0">
                <a:cs typeface="Calibri"/>
              </a:rPr>
              <a:t>Discuss any outstanding questions from tonight</a:t>
            </a:r>
          </a:p>
          <a:p>
            <a:pPr lvl="1"/>
            <a:r>
              <a:rPr lang="en-US" dirty="0">
                <a:cs typeface="Calibri"/>
              </a:rPr>
              <a:t>Discuss details of IZ Proposal (IPOD-6)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Incorporate Feedback into refined draft</a:t>
            </a:r>
          </a:p>
          <a:p>
            <a:r>
              <a:rPr lang="en-US" dirty="0">
                <a:cs typeface="Calibri"/>
              </a:rPr>
              <a:t>Meet with Developers – November</a:t>
            </a:r>
          </a:p>
          <a:p>
            <a:r>
              <a:rPr lang="en-US" dirty="0">
                <a:cs typeface="Calibri"/>
              </a:rPr>
              <a:t>Introduction of Legislation – November / December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1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04" y="1166060"/>
            <a:ext cx="9977839" cy="50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/>
              <a:t>Affordable Housing Task Force 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AC20CED-0812-40DF-B926-44DEE5970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1900" dirty="0"/>
              <a:t>Executive Order issued by Mayor William Peduto creating the Affordable Housing Task Force</a:t>
            </a:r>
            <a:endParaRPr lang="en-US" dirty="0"/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1900" dirty="0"/>
              <a:t>26 members including elected officials, market-rate &amp; affordable housing developers, community organizers, and advocates</a:t>
            </a:r>
            <a:endParaRPr lang="en-US" sz="1900" dirty="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/>
              <a:t>Four committees:</a:t>
            </a:r>
            <a:endParaRPr lang="en-US" sz="1900" dirty="0">
              <a:cs typeface="Calibri"/>
            </a:endParaRP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Policy and Recommendations</a:t>
            </a:r>
            <a:endParaRPr lang="en-US" sz="1900" dirty="0">
              <a:cs typeface="Calibri"/>
            </a:endParaRP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Community Engagement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Needs Assessment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Feasibility </a:t>
            </a:r>
          </a:p>
        </p:txBody>
      </p:sp>
      <p:pic>
        <p:nvPicPr>
          <p:cNvPr id="5" name="Picture 5" descr="A group of people sitting at a table&#10;&#10;Description generated with very high confidence">
            <a:extLst>
              <a:ext uri="{FF2B5EF4-FFF2-40B4-BE49-F238E27FC236}">
                <a16:creationId xmlns="" xmlns:a16="http://schemas.microsoft.com/office/drawing/2014/main" id="{D8091CED-4621-4F80-B684-C75B29879A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2625" b="3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2A60914F-22F0-4B34-BDBA-6D3787AB8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" r="2" b="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text, map&#10;&#10;Description generated with very high confidence">
            <a:extLst>
              <a:ext uri="{FF2B5EF4-FFF2-40B4-BE49-F238E27FC236}">
                <a16:creationId xmlns="" xmlns:a16="http://schemas.microsoft.com/office/drawing/2014/main" id="{112FA614-9846-41A2-AAD1-2A435C225A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4" b="764"/>
          <a:stretch/>
        </p:blipFill>
        <p:spPr>
          <a:xfrm>
            <a:off x="2038714" y="152863"/>
            <a:ext cx="8375530" cy="66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BB3821-5845-4109-9F4F-DE90D613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Community Engagement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7AED62A-0F42-4652-A6DA-8C7FE1A56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981" y="1825625"/>
            <a:ext cx="318787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cs typeface="Calibri"/>
              </a:rPr>
              <a:t>Total number of participants: </a:t>
            </a:r>
            <a:r>
              <a:rPr lang="en-US" sz="3200" b="1" dirty="0">
                <a:cs typeface="Calibri"/>
              </a:rPr>
              <a:t>425</a:t>
            </a:r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Total number of surveys: </a:t>
            </a:r>
            <a:r>
              <a:rPr lang="en-US" sz="3200" b="1" dirty="0">
                <a:cs typeface="Calibri"/>
              </a:rPr>
              <a:t>284</a:t>
            </a:r>
          </a:p>
          <a:p>
            <a:r>
              <a:rPr lang="en-US" sz="3200" dirty="0">
                <a:cs typeface="Calibri"/>
              </a:rPr>
              <a:t>Five public meetings</a:t>
            </a:r>
          </a:p>
        </p:txBody>
      </p:sp>
      <p:pic>
        <p:nvPicPr>
          <p:cNvPr id="6" name="Picture 5" descr="A close up of text on a white background&#10;&#10;Description generated with very high confidence">
            <a:extLst>
              <a:ext uri="{FF2B5EF4-FFF2-40B4-BE49-F238E27FC236}">
                <a16:creationId xmlns="" xmlns:a16="http://schemas.microsoft.com/office/drawing/2014/main" id="{43D1A614-43CF-4DE5-84F2-BF20CC98B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6" b="8926"/>
          <a:stretch/>
        </p:blipFill>
        <p:spPr>
          <a:xfrm>
            <a:off x="5267377" y="1562042"/>
            <a:ext cx="6166614" cy="488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Background: Affordable Housing Task Force Recommendations and 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70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18745" lvl="1" indent="0"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None/>
            </a:pPr>
            <a:r>
              <a:rPr lang="en-US" sz="2200" b="1" dirty="0">
                <a:latin typeface="ＭＳ Ｐゴシック"/>
                <a:ea typeface="ＭＳ Ｐゴシック"/>
              </a:rPr>
              <a:t>Housing Opportunity Fund</a:t>
            </a:r>
            <a:r>
              <a:rPr lang="en-US" sz="2200" dirty="0">
                <a:latin typeface="ＭＳ Ｐゴシック"/>
                <a:ea typeface="ＭＳ Ｐゴシック"/>
              </a:rPr>
              <a:t> </a:t>
            </a:r>
          </a:p>
          <a:p>
            <a:pPr marL="461645" lvl="1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dirty="0">
                <a:latin typeface="ＭＳ Ｐゴシック"/>
                <a:ea typeface="ＭＳ Ｐゴシック"/>
                <a:cs typeface="ＭＳ Ｐゴシック"/>
              </a:rPr>
              <a:t> $10 Million dedicated annually </a:t>
            </a:r>
          </a:p>
          <a:p>
            <a:pPr marL="118745" lvl="1" indent="0" algn="just" fontAlgn="base">
              <a:spcBef>
                <a:spcPct val="20000"/>
              </a:spcBef>
              <a:spcAft>
                <a:spcPct val="0"/>
              </a:spcAft>
              <a:buNone/>
            </a:pPr>
            <a:endParaRPr lang="en-US" sz="2200" dirty="0">
              <a:latin typeface="ＭＳ Ｐゴシック"/>
              <a:ea typeface="ＭＳ Ｐゴシック"/>
            </a:endParaRPr>
          </a:p>
          <a:p>
            <a:pPr marL="118745" lvl="1" indent="0" algn="just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200" b="1" dirty="0">
                <a:latin typeface="ＭＳ Ｐゴシック"/>
                <a:ea typeface="ＭＳ Ｐゴシック"/>
                <a:cs typeface="Calibri"/>
              </a:rPr>
              <a:t>Increased Utilization of 4% LIHTC (Low Income Housing Tax Credit)</a:t>
            </a:r>
          </a:p>
          <a:p>
            <a:pPr marL="461645" lvl="1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dirty="0">
                <a:latin typeface="ＭＳ Ｐゴシック"/>
                <a:ea typeface="ＭＳ Ｐゴシック"/>
                <a:cs typeface="Calibri"/>
              </a:rPr>
              <a:t>URA (Urban Redevelopment Authority) Committee Established</a:t>
            </a:r>
          </a:p>
          <a:p>
            <a:pPr marL="461645" lvl="1" indent="-342900" algn="just" fontAlgn="base">
              <a:spcBef>
                <a:spcPct val="20000"/>
              </a:spcBef>
              <a:spcAft>
                <a:spcPct val="0"/>
              </a:spcAft>
            </a:pPr>
            <a:endParaRPr lang="en-US" sz="2200" dirty="0">
              <a:latin typeface="ＭＳ Ｐゴシック"/>
              <a:ea typeface="ＭＳ Ｐゴシック"/>
              <a:cs typeface="Calibri"/>
            </a:endParaRPr>
          </a:p>
          <a:p>
            <a:pPr marL="118745" lvl="1" indent="0" algn="just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200" b="1" dirty="0">
                <a:latin typeface="ＭＳ Ｐゴシック"/>
                <a:ea typeface="ＭＳ Ｐゴシック"/>
                <a:cs typeface="Calibri"/>
              </a:rPr>
              <a:t>Inclusionary Housing</a:t>
            </a:r>
            <a:r>
              <a:rPr lang="en-US" sz="2200" dirty="0">
                <a:latin typeface="ＭＳ Ｐゴシック"/>
                <a:ea typeface="ＭＳ Ｐゴシック"/>
                <a:cs typeface="Calibri"/>
              </a:rPr>
              <a:t> </a:t>
            </a:r>
          </a:p>
          <a:p>
            <a:pPr marL="461645" lvl="1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dirty="0">
                <a:latin typeface="ＭＳ Ｐゴシック"/>
                <a:ea typeface="ＭＳ Ｐゴシック"/>
                <a:cs typeface="Calibri"/>
              </a:rPr>
              <a:t>Incentive Zoning and Inclusionary Housing Report (2017)</a:t>
            </a:r>
          </a:p>
          <a:p>
            <a:pPr marL="461645" lvl="1" indent="-342900" algn="just" fontAlgn="base">
              <a:spcBef>
                <a:spcPct val="20000"/>
              </a:spcBef>
              <a:spcAft>
                <a:spcPct val="0"/>
              </a:spcAft>
            </a:pPr>
            <a:endParaRPr lang="en-US" sz="2200" dirty="0">
              <a:latin typeface="ＭＳ Ｐゴシック"/>
              <a:ea typeface="ＭＳ Ｐゴシック"/>
              <a:cs typeface="Calibri"/>
            </a:endParaRPr>
          </a:p>
          <a:p>
            <a:pPr marL="118745" lvl="1" indent="0" algn="just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200" b="1" dirty="0">
                <a:latin typeface="ＭＳ Ｐゴシック"/>
                <a:ea typeface="ＭＳ Ｐゴシック"/>
                <a:cs typeface="Calibri"/>
              </a:rPr>
              <a:t>Preservation of Existing Affordable Housing </a:t>
            </a:r>
          </a:p>
          <a:p>
            <a:pPr marL="461645" lvl="1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dirty="0">
                <a:latin typeface="ＭＳ Ｐゴシック"/>
                <a:ea typeface="ＭＳ Ｐゴシック"/>
                <a:cs typeface="Calibri"/>
              </a:rPr>
              <a:t>Public Housing Expiration Warning and Preservation System </a:t>
            </a:r>
          </a:p>
          <a:p>
            <a:pPr marL="461645" lvl="1" indent="-342900" algn="just" fontAlgn="base">
              <a:spcBef>
                <a:spcPct val="20000"/>
              </a:spcBef>
              <a:spcAft>
                <a:spcPct val="0"/>
              </a:spcAft>
            </a:pPr>
            <a:endParaRPr lang="en-US" sz="2200" dirty="0">
              <a:latin typeface="ＭＳ Ｐゴシック"/>
              <a:ea typeface="ＭＳ Ｐゴシック"/>
              <a:cs typeface="Calibri"/>
            </a:endParaRPr>
          </a:p>
          <a:p>
            <a:pPr marL="118745" lvl="1" indent="0" algn="just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200" b="1" dirty="0">
                <a:latin typeface="ＭＳ Ｐゴシック"/>
                <a:ea typeface="ＭＳ Ｐゴシック"/>
                <a:cs typeface="Calibri"/>
              </a:rPr>
              <a:t>Protection of Existing Homeowners and Tenants</a:t>
            </a:r>
          </a:p>
          <a:p>
            <a:pPr marL="461645" lvl="1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dirty="0">
                <a:latin typeface="ＭＳ Ｐゴシック"/>
                <a:ea typeface="ＭＳ Ｐゴシック"/>
                <a:cs typeface="Calibri"/>
              </a:rPr>
              <a:t>Direction to develop a Longtime Owner Occupants (LOOP) Program </a:t>
            </a:r>
          </a:p>
          <a:p>
            <a:pPr marL="461645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sz="2200" dirty="0">
              <a:solidFill>
                <a:srgbClr val="000000"/>
              </a:solidFill>
              <a:latin typeface="ＭＳ Ｐゴシック"/>
              <a:ea typeface="ＭＳ Ｐゴシック"/>
              <a:cs typeface="Calibri"/>
            </a:endParaRP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FF0000"/>
              </a:solidFill>
              <a:latin typeface="Gill Sans MT"/>
              <a:cs typeface="Calibri"/>
            </a:endParaRPr>
          </a:p>
          <a:p>
            <a:pPr marL="0" indent="0" algn="just" fontAlgn="base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100000"/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3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3748A2-A0D0-4463-A9BB-3769432C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521"/>
            <a:ext cx="10515600" cy="132556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Affordable Housing Task Force Recommendations Website</a:t>
            </a: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2CB9A9-FFC4-49FC-B3B3-1A2FC06C7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>
                <a:cs typeface="Calibri"/>
                <a:hlinkClick r:id="rId2"/>
              </a:rPr>
              <a:t>http://pittsburghpa.gov/dcp/ahtf/index.html</a:t>
            </a:r>
            <a:endParaRPr lang="en-US" sz="6600">
              <a:cs typeface="Calibri"/>
            </a:endParaRPr>
          </a:p>
          <a:p>
            <a:endParaRPr lang="en-US" sz="6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5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Grounded Solutions Network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effectLst/>
              </a:rPr>
              <a:t>Oakland, California based Grounded Solutions Network (GSN) supports strong communities from the ground up. They work nationally, connecting local experts with the networks, knowledge and support they need. </a:t>
            </a:r>
          </a:p>
          <a:p>
            <a:pPr algn="just"/>
            <a:r>
              <a:rPr lang="en-US" dirty="0">
                <a:effectLst/>
              </a:rPr>
              <a:t>GSN helps promote housing solutions that will stay affordable for generations so communities can stabilize and strengthen their foundation, for good.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25" y="4440820"/>
            <a:ext cx="2176550" cy="21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743</Words>
  <Application>Microsoft Office PowerPoint</Application>
  <PresentationFormat>Widescreen</PresentationFormat>
  <Paragraphs>143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Gill Sans MT</vt:lpstr>
      <vt:lpstr>Wingdings</vt:lpstr>
      <vt:lpstr>Office Theme</vt:lpstr>
      <vt:lpstr>Affordable Housing in Pittsburgh</vt:lpstr>
      <vt:lpstr>Overview </vt:lpstr>
      <vt:lpstr>Affordable Housing Task Force </vt:lpstr>
      <vt:lpstr>PowerPoint Presentation</vt:lpstr>
      <vt:lpstr>PowerPoint Presentation</vt:lpstr>
      <vt:lpstr>Community Engagement</vt:lpstr>
      <vt:lpstr>Background: Affordable Housing Task Force Recommendations and Actions</vt:lpstr>
      <vt:lpstr>Affordable Housing Task Force Recommendations Website </vt:lpstr>
      <vt:lpstr>Grounded Solutions Network </vt:lpstr>
      <vt:lpstr>Inclusionary Zoning Working Group </vt:lpstr>
      <vt:lpstr>PowerPoint Presentation</vt:lpstr>
      <vt:lpstr>PowerPoint Presentation</vt:lpstr>
      <vt:lpstr>PowerPoint Presentation</vt:lpstr>
      <vt:lpstr>PowerPoint Presentation</vt:lpstr>
      <vt:lpstr>Inclusionary Zoning Report</vt:lpstr>
      <vt:lpstr>Inclusionary Zoning Report, Cont.</vt:lpstr>
      <vt:lpstr>Inclusionary Zoning Report Website</vt:lpstr>
      <vt:lpstr>What is Zoning? </vt:lpstr>
      <vt:lpstr>What is Inclusionary Zoning? </vt:lpstr>
      <vt:lpstr>Inclusionary Zoning Programs</vt:lpstr>
      <vt:lpstr>Types of Inclusionary Zoning</vt:lpstr>
      <vt:lpstr>Inclusionary Zoning in Pittsburgh</vt:lpstr>
      <vt:lpstr>Inclusionary Zoning in Lawrenceville: Proposal</vt:lpstr>
      <vt:lpstr>Inclusionary Zoning in Lawrenceville: Proposal</vt:lpstr>
      <vt:lpstr>PowerPoint Presentation</vt:lpstr>
      <vt:lpstr>Inclusionary Zoning in Lawrenceville: Proposal</vt:lpstr>
      <vt:lpstr>Next Steps / Schedule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Housing in Pittsburgh</dc:title>
  <dc:creator>McCray, Andrew</dc:creator>
  <cp:lastModifiedBy>Dave Breingan</cp:lastModifiedBy>
  <cp:revision>27</cp:revision>
  <cp:lastPrinted>2018-10-03T13:03:39Z</cp:lastPrinted>
  <dcterms:created xsi:type="dcterms:W3CDTF">2018-10-03T12:34:59Z</dcterms:created>
  <dcterms:modified xsi:type="dcterms:W3CDTF">2018-10-17T22:09:17Z</dcterms:modified>
</cp:coreProperties>
</file>