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359" r:id="rId3"/>
    <p:sldId id="361" r:id="rId4"/>
    <p:sldId id="383" r:id="rId5"/>
    <p:sldId id="384" r:id="rId6"/>
    <p:sldId id="362" r:id="rId7"/>
    <p:sldId id="363" r:id="rId8"/>
    <p:sldId id="360" r:id="rId9"/>
    <p:sldId id="364" r:id="rId10"/>
    <p:sldId id="366" r:id="rId11"/>
    <p:sldId id="365" r:id="rId12"/>
    <p:sldId id="367" r:id="rId13"/>
    <p:sldId id="368" r:id="rId14"/>
    <p:sldId id="376" r:id="rId15"/>
    <p:sldId id="370" r:id="rId16"/>
    <p:sldId id="382"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484" autoAdjust="0"/>
  </p:normalViewPr>
  <p:slideViewPr>
    <p:cSldViewPr snapToGrid="0">
      <p:cViewPr varScale="1">
        <p:scale>
          <a:sx n="70" d="100"/>
          <a:sy n="70" d="100"/>
        </p:scale>
        <p:origin x="53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196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2446" tIns="46223" rIns="92446" bIns="46223" rtlCol="0"/>
          <a:lstStyle>
            <a:lvl1pPr algn="r">
              <a:defRPr sz="1200"/>
            </a:lvl1pPr>
          </a:lstStyle>
          <a:p>
            <a:fld id="{D39E2B2C-317B-4DD3-935F-6345C7BC4AB4}" type="datetimeFigureOut">
              <a:rPr lang="en-US" smtClean="0"/>
              <a:t>11/16/2017</a:t>
            </a:fld>
            <a:endParaRPr lang="en-US"/>
          </a:p>
        </p:txBody>
      </p:sp>
      <p:sp>
        <p:nvSpPr>
          <p:cNvPr id="4" name="Footer Placeholder 3"/>
          <p:cNvSpPr>
            <a:spLocks noGrp="1"/>
          </p:cNvSpPr>
          <p:nvPr>
            <p:ph type="ftr" sz="quarter" idx="2"/>
          </p:nvPr>
        </p:nvSpPr>
        <p:spPr>
          <a:xfrm>
            <a:off x="0" y="8842031"/>
            <a:ext cx="3043343" cy="46707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1"/>
            <a:ext cx="3043343" cy="467070"/>
          </a:xfrm>
          <a:prstGeom prst="rect">
            <a:avLst/>
          </a:prstGeom>
        </p:spPr>
        <p:txBody>
          <a:bodyPr vert="horz" lIns="92446" tIns="46223" rIns="92446" bIns="46223" rtlCol="0" anchor="b"/>
          <a:lstStyle>
            <a:lvl1pPr algn="r">
              <a:defRPr sz="1200"/>
            </a:lvl1pPr>
          </a:lstStyle>
          <a:p>
            <a:fld id="{6713D5C7-1BD4-41A8-AB79-DE3C5C6B0805}" type="slidenum">
              <a:rPr lang="en-US" smtClean="0"/>
              <a:t>‹#›</a:t>
            </a:fld>
            <a:endParaRPr lang="en-US"/>
          </a:p>
        </p:txBody>
      </p:sp>
    </p:spTree>
    <p:extLst>
      <p:ext uri="{BB962C8B-B14F-4D97-AF65-F5344CB8AC3E}">
        <p14:creationId xmlns:p14="http://schemas.microsoft.com/office/powerpoint/2010/main" val="414501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36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1"/>
            <a:ext cx="3043343" cy="467363"/>
          </a:xfrm>
          <a:prstGeom prst="rect">
            <a:avLst/>
          </a:prstGeom>
        </p:spPr>
        <p:txBody>
          <a:bodyPr vert="horz" lIns="92446" tIns="46223" rIns="92446" bIns="46223" rtlCol="0"/>
          <a:lstStyle>
            <a:lvl1pPr algn="r">
              <a:defRPr sz="1200"/>
            </a:lvl1pPr>
          </a:lstStyle>
          <a:p>
            <a:fld id="{27310C5A-19C4-4C85-BBAD-EE0B9D001CC0}" type="datetimeFigureOut">
              <a:rPr lang="en-US" smtClean="0"/>
              <a:t>11/16/2017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79688"/>
            <a:ext cx="5618480" cy="3665776"/>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1739"/>
            <a:ext cx="3043343" cy="46736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1739"/>
            <a:ext cx="3043343" cy="467363"/>
          </a:xfrm>
          <a:prstGeom prst="rect">
            <a:avLst/>
          </a:prstGeom>
        </p:spPr>
        <p:txBody>
          <a:bodyPr vert="horz" lIns="92446" tIns="46223" rIns="92446" bIns="46223" rtlCol="0" anchor="b"/>
          <a:lstStyle>
            <a:lvl1pPr algn="r">
              <a:defRPr sz="1200"/>
            </a:lvl1pPr>
          </a:lstStyle>
          <a:p>
            <a:fld id="{7EA6EF76-CFA6-470F-8FB9-42AB8B1522B8}" type="slidenum">
              <a:rPr lang="en-US" smtClean="0"/>
              <a:t>‹#›</a:t>
            </a:fld>
            <a:endParaRPr lang="en-US"/>
          </a:p>
        </p:txBody>
      </p:sp>
    </p:spTree>
    <p:extLst>
      <p:ext uri="{BB962C8B-B14F-4D97-AF65-F5344CB8AC3E}">
        <p14:creationId xmlns:p14="http://schemas.microsoft.com/office/powerpoint/2010/main" val="257545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6EF76-CFA6-470F-8FB9-42AB8B1522B8}" type="slidenum">
              <a:rPr lang="en-US" smtClean="0"/>
              <a:t>1</a:t>
            </a:fld>
            <a:endParaRPr lang="en-US"/>
          </a:p>
        </p:txBody>
      </p:sp>
    </p:spTree>
    <p:extLst>
      <p:ext uri="{BB962C8B-B14F-4D97-AF65-F5344CB8AC3E}">
        <p14:creationId xmlns:p14="http://schemas.microsoft.com/office/powerpoint/2010/main" val="384914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E136B5-FBF0-4F4C-88E5-063F9FC0BEE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C0E5A-52E1-4550-8004-F4C14848FFF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20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E136B5-FBF0-4F4C-88E5-063F9FC0BEE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C0E5A-52E1-4550-8004-F4C14848FFF5}" type="slidenum">
              <a:rPr lang="en-US" smtClean="0"/>
              <a:t>‹#›</a:t>
            </a:fld>
            <a:endParaRPr lang="en-US"/>
          </a:p>
        </p:txBody>
      </p:sp>
    </p:spTree>
    <p:extLst>
      <p:ext uri="{BB962C8B-B14F-4D97-AF65-F5344CB8AC3E}">
        <p14:creationId xmlns:p14="http://schemas.microsoft.com/office/powerpoint/2010/main" val="136812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E136B5-FBF0-4F4C-88E5-063F9FC0BEE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C0E5A-52E1-4550-8004-F4C14848FFF5}" type="slidenum">
              <a:rPr lang="en-US" smtClean="0"/>
              <a:t>‹#›</a:t>
            </a:fld>
            <a:endParaRPr lang="en-US"/>
          </a:p>
        </p:txBody>
      </p:sp>
    </p:spTree>
    <p:extLst>
      <p:ext uri="{BB962C8B-B14F-4D97-AF65-F5344CB8AC3E}">
        <p14:creationId xmlns:p14="http://schemas.microsoft.com/office/powerpoint/2010/main" val="301414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E136B5-FBF0-4F4C-88E5-063F9FC0BEE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C0E5A-52E1-4550-8004-F4C14848FFF5}" type="slidenum">
              <a:rPr lang="en-US" smtClean="0"/>
              <a:t>‹#›</a:t>
            </a:fld>
            <a:endParaRPr lang="en-US"/>
          </a:p>
        </p:txBody>
      </p:sp>
    </p:spTree>
    <p:extLst>
      <p:ext uri="{BB962C8B-B14F-4D97-AF65-F5344CB8AC3E}">
        <p14:creationId xmlns:p14="http://schemas.microsoft.com/office/powerpoint/2010/main" val="288569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E136B5-FBF0-4F4C-88E5-063F9FC0BEE4}"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C0E5A-52E1-4550-8004-F4C14848FFF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2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E136B5-FBF0-4F4C-88E5-063F9FC0BEE4}"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C0E5A-52E1-4550-8004-F4C14848FFF5}" type="slidenum">
              <a:rPr lang="en-US" smtClean="0"/>
              <a:t>‹#›</a:t>
            </a:fld>
            <a:endParaRPr lang="en-US"/>
          </a:p>
        </p:txBody>
      </p:sp>
    </p:spTree>
    <p:extLst>
      <p:ext uri="{BB962C8B-B14F-4D97-AF65-F5344CB8AC3E}">
        <p14:creationId xmlns:p14="http://schemas.microsoft.com/office/powerpoint/2010/main" val="9112990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E136B5-FBF0-4F4C-88E5-063F9FC0BEE4}"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8C0E5A-52E1-4550-8004-F4C14848FFF5}" type="slidenum">
              <a:rPr lang="en-US" smtClean="0"/>
              <a:t>‹#›</a:t>
            </a:fld>
            <a:endParaRPr lang="en-US"/>
          </a:p>
        </p:txBody>
      </p:sp>
    </p:spTree>
    <p:extLst>
      <p:ext uri="{BB962C8B-B14F-4D97-AF65-F5344CB8AC3E}">
        <p14:creationId xmlns:p14="http://schemas.microsoft.com/office/powerpoint/2010/main" val="7743116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E136B5-FBF0-4F4C-88E5-063F9FC0BEE4}"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8C0E5A-52E1-4550-8004-F4C14848FFF5}" type="slidenum">
              <a:rPr lang="en-US" smtClean="0"/>
              <a:t>‹#›</a:t>
            </a:fld>
            <a:endParaRPr lang="en-US"/>
          </a:p>
        </p:txBody>
      </p:sp>
    </p:spTree>
    <p:extLst>
      <p:ext uri="{BB962C8B-B14F-4D97-AF65-F5344CB8AC3E}">
        <p14:creationId xmlns:p14="http://schemas.microsoft.com/office/powerpoint/2010/main" val="87815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E136B5-FBF0-4F4C-88E5-063F9FC0BEE4}" type="datetimeFigureOut">
              <a:rPr lang="en-US" smtClean="0"/>
              <a:t>11/16/2017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28C0E5A-52E1-4550-8004-F4C14848FFF5}" type="slidenum">
              <a:rPr lang="en-US" smtClean="0"/>
              <a:t>‹#›</a:t>
            </a:fld>
            <a:endParaRPr lang="en-US"/>
          </a:p>
        </p:txBody>
      </p:sp>
    </p:spTree>
    <p:extLst>
      <p:ext uri="{BB962C8B-B14F-4D97-AF65-F5344CB8AC3E}">
        <p14:creationId xmlns:p14="http://schemas.microsoft.com/office/powerpoint/2010/main" val="272612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E136B5-FBF0-4F4C-88E5-063F9FC0BEE4}" type="datetimeFigureOut">
              <a:rPr lang="en-US" smtClean="0"/>
              <a:t>11/16/2017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28C0E5A-52E1-4550-8004-F4C14848FFF5}" type="slidenum">
              <a:rPr lang="en-US" smtClean="0"/>
              <a:t>‹#›</a:t>
            </a:fld>
            <a:endParaRPr lang="en-US"/>
          </a:p>
        </p:txBody>
      </p:sp>
    </p:spTree>
    <p:extLst>
      <p:ext uri="{BB962C8B-B14F-4D97-AF65-F5344CB8AC3E}">
        <p14:creationId xmlns:p14="http://schemas.microsoft.com/office/powerpoint/2010/main" val="19185484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136B5-FBF0-4F4C-88E5-063F9FC0BEE4}"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C0E5A-52E1-4550-8004-F4C14848FFF5}" type="slidenum">
              <a:rPr lang="en-US" smtClean="0"/>
              <a:t>‹#›</a:t>
            </a:fld>
            <a:endParaRPr lang="en-US"/>
          </a:p>
        </p:txBody>
      </p:sp>
    </p:spTree>
    <p:extLst>
      <p:ext uri="{BB962C8B-B14F-4D97-AF65-F5344CB8AC3E}">
        <p14:creationId xmlns:p14="http://schemas.microsoft.com/office/powerpoint/2010/main" val="214810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E136B5-FBF0-4F4C-88E5-063F9FC0BEE4}" type="datetimeFigureOut">
              <a:rPr lang="en-US" smtClean="0"/>
              <a:t>11/16/2017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28C0E5A-52E1-4550-8004-F4C14848FFF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74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LUnited.org" TargetMode="External"/><Relationship Id="rId2" Type="http://schemas.openxmlformats.org/officeDocument/2006/relationships/hyperlink" Target="mailto:aqpermits@alleghenycounty.u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info@LUnited.org" TargetMode="External"/><Relationship Id="rId2" Type="http://schemas.openxmlformats.org/officeDocument/2006/relationships/hyperlink" Target="mailto:aqpermits@alleghenycounty.u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Community Meeting on Draft Operating Permit for </a:t>
            </a:r>
            <a:r>
              <a:rPr lang="en-US" sz="4800" b="1" dirty="0" err="1" smtClean="0"/>
              <a:t>McConway</a:t>
            </a:r>
            <a:r>
              <a:rPr lang="en-US" sz="4800" b="1" dirty="0" smtClean="0"/>
              <a:t> and </a:t>
            </a:r>
            <a:r>
              <a:rPr lang="en-US" sz="4800" b="1" dirty="0" err="1" smtClean="0"/>
              <a:t>Torley</a:t>
            </a:r>
            <a:endParaRPr lang="en-US" sz="4800" b="1" dirty="0"/>
          </a:p>
        </p:txBody>
      </p:sp>
      <p:pic>
        <p:nvPicPr>
          <p:cNvPr id="4" name="Picture 3" descr="LU Logo.JPG"/>
          <p:cNvPicPr>
            <a:picLocks noChangeAspect="1"/>
          </p:cNvPicPr>
          <p:nvPr/>
        </p:nvPicPr>
        <p:blipFill>
          <a:blip r:embed="rId3" cstate="print"/>
          <a:stretch>
            <a:fillRect/>
          </a:stretch>
        </p:blipFill>
        <p:spPr>
          <a:xfrm>
            <a:off x="871776" y="759233"/>
            <a:ext cx="2376094" cy="1782799"/>
          </a:xfrm>
          <a:prstGeom prst="rect">
            <a:avLst/>
          </a:prstGeom>
        </p:spPr>
      </p:pic>
      <p:sp>
        <p:nvSpPr>
          <p:cNvPr id="5" name="Subtitle 4"/>
          <p:cNvSpPr>
            <a:spLocks noGrp="1"/>
          </p:cNvSpPr>
          <p:nvPr>
            <p:ph type="subTitle" idx="1"/>
          </p:nvPr>
        </p:nvSpPr>
        <p:spPr/>
        <p:txBody>
          <a:bodyPr>
            <a:normAutofit fontScale="85000" lnSpcReduction="20000"/>
          </a:bodyPr>
          <a:lstStyle/>
          <a:p>
            <a:r>
              <a:rPr lang="en-US" b="1" dirty="0" smtClean="0"/>
              <a:t>November 16, 2017</a:t>
            </a:r>
          </a:p>
          <a:p>
            <a:r>
              <a:rPr lang="en-US" b="1" dirty="0" smtClean="0"/>
              <a:t>6:30 p.m.</a:t>
            </a:r>
          </a:p>
          <a:p>
            <a:r>
              <a:rPr lang="en-US" b="1" dirty="0" smtClean="0"/>
              <a:t>Arsenal middle school</a:t>
            </a:r>
            <a:endParaRPr lang="en-US" b="1" dirty="0"/>
          </a:p>
        </p:txBody>
      </p:sp>
      <p:pic>
        <p:nvPicPr>
          <p:cNvPr id="1026" name="Picture 2" descr="Image result for lawrenceville corpo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8299" y="914400"/>
            <a:ext cx="4124213" cy="1054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llegheny county health depart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21841" y="425244"/>
            <a:ext cx="2216085" cy="221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92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This Matters – Air Quality in </a:t>
            </a:r>
            <a:r>
              <a:rPr lang="en-US" b="1" dirty="0" err="1" smtClean="0"/>
              <a:t>Pgh</a:t>
            </a:r>
            <a:endParaRPr lang="en-US" b="1" dirty="0"/>
          </a:p>
        </p:txBody>
      </p:sp>
      <p:sp>
        <p:nvSpPr>
          <p:cNvPr id="3" name="Content Placeholder 2"/>
          <p:cNvSpPr>
            <a:spLocks noGrp="1"/>
          </p:cNvSpPr>
          <p:nvPr>
            <p:ph idx="1"/>
          </p:nvPr>
        </p:nvSpPr>
        <p:spPr>
          <a:xfrm>
            <a:off x="1097280" y="1845734"/>
            <a:ext cx="7222807" cy="4023360"/>
          </a:xfrm>
        </p:spPr>
        <p:txBody>
          <a:bodyPr>
            <a:normAutofit lnSpcReduction="10000"/>
          </a:bodyPr>
          <a:lstStyle/>
          <a:p>
            <a:pPr>
              <a:buFont typeface="Wingdings" panose="05000000000000000000" pitchFamily="2" charset="2"/>
              <a:buChar char="Ø"/>
            </a:pPr>
            <a:r>
              <a:rPr lang="en-US" dirty="0" smtClean="0"/>
              <a:t> Air pollution is the 4</a:t>
            </a:r>
            <a:r>
              <a:rPr lang="en-US" baseline="30000" dirty="0" smtClean="0"/>
              <a:t>th</a:t>
            </a:r>
            <a:r>
              <a:rPr lang="en-US" dirty="0" smtClean="0"/>
              <a:t> highest-ranking risk factor for death globally, and the 10</a:t>
            </a:r>
            <a:r>
              <a:rPr lang="en-US" baseline="30000" dirty="0" smtClean="0"/>
              <a:t>th</a:t>
            </a:r>
            <a:r>
              <a:rPr lang="en-US" dirty="0" smtClean="0"/>
              <a:t> highest-ranking risk factor in the United States (Breathe Easy Millvale)</a:t>
            </a:r>
          </a:p>
          <a:p>
            <a:pPr>
              <a:buFont typeface="Wingdings" panose="05000000000000000000" pitchFamily="2" charset="2"/>
              <a:buChar char="Ø"/>
            </a:pPr>
            <a:r>
              <a:rPr lang="en-US" dirty="0"/>
              <a:t> </a:t>
            </a:r>
            <a:r>
              <a:rPr lang="en-US" dirty="0" smtClean="0"/>
              <a:t>The health effects of air pollution include increased risks of cardiovascular disease, lung cancer, asthma &amp; respiratory disease, reproductive and developmental outcomes (Breathe Easy Millvale). Other health risks from pollution include susceptibility to infections, shortness of breath, wheezing and coughing, asthma attacks, and premature death (American Lung Association).</a:t>
            </a:r>
          </a:p>
          <a:p>
            <a:pPr>
              <a:buFont typeface="Wingdings" panose="05000000000000000000" pitchFamily="2" charset="2"/>
              <a:buChar char="Ø"/>
            </a:pPr>
            <a:r>
              <a:rPr lang="en-US" dirty="0" smtClean="0"/>
              <a:t> Most at risk: elderly, those with lung and heart disease, children, and groups that work, play, and exercise outdoors (Breathe Project). Studies have also shown that low socioeconomic status increased the risk of premature death from fine particle pollution (American Lung Association).</a:t>
            </a:r>
            <a:endParaRPr lang="en-US" dirty="0"/>
          </a:p>
        </p:txBody>
      </p:sp>
      <p:pic>
        <p:nvPicPr>
          <p:cNvPr id="5122" name="Picture 2" descr="Image may contain: 4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276" y="1943100"/>
            <a:ext cx="3321556" cy="4421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6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This Matters – Air Quality in </a:t>
            </a:r>
            <a:r>
              <a:rPr lang="en-US" b="1" dirty="0" err="1" smtClean="0"/>
              <a:t>Pgh</a:t>
            </a:r>
            <a:endParaRPr lang="en-US" b="1" dirty="0"/>
          </a:p>
        </p:txBody>
      </p:sp>
      <p:sp>
        <p:nvSpPr>
          <p:cNvPr id="3" name="Content Placeholder 2"/>
          <p:cNvSpPr>
            <a:spLocks noGrp="1"/>
          </p:cNvSpPr>
          <p:nvPr>
            <p:ph idx="1"/>
          </p:nvPr>
        </p:nvSpPr>
        <p:spPr>
          <a:xfrm>
            <a:off x="1097280" y="1845734"/>
            <a:ext cx="7222807" cy="4023360"/>
          </a:xfrm>
        </p:spPr>
        <p:txBody>
          <a:bodyPr>
            <a:normAutofit/>
          </a:bodyPr>
          <a:lstStyle/>
          <a:p>
            <a:pPr>
              <a:buFont typeface="Wingdings" panose="05000000000000000000" pitchFamily="2" charset="2"/>
              <a:buChar char="Ø"/>
            </a:pPr>
            <a:r>
              <a:rPr lang="en-US" dirty="0" smtClean="0"/>
              <a:t> The largest aggregated source of local particle pollution in Allegheny County (28% of total emissions) is industrial processing including coke battery production, steel mills, metal processing and chemical manufacturing. </a:t>
            </a:r>
          </a:p>
          <a:p>
            <a:pPr>
              <a:buFont typeface="Wingdings" panose="05000000000000000000" pitchFamily="2" charset="2"/>
              <a:buChar char="Ø"/>
            </a:pPr>
            <a:r>
              <a:rPr lang="en-US" dirty="0"/>
              <a:t> </a:t>
            </a:r>
            <a:r>
              <a:rPr lang="en-US" dirty="0" smtClean="0"/>
              <a:t>The second most common source (20%) is residential fuel consumption for heating; wood burning (e.g. fireplaces, wood stoves) contributes the vast majority of this source.</a:t>
            </a:r>
            <a:endParaRPr lang="en-US" dirty="0"/>
          </a:p>
          <a:p>
            <a:pPr marL="0" indent="0">
              <a:buNone/>
            </a:pPr>
            <a:r>
              <a:rPr lang="en-US" dirty="0" smtClean="0"/>
              <a:t>(Breathe Project)</a:t>
            </a:r>
            <a:endParaRPr lang="en-US" dirty="0"/>
          </a:p>
        </p:txBody>
      </p:sp>
      <p:pic>
        <p:nvPicPr>
          <p:cNvPr id="5" name="Picture 4"/>
          <p:cNvPicPr>
            <a:picLocks noChangeAspect="1"/>
          </p:cNvPicPr>
          <p:nvPr/>
        </p:nvPicPr>
        <p:blipFill>
          <a:blip r:embed="rId2"/>
          <a:stretch>
            <a:fillRect/>
          </a:stretch>
        </p:blipFill>
        <p:spPr>
          <a:xfrm>
            <a:off x="7874496" y="3049905"/>
            <a:ext cx="4057923" cy="2819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113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Pollutants</a:t>
            </a:r>
            <a:endParaRPr lang="en-US" b="1" dirty="0"/>
          </a:p>
        </p:txBody>
      </p:sp>
      <p:sp>
        <p:nvSpPr>
          <p:cNvPr id="3" name="Content Placeholder 2"/>
          <p:cNvSpPr>
            <a:spLocks noGrp="1"/>
          </p:cNvSpPr>
          <p:nvPr>
            <p:ph idx="1"/>
          </p:nvPr>
        </p:nvSpPr>
        <p:spPr>
          <a:xfrm>
            <a:off x="1097280" y="1845734"/>
            <a:ext cx="10058400" cy="4023360"/>
          </a:xfrm>
        </p:spPr>
        <p:txBody>
          <a:bodyPr>
            <a:normAutofit/>
          </a:bodyPr>
          <a:lstStyle/>
          <a:p>
            <a:pPr>
              <a:buFont typeface="Wingdings" panose="05000000000000000000" pitchFamily="2" charset="2"/>
              <a:buChar char="Ø"/>
            </a:pPr>
            <a:r>
              <a:rPr lang="en-US" dirty="0" smtClean="0"/>
              <a:t> </a:t>
            </a:r>
            <a:r>
              <a:rPr lang="en-US" dirty="0"/>
              <a:t>Criteria Pollutants – 6 defined by the EPA: particle pollution, ozone, carbon monoxide, sulfur dioxide, nitrogen oxides, and lead.</a:t>
            </a:r>
          </a:p>
          <a:p>
            <a:pPr lvl="1">
              <a:buFont typeface="Wingdings" panose="05000000000000000000" pitchFamily="2" charset="2"/>
              <a:buChar char="Ø"/>
            </a:pPr>
            <a:r>
              <a:rPr lang="en-US" dirty="0"/>
              <a:t>EPA designates what level of these six pollutants is the upper health limit in our ambient </a:t>
            </a:r>
            <a:r>
              <a:rPr lang="en-US" dirty="0" smtClean="0"/>
              <a:t>air -- National Ambient Air Quality Standards (NAAQS)</a:t>
            </a:r>
            <a:endParaRPr lang="en-US" dirty="0"/>
          </a:p>
          <a:p>
            <a:pPr>
              <a:buFont typeface="Wingdings" panose="05000000000000000000" pitchFamily="2" charset="2"/>
              <a:buChar char="Ø"/>
            </a:pPr>
            <a:r>
              <a:rPr lang="en-US" dirty="0" smtClean="0"/>
              <a:t> Hazardous air pollutants – known or suspected to cause cancer or other serious health effects, such as reproductive/birth effects, or adverse environmental effects.</a:t>
            </a:r>
          </a:p>
          <a:p>
            <a:pPr lvl="1">
              <a:buFont typeface="Wingdings" panose="05000000000000000000" pitchFamily="2" charset="2"/>
              <a:buChar char="Ø"/>
            </a:pPr>
            <a:r>
              <a:rPr lang="en-US" dirty="0"/>
              <a:t> </a:t>
            </a:r>
            <a:r>
              <a:rPr lang="en-US" dirty="0" smtClean="0"/>
              <a:t>187 designated by the EPA</a:t>
            </a:r>
          </a:p>
          <a:p>
            <a:pPr marL="201168" lvl="1" indent="0">
              <a:buNone/>
            </a:pPr>
            <a:endParaRPr lang="en-US" dirty="0"/>
          </a:p>
        </p:txBody>
      </p:sp>
      <p:pic>
        <p:nvPicPr>
          <p:cNvPr id="6" name="Picture 5"/>
          <p:cNvPicPr>
            <a:picLocks noChangeAspect="1"/>
          </p:cNvPicPr>
          <p:nvPr/>
        </p:nvPicPr>
        <p:blipFill>
          <a:blip r:embed="rId2"/>
          <a:stretch>
            <a:fillRect/>
          </a:stretch>
        </p:blipFill>
        <p:spPr>
          <a:xfrm>
            <a:off x="7403648" y="3946314"/>
            <a:ext cx="3752032" cy="2606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202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Relevant Pollutants for M&amp;T</a:t>
            </a:r>
            <a:endParaRPr lang="en-US" b="1" dirty="0"/>
          </a:p>
        </p:txBody>
      </p:sp>
      <p:sp>
        <p:nvSpPr>
          <p:cNvPr id="3" name="Content Placeholder 2"/>
          <p:cNvSpPr>
            <a:spLocks noGrp="1"/>
          </p:cNvSpPr>
          <p:nvPr>
            <p:ph idx="1"/>
          </p:nvPr>
        </p:nvSpPr>
        <p:spPr>
          <a:xfrm>
            <a:off x="1097280" y="1845734"/>
            <a:ext cx="10058400" cy="4440766"/>
          </a:xfrm>
        </p:spPr>
        <p:txBody>
          <a:bodyPr>
            <a:normAutofit lnSpcReduction="10000"/>
          </a:bodyPr>
          <a:lstStyle/>
          <a:p>
            <a:pPr>
              <a:buFont typeface="Wingdings" panose="05000000000000000000" pitchFamily="2" charset="2"/>
              <a:buChar char="Ø"/>
            </a:pPr>
            <a:r>
              <a:rPr lang="en-US" dirty="0" smtClean="0"/>
              <a:t> Operating as a synthetic minor source of: </a:t>
            </a:r>
          </a:p>
          <a:p>
            <a:pPr lvl="1">
              <a:buFont typeface="Wingdings" panose="05000000000000000000" pitchFamily="2" charset="2"/>
              <a:buChar char="Ø"/>
            </a:pPr>
            <a:r>
              <a:rPr lang="en-US" dirty="0"/>
              <a:t> </a:t>
            </a:r>
            <a:r>
              <a:rPr lang="en-US" dirty="0" smtClean="0"/>
              <a:t>carbon monoxide (CO) </a:t>
            </a:r>
          </a:p>
          <a:p>
            <a:pPr>
              <a:buFont typeface="Wingdings" panose="05000000000000000000" pitchFamily="2" charset="2"/>
              <a:buChar char="Ø"/>
            </a:pPr>
            <a:r>
              <a:rPr lang="en-US" dirty="0" smtClean="0"/>
              <a:t> </a:t>
            </a:r>
            <a:r>
              <a:rPr lang="en-US" dirty="0"/>
              <a:t>Operating as a minor source of:</a:t>
            </a:r>
          </a:p>
          <a:p>
            <a:pPr lvl="1">
              <a:buFont typeface="Wingdings" panose="05000000000000000000" pitchFamily="2" charset="2"/>
              <a:buChar char="Ø"/>
            </a:pPr>
            <a:r>
              <a:rPr lang="en-US" dirty="0"/>
              <a:t> particulate matter less than 10 microns in diameter (PM10)</a:t>
            </a:r>
          </a:p>
          <a:p>
            <a:pPr lvl="1">
              <a:buFont typeface="Wingdings" panose="05000000000000000000" pitchFamily="2" charset="2"/>
              <a:buChar char="Ø"/>
            </a:pPr>
            <a:r>
              <a:rPr lang="en-US" dirty="0"/>
              <a:t> particulate matter less than 2.5 microns in diameter (PM2.5)</a:t>
            </a:r>
          </a:p>
          <a:p>
            <a:pPr lvl="1">
              <a:buFont typeface="Wingdings" panose="05000000000000000000" pitchFamily="2" charset="2"/>
              <a:buChar char="Ø"/>
            </a:pPr>
            <a:r>
              <a:rPr lang="en-US" dirty="0"/>
              <a:t> volatile organic compounds (VOCs)</a:t>
            </a:r>
          </a:p>
          <a:p>
            <a:pPr lvl="1">
              <a:buFont typeface="Wingdings" panose="05000000000000000000" pitchFamily="2" charset="2"/>
              <a:buChar char="Ø"/>
            </a:pPr>
            <a:r>
              <a:rPr lang="en-US" dirty="0"/>
              <a:t> nitrogen oxides (NOX)</a:t>
            </a:r>
          </a:p>
          <a:p>
            <a:pPr lvl="1">
              <a:buFont typeface="Wingdings" panose="05000000000000000000" pitchFamily="2" charset="2"/>
              <a:buChar char="Ø"/>
            </a:pPr>
            <a:r>
              <a:rPr lang="en-US" dirty="0"/>
              <a:t> sulfur dioxide (SO2)</a:t>
            </a:r>
          </a:p>
          <a:p>
            <a:pPr lvl="1">
              <a:buFont typeface="Wingdings" panose="05000000000000000000" pitchFamily="2" charset="2"/>
              <a:buChar char="Ø"/>
            </a:pPr>
            <a:r>
              <a:rPr lang="en-US" dirty="0"/>
              <a:t> hazardous air pollutants (HAPs)</a:t>
            </a:r>
          </a:p>
          <a:p>
            <a:pPr>
              <a:buFont typeface="Wingdings" panose="05000000000000000000" pitchFamily="2" charset="2"/>
              <a:buChar char="Ø"/>
            </a:pPr>
            <a:r>
              <a:rPr lang="en-US" dirty="0" smtClean="0"/>
              <a:t>  Also relevant and included in the emission limits of the draft operating permit:</a:t>
            </a:r>
          </a:p>
          <a:p>
            <a:pPr lvl="1">
              <a:buFont typeface="Wingdings" panose="05000000000000000000" pitchFamily="2" charset="2"/>
              <a:buChar char="Ø"/>
            </a:pPr>
            <a:r>
              <a:rPr lang="en-US" dirty="0"/>
              <a:t> </a:t>
            </a:r>
            <a:r>
              <a:rPr lang="en-US" dirty="0" smtClean="0"/>
              <a:t>benzene (5</a:t>
            </a:r>
            <a:r>
              <a:rPr lang="en-US" baseline="30000" dirty="0" smtClean="0"/>
              <a:t>th</a:t>
            </a:r>
            <a:r>
              <a:rPr lang="en-US" dirty="0" smtClean="0"/>
              <a:t> largest source of all stationary air pollution sources in Allegheny County in 2016)</a:t>
            </a:r>
          </a:p>
          <a:p>
            <a:pPr lvl="1">
              <a:buFont typeface="Wingdings" panose="05000000000000000000" pitchFamily="2" charset="2"/>
              <a:buChar char="Ø"/>
            </a:pPr>
            <a:r>
              <a:rPr lang="en-US" dirty="0"/>
              <a:t> </a:t>
            </a:r>
            <a:r>
              <a:rPr lang="en-US" dirty="0" smtClean="0"/>
              <a:t>manganese (5</a:t>
            </a:r>
            <a:r>
              <a:rPr lang="en-US" baseline="30000" dirty="0" smtClean="0"/>
              <a:t>th</a:t>
            </a:r>
            <a:r>
              <a:rPr lang="en-US" dirty="0" smtClean="0"/>
              <a:t> largest source of all stationary air pollution sources in Allegheny County in 2016)</a:t>
            </a:r>
          </a:p>
          <a:p>
            <a:pPr lvl="1">
              <a:buFont typeface="Wingdings" panose="05000000000000000000" pitchFamily="2" charset="2"/>
              <a:buChar char="Ø"/>
            </a:pPr>
            <a:r>
              <a:rPr lang="en-US" dirty="0"/>
              <a:t> </a:t>
            </a:r>
            <a:r>
              <a:rPr lang="en-US" dirty="0" smtClean="0"/>
              <a:t>chromium (8</a:t>
            </a:r>
            <a:r>
              <a:rPr lang="en-US" baseline="30000" dirty="0" smtClean="0"/>
              <a:t>th</a:t>
            </a:r>
            <a:r>
              <a:rPr lang="en-US" dirty="0" smtClean="0"/>
              <a:t> largest source of all stationary air pollution sources in Allegheny County in 2016)</a:t>
            </a:r>
          </a:p>
          <a:p>
            <a:pPr lvl="1">
              <a:buFont typeface="Wingdings" panose="05000000000000000000" pitchFamily="2" charset="2"/>
              <a:buChar char="Ø"/>
            </a:pPr>
            <a:endParaRPr lang="en-US" dirty="0" smtClean="0"/>
          </a:p>
          <a:p>
            <a:pPr marL="201168" lvl="1" indent="0">
              <a:buNone/>
            </a:pPr>
            <a:endParaRPr lang="en-US" dirty="0" smtClean="0"/>
          </a:p>
          <a:p>
            <a:pPr lvl="1">
              <a:buFont typeface="Wingdings" panose="05000000000000000000" pitchFamily="2" charset="2"/>
              <a:buChar char="Ø"/>
            </a:pPr>
            <a:endParaRPr lang="en-US" dirty="0"/>
          </a:p>
          <a:p>
            <a:pPr marL="201168" lvl="1" indent="0">
              <a:buNone/>
            </a:pPr>
            <a:endParaRPr lang="en-US" dirty="0"/>
          </a:p>
        </p:txBody>
      </p:sp>
    </p:spTree>
    <p:extLst>
      <p:ext uri="{BB962C8B-B14F-4D97-AF65-F5344CB8AC3E}">
        <p14:creationId xmlns:p14="http://schemas.microsoft.com/office/powerpoint/2010/main" val="368207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Relevant Pollutants – Particulate Matter (PM2.5 and PM10)</a:t>
            </a:r>
            <a:endParaRPr lang="en-US" b="1" dirty="0"/>
          </a:p>
        </p:txBody>
      </p:sp>
      <p:sp>
        <p:nvSpPr>
          <p:cNvPr id="3" name="Content Placeholder 2"/>
          <p:cNvSpPr>
            <a:spLocks noGrp="1"/>
          </p:cNvSpPr>
          <p:nvPr>
            <p:ph idx="1"/>
          </p:nvPr>
        </p:nvSpPr>
        <p:spPr>
          <a:xfrm>
            <a:off x="1097280" y="1845734"/>
            <a:ext cx="10058400" cy="4023360"/>
          </a:xfrm>
        </p:spPr>
        <p:txBody>
          <a:bodyPr>
            <a:normAutofit/>
          </a:bodyPr>
          <a:lstStyle/>
          <a:p>
            <a:pPr>
              <a:buFont typeface="Wingdings" panose="05000000000000000000" pitchFamily="2" charset="2"/>
              <a:buChar char="Ø"/>
            </a:pPr>
            <a:r>
              <a:rPr lang="en-US" dirty="0" smtClean="0"/>
              <a:t> “The size of particles is directly linked to their potential for causing health problems. Controls are needed for particles that are 10 micrometers in diameter or smaller because those are the particles that generally pass through the throat and nose and enter the lungs. Once inhaled, these particles can affect the heart and lungs and cause serious health effects.” (ACHD.net)</a:t>
            </a:r>
          </a:p>
          <a:p>
            <a:pPr>
              <a:buFont typeface="Wingdings" panose="05000000000000000000" pitchFamily="2" charset="2"/>
              <a:buChar char="Ø"/>
            </a:pPr>
            <a:r>
              <a:rPr lang="en-US" dirty="0"/>
              <a:t> </a:t>
            </a:r>
            <a:r>
              <a:rPr lang="en-US" dirty="0" smtClean="0"/>
              <a:t>Linked to the following health problems:</a:t>
            </a:r>
          </a:p>
          <a:p>
            <a:pPr lvl="1">
              <a:buFont typeface="Wingdings" panose="05000000000000000000" pitchFamily="2" charset="2"/>
              <a:buChar char="Ø"/>
            </a:pPr>
            <a:r>
              <a:rPr lang="en-US" dirty="0"/>
              <a:t> </a:t>
            </a:r>
            <a:r>
              <a:rPr lang="en-US" dirty="0" smtClean="0"/>
              <a:t>Increased respiratory symptoms, such as irritation of the airways, coughing, or difficulty breathing</a:t>
            </a:r>
          </a:p>
          <a:p>
            <a:pPr lvl="1">
              <a:buFont typeface="Wingdings" panose="05000000000000000000" pitchFamily="2" charset="2"/>
              <a:buChar char="Ø"/>
            </a:pPr>
            <a:r>
              <a:rPr lang="en-US" dirty="0"/>
              <a:t> </a:t>
            </a:r>
            <a:r>
              <a:rPr lang="en-US" dirty="0" smtClean="0"/>
              <a:t>Decreased lung function</a:t>
            </a:r>
          </a:p>
          <a:p>
            <a:pPr lvl="1">
              <a:buFont typeface="Wingdings" panose="05000000000000000000" pitchFamily="2" charset="2"/>
              <a:buChar char="Ø"/>
            </a:pPr>
            <a:r>
              <a:rPr lang="en-US" dirty="0"/>
              <a:t> </a:t>
            </a:r>
            <a:r>
              <a:rPr lang="en-US" dirty="0" smtClean="0"/>
              <a:t>Aggravated asthma</a:t>
            </a:r>
          </a:p>
          <a:p>
            <a:pPr lvl="1">
              <a:buFont typeface="Wingdings" panose="05000000000000000000" pitchFamily="2" charset="2"/>
              <a:buChar char="Ø"/>
            </a:pPr>
            <a:r>
              <a:rPr lang="en-US" dirty="0" smtClean="0"/>
              <a:t> Development of chronic bronchitis</a:t>
            </a:r>
          </a:p>
          <a:p>
            <a:pPr lvl="1">
              <a:buFont typeface="Wingdings" panose="05000000000000000000" pitchFamily="2" charset="2"/>
              <a:buChar char="Ø"/>
            </a:pPr>
            <a:r>
              <a:rPr lang="en-US" dirty="0" smtClean="0"/>
              <a:t> Irregular heartbeat</a:t>
            </a:r>
          </a:p>
          <a:p>
            <a:pPr lvl="1">
              <a:buFont typeface="Wingdings" panose="05000000000000000000" pitchFamily="2" charset="2"/>
              <a:buChar char="Ø"/>
            </a:pPr>
            <a:r>
              <a:rPr lang="en-US" dirty="0"/>
              <a:t> </a:t>
            </a:r>
            <a:r>
              <a:rPr lang="en-US" dirty="0" smtClean="0"/>
              <a:t>Nonfatal heart attacks</a:t>
            </a:r>
          </a:p>
          <a:p>
            <a:pPr lvl="1">
              <a:buFont typeface="Wingdings" panose="05000000000000000000" pitchFamily="2" charset="2"/>
              <a:buChar char="Ø"/>
            </a:pPr>
            <a:r>
              <a:rPr lang="en-US" dirty="0"/>
              <a:t> </a:t>
            </a:r>
            <a:r>
              <a:rPr lang="en-US" dirty="0" smtClean="0"/>
              <a:t>Premature death in people with heart or lung disease</a:t>
            </a:r>
            <a:endParaRPr lang="en-US" dirty="0"/>
          </a:p>
        </p:txBody>
      </p:sp>
      <p:pic>
        <p:nvPicPr>
          <p:cNvPr id="7170" name="Picture 2" descr="Image result for particulate ma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8061" y="3934974"/>
            <a:ext cx="4036239" cy="2817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50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Relevant Pollutants – Manganese</a:t>
            </a:r>
            <a:endParaRPr lang="en-US" b="1" dirty="0"/>
          </a:p>
        </p:txBody>
      </p:sp>
      <p:sp>
        <p:nvSpPr>
          <p:cNvPr id="3" name="Content Placeholder 2"/>
          <p:cNvSpPr>
            <a:spLocks noGrp="1"/>
          </p:cNvSpPr>
          <p:nvPr>
            <p:ph idx="1"/>
          </p:nvPr>
        </p:nvSpPr>
        <p:spPr>
          <a:xfrm>
            <a:off x="1097280" y="1845734"/>
            <a:ext cx="10058400" cy="4023360"/>
          </a:xfrm>
        </p:spPr>
        <p:txBody>
          <a:bodyPr>
            <a:normAutofit/>
          </a:bodyPr>
          <a:lstStyle/>
          <a:p>
            <a:pPr>
              <a:buFont typeface="Wingdings" panose="05000000000000000000" pitchFamily="2" charset="2"/>
              <a:buChar char="Ø"/>
            </a:pPr>
            <a:r>
              <a:rPr lang="en-US" dirty="0" smtClean="0"/>
              <a:t> Exposure to high levels can experience health problems involving the nervous system, and undesirable effects on brain development in children (ATSDR).</a:t>
            </a:r>
            <a:endParaRPr lang="en-US" dirty="0"/>
          </a:p>
        </p:txBody>
      </p:sp>
      <p:pic>
        <p:nvPicPr>
          <p:cNvPr id="4" name="Picture 3"/>
          <p:cNvPicPr>
            <a:picLocks noChangeAspect="1"/>
          </p:cNvPicPr>
          <p:nvPr/>
        </p:nvPicPr>
        <p:blipFill>
          <a:blip r:embed="rId2"/>
          <a:stretch>
            <a:fillRect/>
          </a:stretch>
        </p:blipFill>
        <p:spPr>
          <a:xfrm>
            <a:off x="1211580" y="2722597"/>
            <a:ext cx="6443663" cy="3882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517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Speak up!</a:t>
            </a:r>
            <a:endParaRPr lang="en-US" b="1" dirty="0"/>
          </a:p>
        </p:txBody>
      </p:sp>
      <p:sp>
        <p:nvSpPr>
          <p:cNvPr id="3" name="Content Placeholder 2"/>
          <p:cNvSpPr>
            <a:spLocks noGrp="1"/>
          </p:cNvSpPr>
          <p:nvPr>
            <p:ph idx="1"/>
          </p:nvPr>
        </p:nvSpPr>
        <p:spPr>
          <a:xfrm>
            <a:off x="1097280" y="1845733"/>
            <a:ext cx="10058400" cy="4773431"/>
          </a:xfrm>
        </p:spPr>
        <p:txBody>
          <a:bodyPr>
            <a:noAutofit/>
          </a:bodyPr>
          <a:lstStyle/>
          <a:p>
            <a:pPr>
              <a:buFont typeface="Wingdings" panose="05000000000000000000" pitchFamily="2" charset="2"/>
              <a:buChar char="Ø"/>
            </a:pPr>
            <a:r>
              <a:rPr lang="en-US" b="1" dirty="0" smtClean="0"/>
              <a:t> PUBLIC HEARING</a:t>
            </a:r>
            <a:r>
              <a:rPr lang="en-US" dirty="0" smtClean="0"/>
              <a:t>: Monday 12/4 at 6 p.m. at Arsenal Middle School auditorium (220 40</a:t>
            </a:r>
            <a:r>
              <a:rPr lang="en-US" baseline="30000" dirty="0" smtClean="0"/>
              <a:t>th</a:t>
            </a:r>
            <a:r>
              <a:rPr lang="en-US" dirty="0" smtClean="0"/>
              <a:t> Street). To register to speak, call Karen </a:t>
            </a:r>
            <a:r>
              <a:rPr lang="en-US" dirty="0" err="1" smtClean="0"/>
              <a:t>Sagel</a:t>
            </a:r>
            <a:r>
              <a:rPr lang="en-US" dirty="0" smtClean="0"/>
              <a:t> at (412) 578-8115 no later than 4 p.m. on Friday, December 1, 2017. Written copies of comments should be submitted at the time of testimony.</a:t>
            </a:r>
          </a:p>
          <a:p>
            <a:pPr>
              <a:buFont typeface="Wingdings" panose="05000000000000000000" pitchFamily="2" charset="2"/>
              <a:buChar char="Ø"/>
            </a:pPr>
            <a:r>
              <a:rPr lang="en-US" dirty="0"/>
              <a:t> </a:t>
            </a:r>
            <a:r>
              <a:rPr lang="en-US" dirty="0" smtClean="0"/>
              <a:t>Written comments may be submitted to ACHD by emailing </a:t>
            </a:r>
            <a:r>
              <a:rPr lang="en-US" dirty="0" smtClean="0">
                <a:hlinkClick r:id="rId2"/>
              </a:rPr>
              <a:t>aqpermits@alleghenycounty.us</a:t>
            </a:r>
            <a:r>
              <a:rPr lang="en-US" dirty="0" smtClean="0"/>
              <a:t> or by mail: </a:t>
            </a:r>
          </a:p>
          <a:p>
            <a:pPr marL="0" indent="0">
              <a:lnSpc>
                <a:spcPct val="100000"/>
              </a:lnSpc>
              <a:spcBef>
                <a:spcPts val="0"/>
              </a:spcBef>
              <a:spcAft>
                <a:spcPts val="0"/>
              </a:spcAft>
              <a:buNone/>
            </a:pPr>
            <a:r>
              <a:rPr lang="en-US" dirty="0"/>
              <a:t>	</a:t>
            </a:r>
            <a:r>
              <a:rPr lang="en-US" dirty="0" smtClean="0"/>
              <a:t>301 39</a:t>
            </a:r>
            <a:r>
              <a:rPr lang="en-US" baseline="30000" dirty="0" smtClean="0"/>
              <a:t>th</a:t>
            </a:r>
            <a:r>
              <a:rPr lang="en-US" dirty="0" smtClean="0"/>
              <a:t> Street</a:t>
            </a:r>
          </a:p>
          <a:p>
            <a:pPr marL="0" indent="0">
              <a:lnSpc>
                <a:spcPct val="100000"/>
              </a:lnSpc>
              <a:spcBef>
                <a:spcPts val="0"/>
              </a:spcBef>
              <a:spcAft>
                <a:spcPts val="0"/>
              </a:spcAft>
              <a:buNone/>
            </a:pPr>
            <a:r>
              <a:rPr lang="en-US" dirty="0"/>
              <a:t>	</a:t>
            </a:r>
            <a:r>
              <a:rPr lang="en-US" dirty="0" smtClean="0"/>
              <a:t>Pittsburgh, PA 15201-1811</a:t>
            </a:r>
          </a:p>
          <a:p>
            <a:pPr marL="0" indent="0">
              <a:lnSpc>
                <a:spcPct val="100000"/>
              </a:lnSpc>
              <a:spcBef>
                <a:spcPts val="0"/>
              </a:spcBef>
              <a:spcAft>
                <a:spcPts val="0"/>
              </a:spcAft>
              <a:buNone/>
            </a:pPr>
            <a:endParaRPr lang="en-US" dirty="0" smtClean="0"/>
          </a:p>
          <a:p>
            <a:pPr>
              <a:lnSpc>
                <a:spcPct val="100000"/>
              </a:lnSpc>
              <a:spcBef>
                <a:spcPts val="0"/>
              </a:spcBef>
              <a:spcAft>
                <a:spcPts val="0"/>
              </a:spcAft>
              <a:buFont typeface="Wingdings" panose="05000000000000000000" pitchFamily="2" charset="2"/>
              <a:buChar char="Ø"/>
            </a:pPr>
            <a:r>
              <a:rPr lang="en-US" dirty="0" smtClean="0"/>
              <a:t> Contact your friendly resident advocacy organization, Lawrenceville United, at 412-802-7220, </a:t>
            </a:r>
            <a:r>
              <a:rPr lang="en-US" dirty="0" smtClean="0">
                <a:hlinkClick r:id="rId3"/>
              </a:rPr>
              <a:t>info@LUnited.org</a:t>
            </a:r>
            <a:r>
              <a:rPr lang="en-US" dirty="0" smtClean="0"/>
              <a:t>, or 118 52</a:t>
            </a:r>
            <a:r>
              <a:rPr lang="en-US" baseline="30000" dirty="0" smtClean="0"/>
              <a:t>nd</a:t>
            </a:r>
            <a:r>
              <a:rPr lang="en-US" dirty="0" smtClean="0"/>
              <a:t> Street (Suite 2026), Pittsburgh, PA 15201</a:t>
            </a:r>
            <a:endParaRPr lang="en-US" dirty="0"/>
          </a:p>
        </p:txBody>
      </p:sp>
      <p:pic>
        <p:nvPicPr>
          <p:cNvPr id="3074" name="Picture 2" descr="Image result for hands rais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504"/>
          <a:stretch/>
        </p:blipFill>
        <p:spPr bwMode="auto">
          <a:xfrm>
            <a:off x="9274176" y="606226"/>
            <a:ext cx="2651124" cy="9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a:bodyPr>
          <a:lstStyle/>
          <a:p>
            <a:r>
              <a:rPr lang="en-US" sz="3200" dirty="0" smtClean="0"/>
              <a:t>1. Welcome &amp; introductions</a:t>
            </a:r>
          </a:p>
          <a:p>
            <a:r>
              <a:rPr lang="en-US" sz="3200" dirty="0" smtClean="0"/>
              <a:t>2. Purpose of the </a:t>
            </a:r>
            <a:r>
              <a:rPr lang="en-US" sz="3200" dirty="0" smtClean="0"/>
              <a:t>meeting, ground rules, why this matters</a:t>
            </a:r>
            <a:endParaRPr lang="en-US" sz="3200" dirty="0" smtClean="0"/>
          </a:p>
          <a:p>
            <a:r>
              <a:rPr lang="en-US" sz="3200" dirty="0" smtClean="0"/>
              <a:t>3. ACHD presentation on draft operating permit for </a:t>
            </a:r>
            <a:r>
              <a:rPr lang="en-US" sz="3200" dirty="0" err="1" smtClean="0"/>
              <a:t>McConway</a:t>
            </a:r>
            <a:r>
              <a:rPr lang="en-US" sz="3200" dirty="0" smtClean="0"/>
              <a:t> and </a:t>
            </a:r>
            <a:r>
              <a:rPr lang="en-US" sz="3200" dirty="0" err="1" smtClean="0"/>
              <a:t>Torley</a:t>
            </a:r>
            <a:endParaRPr lang="en-US" sz="3200" dirty="0" smtClean="0"/>
          </a:p>
          <a:p>
            <a:r>
              <a:rPr lang="en-US" sz="3200" dirty="0" smtClean="0"/>
              <a:t>4. Q&amp;A </a:t>
            </a:r>
          </a:p>
          <a:p>
            <a:r>
              <a:rPr lang="en-US" sz="3200" dirty="0" smtClean="0"/>
              <a:t>5. Next steps</a:t>
            </a:r>
            <a:endParaRPr lang="en-US" sz="3200" dirty="0"/>
          </a:p>
        </p:txBody>
      </p:sp>
    </p:spTree>
    <p:extLst>
      <p:ext uri="{BB962C8B-B14F-4D97-AF65-F5344CB8AC3E}">
        <p14:creationId xmlns:p14="http://schemas.microsoft.com/office/powerpoint/2010/main" val="378970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We Are</a:t>
            </a:r>
            <a:endParaRPr lang="en-US" b="1" dirty="0"/>
          </a:p>
        </p:txBody>
      </p:sp>
      <p:sp>
        <p:nvSpPr>
          <p:cNvPr id="3" name="Content Placeholder 2"/>
          <p:cNvSpPr>
            <a:spLocks noGrp="1"/>
          </p:cNvSpPr>
          <p:nvPr>
            <p:ph idx="1"/>
          </p:nvPr>
        </p:nvSpPr>
        <p:spPr/>
        <p:txBody>
          <a:bodyPr>
            <a:noAutofit/>
          </a:bodyPr>
          <a:lstStyle/>
          <a:p>
            <a:r>
              <a:rPr lang="en-US" sz="2400" b="1" dirty="0" smtClean="0"/>
              <a:t>- Lawrenceville </a:t>
            </a:r>
            <a:r>
              <a:rPr lang="en-US" sz="2400" b="1" dirty="0" smtClean="0"/>
              <a:t>United (LU ) </a:t>
            </a:r>
            <a:r>
              <a:rPr lang="en-US" sz="2400" dirty="0" smtClean="0"/>
              <a:t>is </a:t>
            </a:r>
            <a:r>
              <a:rPr lang="en-US" sz="2400" dirty="0"/>
              <a:t>an inclusive, resident-driven non-profit organization that works to improve and protect the quality of life for all Lawrenceville residents</a:t>
            </a:r>
            <a:r>
              <a:rPr lang="en-US" sz="2400" dirty="0" smtClean="0"/>
              <a:t>.</a:t>
            </a:r>
          </a:p>
          <a:p>
            <a:r>
              <a:rPr lang="en-US" sz="2400" b="1" dirty="0" smtClean="0"/>
              <a:t>- Lawrenceville </a:t>
            </a:r>
            <a:r>
              <a:rPr lang="en-US" sz="2400" b="1" dirty="0" smtClean="0"/>
              <a:t>Corporation (LC</a:t>
            </a:r>
            <a:r>
              <a:rPr lang="en-US" sz="2400" b="1" dirty="0" smtClean="0"/>
              <a:t>)’s </a:t>
            </a:r>
            <a:r>
              <a:rPr lang="en-US" sz="2400" dirty="0" smtClean="0"/>
              <a:t>mission is to act as a catalyst and conduit for responsible growth and reinvestment in the Lawrenceville community.</a:t>
            </a:r>
            <a:endParaRPr lang="en-US" sz="2400" b="1" dirty="0" smtClean="0"/>
          </a:p>
          <a:p>
            <a:r>
              <a:rPr lang="en-US" sz="2400" b="1" dirty="0" smtClean="0"/>
              <a:t>- Allegheny </a:t>
            </a:r>
            <a:r>
              <a:rPr lang="en-US" sz="2400" b="1" dirty="0" smtClean="0"/>
              <a:t>County Health Department (ACHD</a:t>
            </a:r>
            <a:r>
              <a:rPr lang="en-US" sz="2400" b="1" dirty="0" smtClean="0"/>
              <a:t>)’s </a:t>
            </a:r>
            <a:r>
              <a:rPr lang="en-US" sz="2400" dirty="0" smtClean="0"/>
              <a:t>mission is to protect, promote, and preserve the health and well-being of all Allegheny County residents, particularly the most vulnerable. </a:t>
            </a:r>
          </a:p>
          <a:p>
            <a:pPr>
              <a:buFont typeface="Wingdings" panose="05000000000000000000" pitchFamily="2" charset="2"/>
              <a:buChar char="Ø"/>
            </a:pPr>
            <a:r>
              <a:rPr lang="en-US" b="1" dirty="0"/>
              <a:t> </a:t>
            </a:r>
            <a:r>
              <a:rPr lang="en-US" dirty="0" smtClean="0"/>
              <a:t>ACHD’s Air Quality Program is responsible for protecting the public’s health by regulating air pollutants within Allegheny County, enforcing federal pollution standards, and permitting industrial sources of air pollution.</a:t>
            </a:r>
            <a:endParaRPr lang="en-US" b="1" dirty="0"/>
          </a:p>
        </p:txBody>
      </p:sp>
      <p:pic>
        <p:nvPicPr>
          <p:cNvPr id="4" name="Picture 3" descr="LU Logo.JPG"/>
          <p:cNvPicPr>
            <a:picLocks noChangeAspect="1"/>
          </p:cNvPicPr>
          <p:nvPr/>
        </p:nvPicPr>
        <p:blipFill>
          <a:blip r:embed="rId2" cstate="print"/>
          <a:stretch>
            <a:fillRect/>
          </a:stretch>
        </p:blipFill>
        <p:spPr>
          <a:xfrm>
            <a:off x="4542076" y="659816"/>
            <a:ext cx="1306042" cy="979932"/>
          </a:xfrm>
          <a:prstGeom prst="rect">
            <a:avLst/>
          </a:prstGeom>
        </p:spPr>
      </p:pic>
      <p:pic>
        <p:nvPicPr>
          <p:cNvPr id="5" name="Picture 2" descr="Image result for lawrenceville corpo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499" y="708274"/>
            <a:ext cx="3492501" cy="893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allegheny county health depart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5371" y="259785"/>
            <a:ext cx="1382500" cy="137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2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McConway</a:t>
            </a:r>
            <a:r>
              <a:rPr lang="en-US" b="1" dirty="0" smtClean="0"/>
              <a:t> and </a:t>
            </a:r>
            <a:r>
              <a:rPr lang="en-US" b="1" dirty="0" err="1" smtClean="0"/>
              <a:t>Torley</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One of Pittsburgh’s oldest steel foundries and has been in operation since 1868</a:t>
            </a:r>
          </a:p>
          <a:p>
            <a:pPr>
              <a:buFont typeface="Wingdings" panose="05000000000000000000" pitchFamily="2" charset="2"/>
              <a:buChar char="Ø"/>
            </a:pPr>
            <a:r>
              <a:rPr lang="en-US" dirty="0"/>
              <a:t> </a:t>
            </a:r>
            <a:r>
              <a:rPr lang="en-US" dirty="0" smtClean="0"/>
              <a:t>Manufactures steel castings for the railcar industry and sells products in both national and international markets</a:t>
            </a:r>
          </a:p>
          <a:p>
            <a:pPr>
              <a:buFont typeface="Wingdings" panose="05000000000000000000" pitchFamily="2" charset="2"/>
              <a:buChar char="Ø"/>
            </a:pPr>
            <a:r>
              <a:rPr lang="en-US" dirty="0"/>
              <a:t> </a:t>
            </a:r>
            <a:r>
              <a:rPr lang="en-US" dirty="0" smtClean="0"/>
              <a:t>Owned by Dallas-based Trinity Industries, #539 on the 2017 Fortune 500 list in 2017</a:t>
            </a:r>
          </a:p>
          <a:p>
            <a:pPr>
              <a:buFont typeface="Wingdings" panose="05000000000000000000" pitchFamily="2" charset="2"/>
              <a:buChar char="Ø"/>
            </a:pPr>
            <a:r>
              <a:rPr lang="en-US" dirty="0"/>
              <a:t> </a:t>
            </a:r>
            <a:r>
              <a:rPr lang="en-US" dirty="0" smtClean="0"/>
              <a:t>420 employees in 2014</a:t>
            </a:r>
            <a:endParaRPr lang="en-US" dirty="0"/>
          </a:p>
        </p:txBody>
      </p:sp>
      <p:pic>
        <p:nvPicPr>
          <p:cNvPr id="4" name="Picture 6" descr="http://www.pghcitypaper.com/imager/mcconway-and-torley-in-lawrenceville-has-reached-an-agreement-with-gasp-to/b/original/1397856/5838/news2color_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057" y="3557163"/>
            <a:ext cx="3703423" cy="27775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1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04491" y="204716"/>
            <a:ext cx="7694852" cy="6308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390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of the meeting</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a:t>
            </a:r>
            <a:r>
              <a:rPr lang="en-US" sz="2800" dirty="0" smtClean="0"/>
              <a:t>Tonight is intended to be an </a:t>
            </a:r>
            <a:r>
              <a:rPr lang="en-US" sz="2800" u="sng" dirty="0" smtClean="0"/>
              <a:t>INFORMATIONAL</a:t>
            </a:r>
            <a:r>
              <a:rPr lang="en-US" sz="2800" dirty="0" smtClean="0"/>
              <a:t> meeting with Allegheny County Health Department, so that the community can better understand what’s in the draft operating permit for </a:t>
            </a:r>
            <a:r>
              <a:rPr lang="en-US" sz="2800" dirty="0" err="1" smtClean="0"/>
              <a:t>McConway</a:t>
            </a:r>
            <a:r>
              <a:rPr lang="en-US" sz="2800" dirty="0" smtClean="0"/>
              <a:t> and </a:t>
            </a:r>
            <a:r>
              <a:rPr lang="en-US" sz="2800" dirty="0" err="1" smtClean="0"/>
              <a:t>Torley</a:t>
            </a:r>
            <a:r>
              <a:rPr lang="en-US" sz="2800" dirty="0" smtClean="0"/>
              <a:t>, and how it was </a:t>
            </a:r>
            <a:r>
              <a:rPr lang="en-US" sz="2800" dirty="0" smtClean="0"/>
              <a:t>created</a:t>
            </a:r>
          </a:p>
          <a:p>
            <a:pPr>
              <a:buFont typeface="Arial" panose="020B0604020202020204" pitchFamily="34" charset="0"/>
              <a:buChar char="•"/>
            </a:pPr>
            <a:endParaRPr lang="en-US" sz="2800" dirty="0"/>
          </a:p>
          <a:p>
            <a:pPr>
              <a:buFont typeface="Arial" panose="020B0604020202020204" pitchFamily="34" charset="0"/>
              <a:buChar char="•"/>
            </a:pPr>
            <a:r>
              <a:rPr lang="en-US" sz="2800" dirty="0" smtClean="0"/>
              <a:t> </a:t>
            </a:r>
            <a:r>
              <a:rPr lang="en-US" sz="2800" dirty="0" smtClean="0"/>
              <a:t>This is </a:t>
            </a:r>
            <a:r>
              <a:rPr lang="en-US" sz="2800" u="sng" dirty="0" smtClean="0"/>
              <a:t>NOT</a:t>
            </a:r>
            <a:r>
              <a:rPr lang="en-US" sz="2800" dirty="0"/>
              <a:t> </a:t>
            </a:r>
            <a:r>
              <a:rPr lang="en-US" sz="2800" dirty="0" smtClean="0"/>
              <a:t>a public hearing, or a </a:t>
            </a:r>
            <a:r>
              <a:rPr lang="en-US" sz="2800" dirty="0" smtClean="0"/>
              <a:t>debate</a:t>
            </a:r>
            <a:endParaRPr lang="en-US" sz="2800" dirty="0" smtClean="0"/>
          </a:p>
          <a:p>
            <a:pPr marL="0" indent="0">
              <a:buNone/>
            </a:pPr>
            <a:r>
              <a:rPr lang="en-US" sz="2800" dirty="0" smtClean="0"/>
              <a:t> </a:t>
            </a:r>
            <a:endParaRPr lang="en-US" sz="2800" dirty="0" smtClean="0"/>
          </a:p>
        </p:txBody>
      </p:sp>
      <p:pic>
        <p:nvPicPr>
          <p:cNvPr id="4098" name="Picture 2" descr="Image result for lawrenceville united, community 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4407" y="3581400"/>
            <a:ext cx="4097867" cy="307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6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Opportunities to make comments</a:t>
            </a:r>
            <a:endParaRPr lang="en-US" b="1" dirty="0"/>
          </a:p>
        </p:txBody>
      </p:sp>
      <p:sp>
        <p:nvSpPr>
          <p:cNvPr id="3" name="Content Placeholder 2"/>
          <p:cNvSpPr>
            <a:spLocks noGrp="1"/>
          </p:cNvSpPr>
          <p:nvPr>
            <p:ph idx="1"/>
          </p:nvPr>
        </p:nvSpPr>
        <p:spPr>
          <a:xfrm>
            <a:off x="1097280" y="1845733"/>
            <a:ext cx="10058400" cy="4773431"/>
          </a:xfrm>
        </p:spPr>
        <p:txBody>
          <a:bodyPr>
            <a:noAutofit/>
          </a:bodyPr>
          <a:lstStyle/>
          <a:p>
            <a:pPr marL="0" indent="0">
              <a:buNone/>
            </a:pPr>
            <a:r>
              <a:rPr lang="en-US" dirty="0" smtClean="0"/>
              <a:t>Again, tonight is </a:t>
            </a:r>
            <a:r>
              <a:rPr lang="en-US" u="sng" dirty="0" smtClean="0"/>
              <a:t>NOT</a:t>
            </a:r>
            <a:r>
              <a:rPr lang="en-US" dirty="0" smtClean="0"/>
              <a:t> a public hearing, but there are opportunities for you to engage before the end of the public comment period on December 4, 2017, and we encourage you to reach out to the community groups with feedback/input.</a:t>
            </a:r>
          </a:p>
          <a:p>
            <a:pPr>
              <a:buFont typeface="Wingdings" panose="05000000000000000000" pitchFamily="2" charset="2"/>
              <a:buChar char="Ø"/>
            </a:pPr>
            <a:r>
              <a:rPr lang="en-US" dirty="0" smtClean="0"/>
              <a:t> </a:t>
            </a:r>
            <a:r>
              <a:rPr lang="en-US" b="1" dirty="0" smtClean="0"/>
              <a:t>PUBLIC HEARING</a:t>
            </a:r>
            <a:r>
              <a:rPr lang="en-US" dirty="0" smtClean="0"/>
              <a:t>: Monday 12/4 at 6 p.m. at Arsenal Middle School auditorium (220 40</a:t>
            </a:r>
            <a:r>
              <a:rPr lang="en-US" baseline="30000" dirty="0" smtClean="0"/>
              <a:t>th</a:t>
            </a:r>
            <a:r>
              <a:rPr lang="en-US" dirty="0" smtClean="0"/>
              <a:t> Street). To register to speak, call Karen </a:t>
            </a:r>
            <a:r>
              <a:rPr lang="en-US" dirty="0" err="1" smtClean="0"/>
              <a:t>Sagel</a:t>
            </a:r>
            <a:r>
              <a:rPr lang="en-US" dirty="0" smtClean="0"/>
              <a:t> at (412) 578-8115 no later than 4 p.m. on Friday, December 1, 2017. Written copies of comments should be submitted at the time of testimony.</a:t>
            </a:r>
          </a:p>
          <a:p>
            <a:pPr>
              <a:buFont typeface="Wingdings" panose="05000000000000000000" pitchFamily="2" charset="2"/>
              <a:buChar char="Ø"/>
            </a:pPr>
            <a:r>
              <a:rPr lang="en-US" dirty="0"/>
              <a:t> </a:t>
            </a:r>
            <a:r>
              <a:rPr lang="en-US" dirty="0" smtClean="0"/>
              <a:t>Written comments may be submitted to ACHD by emailing </a:t>
            </a:r>
            <a:r>
              <a:rPr lang="en-US" dirty="0" smtClean="0">
                <a:hlinkClick r:id="rId2"/>
              </a:rPr>
              <a:t>aqpermits@alleghenycounty.us</a:t>
            </a:r>
            <a:r>
              <a:rPr lang="en-US" dirty="0" smtClean="0"/>
              <a:t> or by mail: </a:t>
            </a:r>
          </a:p>
          <a:p>
            <a:pPr marL="0" indent="0">
              <a:lnSpc>
                <a:spcPct val="100000"/>
              </a:lnSpc>
              <a:spcBef>
                <a:spcPts val="0"/>
              </a:spcBef>
              <a:spcAft>
                <a:spcPts val="0"/>
              </a:spcAft>
              <a:buNone/>
            </a:pPr>
            <a:r>
              <a:rPr lang="en-US" dirty="0"/>
              <a:t>	</a:t>
            </a:r>
            <a:r>
              <a:rPr lang="en-US" dirty="0" smtClean="0"/>
              <a:t>301 39</a:t>
            </a:r>
            <a:r>
              <a:rPr lang="en-US" baseline="30000" dirty="0" smtClean="0"/>
              <a:t>th</a:t>
            </a:r>
            <a:r>
              <a:rPr lang="en-US" dirty="0" smtClean="0"/>
              <a:t> Street</a:t>
            </a:r>
          </a:p>
          <a:p>
            <a:pPr marL="0" indent="0">
              <a:lnSpc>
                <a:spcPct val="100000"/>
              </a:lnSpc>
              <a:spcBef>
                <a:spcPts val="0"/>
              </a:spcBef>
              <a:spcAft>
                <a:spcPts val="0"/>
              </a:spcAft>
              <a:buNone/>
            </a:pPr>
            <a:r>
              <a:rPr lang="en-US" dirty="0"/>
              <a:t>	</a:t>
            </a:r>
            <a:r>
              <a:rPr lang="en-US" dirty="0" smtClean="0"/>
              <a:t>Pittsburgh, PA 15201-1811</a:t>
            </a:r>
          </a:p>
          <a:p>
            <a:pPr marL="0" indent="0">
              <a:lnSpc>
                <a:spcPct val="100000"/>
              </a:lnSpc>
              <a:spcBef>
                <a:spcPts val="0"/>
              </a:spcBef>
              <a:spcAft>
                <a:spcPts val="0"/>
              </a:spcAft>
              <a:buNone/>
            </a:pPr>
            <a:endParaRPr lang="en-US" dirty="0" smtClean="0"/>
          </a:p>
          <a:p>
            <a:pPr>
              <a:lnSpc>
                <a:spcPct val="100000"/>
              </a:lnSpc>
              <a:spcBef>
                <a:spcPts val="0"/>
              </a:spcBef>
              <a:spcAft>
                <a:spcPts val="0"/>
              </a:spcAft>
              <a:buFont typeface="Wingdings" panose="05000000000000000000" pitchFamily="2" charset="2"/>
              <a:buChar char="Ø"/>
            </a:pPr>
            <a:r>
              <a:rPr lang="en-US" dirty="0" smtClean="0"/>
              <a:t> Contact your friendly resident advocacy organization, Lawrenceville United, at 412-802-7220, </a:t>
            </a:r>
            <a:r>
              <a:rPr lang="en-US" dirty="0" smtClean="0">
                <a:hlinkClick r:id="rId3"/>
              </a:rPr>
              <a:t>info@LUnited.org</a:t>
            </a:r>
            <a:r>
              <a:rPr lang="en-US" dirty="0" smtClean="0"/>
              <a:t>, or 118 52</a:t>
            </a:r>
            <a:r>
              <a:rPr lang="en-US" baseline="30000" dirty="0" smtClean="0"/>
              <a:t>nd</a:t>
            </a:r>
            <a:r>
              <a:rPr lang="en-US" dirty="0" smtClean="0"/>
              <a:t> Street (Suite 2026), Pittsburgh, PA 15201</a:t>
            </a:r>
            <a:endParaRPr lang="en-US" dirty="0"/>
          </a:p>
        </p:txBody>
      </p:sp>
      <p:pic>
        <p:nvPicPr>
          <p:cNvPr id="3074" name="Picture 2" descr="Image result for hands rais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504"/>
          <a:stretch/>
        </p:blipFill>
        <p:spPr bwMode="auto">
          <a:xfrm>
            <a:off x="9274176" y="606226"/>
            <a:ext cx="2651124" cy="9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2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Ground Rules</a:t>
            </a:r>
            <a:endParaRPr lang="en-US" b="1" dirty="0"/>
          </a:p>
        </p:txBody>
      </p:sp>
      <p:sp>
        <p:nvSpPr>
          <p:cNvPr id="3" name="Content Placeholder 2"/>
          <p:cNvSpPr>
            <a:spLocks noGrp="1"/>
          </p:cNvSpPr>
          <p:nvPr>
            <p:ph idx="1"/>
          </p:nvPr>
        </p:nvSpPr>
        <p:spPr>
          <a:xfrm>
            <a:off x="1097280" y="1845734"/>
            <a:ext cx="10058400" cy="4720166"/>
          </a:xfrm>
        </p:spPr>
        <p:txBody>
          <a:bodyPr>
            <a:normAutofit fontScale="85000" lnSpcReduction="20000"/>
          </a:bodyPr>
          <a:lstStyle/>
          <a:p>
            <a:pPr marL="502920" indent="-457200">
              <a:buAutoNum type="arabicPeriod"/>
            </a:pPr>
            <a:r>
              <a:rPr lang="en-US" sz="2300" dirty="0" smtClean="0">
                <a:solidFill>
                  <a:schemeClr val="tx1"/>
                </a:solidFill>
              </a:rPr>
              <a:t>Please </a:t>
            </a:r>
            <a:r>
              <a:rPr lang="en-US" sz="2300" dirty="0">
                <a:solidFill>
                  <a:schemeClr val="tx1"/>
                </a:solidFill>
              </a:rPr>
              <a:t>hold all questions for the end of the presentation.  We will go back to a slide if there is a specific question or comment, so please jot own notes that you may want to revisit when we open it for Q&amp;A.  </a:t>
            </a:r>
          </a:p>
          <a:p>
            <a:pPr marL="502920" indent="-457200">
              <a:buAutoNum type="arabicPeriod"/>
            </a:pPr>
            <a:r>
              <a:rPr lang="en-US" sz="2300" dirty="0">
                <a:solidFill>
                  <a:schemeClr val="tx1"/>
                </a:solidFill>
              </a:rPr>
              <a:t>Once opened for Questions and Comments, please raise your hand and only proceed with your question or comment once you have been acknowledged by the facilitator.  Please also identify yourself by name, and also your relationship or interest in the issue.  </a:t>
            </a:r>
          </a:p>
          <a:p>
            <a:pPr marL="502920" indent="-457200">
              <a:buAutoNum type="arabicPeriod"/>
            </a:pPr>
            <a:r>
              <a:rPr lang="en-US" sz="2300" dirty="0">
                <a:solidFill>
                  <a:schemeClr val="tx1"/>
                </a:solidFill>
              </a:rPr>
              <a:t>Please be respectful of all speakers, including those asking questions and making comments.  </a:t>
            </a:r>
          </a:p>
          <a:p>
            <a:pPr marL="502920" indent="-457200">
              <a:buAutoNum type="arabicPeriod"/>
            </a:pPr>
            <a:r>
              <a:rPr lang="en-US" sz="2300" dirty="0">
                <a:solidFill>
                  <a:schemeClr val="tx1"/>
                </a:solidFill>
              </a:rPr>
              <a:t>Questions/ comments will be limited to 2 minutes each. A clarification question or comment will be permitted.  </a:t>
            </a:r>
          </a:p>
          <a:p>
            <a:pPr marL="502920" indent="-457200">
              <a:buAutoNum type="arabicPeriod"/>
            </a:pPr>
            <a:r>
              <a:rPr lang="en-US" sz="2300" dirty="0">
                <a:solidFill>
                  <a:schemeClr val="tx1"/>
                </a:solidFill>
              </a:rPr>
              <a:t>If time permits, we will call on individuals who would like to ask or make a second or additional question or comment.  </a:t>
            </a:r>
          </a:p>
          <a:p>
            <a:pPr marL="502920" indent="-457200">
              <a:buAutoNum type="arabicPeriod"/>
            </a:pPr>
            <a:r>
              <a:rPr lang="en-US" sz="2300" dirty="0">
                <a:solidFill>
                  <a:schemeClr val="tx1"/>
                </a:solidFill>
              </a:rPr>
              <a:t>Please also use index cards available if you’d like to submit a comment or question but are not able to in the meeting.  We will compile as part of notes from the meeting.  </a:t>
            </a:r>
          </a:p>
          <a:p>
            <a:pPr marL="502920" indent="-457200">
              <a:buAutoNum type="arabicPeriod"/>
            </a:pPr>
            <a:r>
              <a:rPr lang="en-US" sz="2300" dirty="0">
                <a:solidFill>
                  <a:schemeClr val="tx1"/>
                </a:solidFill>
              </a:rPr>
              <a:t>If the ground rules are violated or ignored, we will ask the individual to leave the meeting, and if it continues, we will end the meeting.  </a:t>
            </a:r>
          </a:p>
          <a:p>
            <a:endParaRPr lang="en-US" dirty="0"/>
          </a:p>
        </p:txBody>
      </p:sp>
      <p:pic>
        <p:nvPicPr>
          <p:cNvPr id="2050" name="Picture 2" descr="Image result for mr. roger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993"/>
          <a:stretch/>
        </p:blipFill>
        <p:spPr bwMode="auto">
          <a:xfrm>
            <a:off x="5427981" y="231557"/>
            <a:ext cx="3226440" cy="1505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4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This Matters – Air Quality in </a:t>
            </a:r>
            <a:r>
              <a:rPr lang="en-US" b="1" dirty="0" err="1" smtClean="0"/>
              <a:t>Pgh</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Pittsburgh ranks as the #8 most polluted city in America by year round particle pollution, #17 by short-term particle pollution </a:t>
            </a:r>
          </a:p>
          <a:p>
            <a:pPr lvl="1">
              <a:buFont typeface="Wingdings" panose="05000000000000000000" pitchFamily="2" charset="2"/>
              <a:buChar char="Ø"/>
            </a:pPr>
            <a:r>
              <a:rPr lang="en-US" dirty="0"/>
              <a:t> </a:t>
            </a:r>
            <a:r>
              <a:rPr lang="en-US" dirty="0" smtClean="0"/>
              <a:t>Ranked the most polluted city in 2008, so we have improved</a:t>
            </a:r>
          </a:p>
          <a:p>
            <a:pPr>
              <a:buFont typeface="Wingdings" panose="05000000000000000000" pitchFamily="2" charset="2"/>
              <a:buChar char="Ø"/>
            </a:pPr>
            <a:r>
              <a:rPr lang="en-US" dirty="0"/>
              <a:t> </a:t>
            </a:r>
            <a:r>
              <a:rPr lang="en-US" dirty="0" smtClean="0"/>
              <a:t>Pittsburgh also ranks as #29 for high ozone days out of 228 metropolitan areas</a:t>
            </a:r>
          </a:p>
          <a:p>
            <a:pPr>
              <a:buFont typeface="Wingdings" panose="05000000000000000000" pitchFamily="2" charset="2"/>
              <a:buChar char="Ø"/>
            </a:pPr>
            <a:r>
              <a:rPr lang="en-US" dirty="0"/>
              <a:t> </a:t>
            </a:r>
            <a:r>
              <a:rPr lang="en-US" dirty="0" smtClean="0"/>
              <a:t>Allegheny County received an “F” for both </a:t>
            </a:r>
            <a:r>
              <a:rPr lang="en-US" b="1" dirty="0" smtClean="0"/>
              <a:t>particle pollution </a:t>
            </a:r>
            <a:r>
              <a:rPr lang="en-US" dirty="0" smtClean="0"/>
              <a:t>and </a:t>
            </a:r>
            <a:r>
              <a:rPr lang="en-US" b="1" dirty="0" smtClean="0"/>
              <a:t>high ozone days </a:t>
            </a:r>
            <a:r>
              <a:rPr lang="en-US" dirty="0" smtClean="0"/>
              <a:t>in 2017</a:t>
            </a:r>
            <a:endParaRPr lang="en-US" dirty="0"/>
          </a:p>
        </p:txBody>
      </p:sp>
      <p:pic>
        <p:nvPicPr>
          <p:cNvPr id="4" name="Picture 3"/>
          <p:cNvPicPr>
            <a:picLocks noChangeAspect="1"/>
          </p:cNvPicPr>
          <p:nvPr/>
        </p:nvPicPr>
        <p:blipFill rotWithShape="1">
          <a:blip r:embed="rId2"/>
          <a:srcRect b="7256"/>
          <a:stretch/>
        </p:blipFill>
        <p:spPr>
          <a:xfrm>
            <a:off x="1265237" y="4000500"/>
            <a:ext cx="6159695" cy="256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592889" y="5515803"/>
            <a:ext cx="4268911" cy="923330"/>
          </a:xfrm>
          <a:prstGeom prst="rect">
            <a:avLst/>
          </a:prstGeom>
          <a:noFill/>
        </p:spPr>
        <p:txBody>
          <a:bodyPr wrap="square" rtlCol="0">
            <a:spAutoFit/>
          </a:bodyPr>
          <a:lstStyle/>
          <a:p>
            <a:r>
              <a:rPr lang="en-US" dirty="0" smtClean="0"/>
              <a:t>American </a:t>
            </a:r>
            <a:r>
              <a:rPr lang="en-US" dirty="0"/>
              <a:t>Lung Association, </a:t>
            </a:r>
            <a:endParaRPr lang="en-US" dirty="0" smtClean="0"/>
          </a:p>
          <a:p>
            <a:r>
              <a:rPr lang="en-US" dirty="0"/>
              <a:t> </a:t>
            </a:r>
            <a:r>
              <a:rPr lang="en-US" dirty="0" smtClean="0"/>
              <a:t>State </a:t>
            </a:r>
            <a:r>
              <a:rPr lang="en-US" dirty="0"/>
              <a:t>of the Air </a:t>
            </a:r>
            <a:r>
              <a:rPr lang="en-US" dirty="0" smtClean="0"/>
              <a:t>2017</a:t>
            </a:r>
            <a:endParaRPr lang="en-US" dirty="0"/>
          </a:p>
          <a:p>
            <a:endParaRPr lang="en-US" dirty="0"/>
          </a:p>
        </p:txBody>
      </p:sp>
    </p:spTree>
    <p:extLst>
      <p:ext uri="{BB962C8B-B14F-4D97-AF65-F5344CB8AC3E}">
        <p14:creationId xmlns:p14="http://schemas.microsoft.com/office/powerpoint/2010/main" val="33130606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3487</TotalTime>
  <Words>1424</Words>
  <Application>Microsoft Office PowerPoint</Application>
  <PresentationFormat>Widescreen</PresentationFormat>
  <Paragraphs>97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Retrospect</vt:lpstr>
      <vt:lpstr>Community Meeting on Draft Operating Permit for McConway and Torley</vt:lpstr>
      <vt:lpstr>Agenda</vt:lpstr>
      <vt:lpstr>Who We Are</vt:lpstr>
      <vt:lpstr>McConway and Torley</vt:lpstr>
      <vt:lpstr>PowerPoint Presentation</vt:lpstr>
      <vt:lpstr>Purpose of the meeting</vt:lpstr>
      <vt:lpstr>Opportunities to make comments</vt:lpstr>
      <vt:lpstr>Ground Rules</vt:lpstr>
      <vt:lpstr>Why This Matters – Air Quality in Pgh</vt:lpstr>
      <vt:lpstr>Why This Matters – Air Quality in Pgh</vt:lpstr>
      <vt:lpstr>Why This Matters – Air Quality in Pgh</vt:lpstr>
      <vt:lpstr>Pollutants</vt:lpstr>
      <vt:lpstr>Relevant Pollutants for M&amp;T</vt:lpstr>
      <vt:lpstr>Relevant Pollutants – Particulate Matter (PM2.5 and PM10)</vt:lpstr>
      <vt:lpstr>Relevant Pollutants – Manganese</vt:lpstr>
      <vt:lpstr>Speak up!</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Advisory Commission on Community Based Organizations</dc:title>
  <dc:creator>Dave Breingan</dc:creator>
  <cp:lastModifiedBy>Dave Breingan</cp:lastModifiedBy>
  <cp:revision>200</cp:revision>
  <cp:lastPrinted>2017-11-16T21:57:08Z</cp:lastPrinted>
  <dcterms:created xsi:type="dcterms:W3CDTF">2016-06-07T21:01:28Z</dcterms:created>
  <dcterms:modified xsi:type="dcterms:W3CDTF">2017-11-16T22:13:09Z</dcterms:modified>
</cp:coreProperties>
</file>