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41"/>
  </p:notesMasterIdLst>
  <p:sldIdLst>
    <p:sldId id="256" r:id="rId2"/>
    <p:sldId id="258" r:id="rId3"/>
    <p:sldId id="326" r:id="rId4"/>
    <p:sldId id="320" r:id="rId5"/>
    <p:sldId id="321" r:id="rId6"/>
    <p:sldId id="322" r:id="rId7"/>
    <p:sldId id="323" r:id="rId8"/>
    <p:sldId id="257" r:id="rId9"/>
    <p:sldId id="293" r:id="rId10"/>
    <p:sldId id="299" r:id="rId11"/>
    <p:sldId id="297" r:id="rId12"/>
    <p:sldId id="302" r:id="rId13"/>
    <p:sldId id="300" r:id="rId14"/>
    <p:sldId id="301" r:id="rId15"/>
    <p:sldId id="298" r:id="rId16"/>
    <p:sldId id="294" r:id="rId17"/>
    <p:sldId id="303"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 id="292" r:id="rId31"/>
    <p:sldId id="316" r:id="rId32"/>
    <p:sldId id="289" r:id="rId33"/>
    <p:sldId id="318" r:id="rId34"/>
    <p:sldId id="319" r:id="rId35"/>
    <p:sldId id="317" r:id="rId36"/>
    <p:sldId id="295" r:id="rId37"/>
    <p:sldId id="324" r:id="rId38"/>
    <p:sldId id="276" r:id="rId39"/>
    <p:sldId id="32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1" d="100"/>
          <a:sy n="81" d="100"/>
        </p:scale>
        <p:origin x="120"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ounty.allegheny.local\users\CHD\dgood\Documents\Copy%20of%20McConway%20and%20Torley%20-2017-11-16.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2400" dirty="0"/>
              <a:t>Manganese Monitoring Data (12-month rolling average)</a:t>
            </a:r>
            <a:r>
              <a:rPr lang="en-US" dirty="0"/>
              <a:t> </a:t>
            </a:r>
          </a:p>
        </c:rich>
      </c:tx>
      <c:layout>
        <c:manualLayout>
          <c:xMode val="edge"/>
          <c:yMode val="edge"/>
          <c:x val="0.14177040015394432"/>
          <c:y val="2.1296296296296296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1"/>
          <c:order val="1"/>
          <c:tx>
            <c:v>Mn (ng/m3)</c:v>
          </c:tx>
          <c:spPr>
            <a:ln w="34925" cap="rnd">
              <a:solidFill>
                <a:schemeClr val="accent2"/>
              </a:solidFill>
              <a:round/>
            </a:ln>
            <a:effectLst>
              <a:outerShdw blurRad="40000" dist="23000" dir="5400000" rotWithShape="0">
                <a:srgbClr val="000000">
                  <a:alpha val="35000"/>
                </a:srgbClr>
              </a:outerShdw>
            </a:effectLst>
          </c:spPr>
          <c:marker>
            <c:symbol val="none"/>
          </c:marker>
          <c:cat>
            <c:numRef>
              <c:f>'production chart'!$A$115:$A$756</c:f>
              <c:numCache>
                <c:formatCode>m/d/yyyy</c:formatCode>
                <c:ptCount val="642"/>
                <c:pt idx="0">
                  <c:v>41029</c:v>
                </c:pt>
                <c:pt idx="1">
                  <c:v>41032</c:v>
                </c:pt>
                <c:pt idx="2">
                  <c:v>41038</c:v>
                </c:pt>
                <c:pt idx="3">
                  <c:v>41041</c:v>
                </c:pt>
                <c:pt idx="4">
                  <c:v>41044</c:v>
                </c:pt>
                <c:pt idx="5">
                  <c:v>41047</c:v>
                </c:pt>
                <c:pt idx="6">
                  <c:v>41050</c:v>
                </c:pt>
                <c:pt idx="7">
                  <c:v>41053</c:v>
                </c:pt>
                <c:pt idx="8">
                  <c:v>41056</c:v>
                </c:pt>
                <c:pt idx="9">
                  <c:v>41059</c:v>
                </c:pt>
                <c:pt idx="10">
                  <c:v>41062</c:v>
                </c:pt>
                <c:pt idx="11">
                  <c:v>41065</c:v>
                </c:pt>
                <c:pt idx="12">
                  <c:v>41068</c:v>
                </c:pt>
                <c:pt idx="13">
                  <c:v>41074</c:v>
                </c:pt>
                <c:pt idx="14">
                  <c:v>41077</c:v>
                </c:pt>
                <c:pt idx="15">
                  <c:v>41080</c:v>
                </c:pt>
                <c:pt idx="16">
                  <c:v>41083</c:v>
                </c:pt>
                <c:pt idx="17">
                  <c:v>41086</c:v>
                </c:pt>
                <c:pt idx="18">
                  <c:v>41089</c:v>
                </c:pt>
                <c:pt idx="19">
                  <c:v>41092</c:v>
                </c:pt>
                <c:pt idx="20">
                  <c:v>41093</c:v>
                </c:pt>
                <c:pt idx="21">
                  <c:v>41095</c:v>
                </c:pt>
                <c:pt idx="22">
                  <c:v>41096</c:v>
                </c:pt>
                <c:pt idx="23">
                  <c:v>41101</c:v>
                </c:pt>
                <c:pt idx="24">
                  <c:v>41102</c:v>
                </c:pt>
                <c:pt idx="25">
                  <c:v>41103</c:v>
                </c:pt>
                <c:pt idx="26">
                  <c:v>41107</c:v>
                </c:pt>
                <c:pt idx="27">
                  <c:v>41110</c:v>
                </c:pt>
                <c:pt idx="28">
                  <c:v>41113</c:v>
                </c:pt>
                <c:pt idx="29">
                  <c:v>41116</c:v>
                </c:pt>
                <c:pt idx="30">
                  <c:v>41122</c:v>
                </c:pt>
                <c:pt idx="31">
                  <c:v>41125</c:v>
                </c:pt>
                <c:pt idx="32">
                  <c:v>41128</c:v>
                </c:pt>
                <c:pt idx="33">
                  <c:v>41131</c:v>
                </c:pt>
                <c:pt idx="34">
                  <c:v>41134</c:v>
                </c:pt>
                <c:pt idx="35">
                  <c:v>41137</c:v>
                </c:pt>
                <c:pt idx="36">
                  <c:v>41140</c:v>
                </c:pt>
                <c:pt idx="37">
                  <c:v>41143</c:v>
                </c:pt>
                <c:pt idx="38">
                  <c:v>41146</c:v>
                </c:pt>
                <c:pt idx="39">
                  <c:v>41149</c:v>
                </c:pt>
                <c:pt idx="40">
                  <c:v>41152</c:v>
                </c:pt>
                <c:pt idx="41">
                  <c:v>41158</c:v>
                </c:pt>
                <c:pt idx="42">
                  <c:v>41161</c:v>
                </c:pt>
                <c:pt idx="43">
                  <c:v>41164</c:v>
                </c:pt>
                <c:pt idx="44">
                  <c:v>41167</c:v>
                </c:pt>
                <c:pt idx="45">
                  <c:v>41170</c:v>
                </c:pt>
                <c:pt idx="46">
                  <c:v>41173</c:v>
                </c:pt>
                <c:pt idx="47">
                  <c:v>41176</c:v>
                </c:pt>
                <c:pt idx="48">
                  <c:v>41179</c:v>
                </c:pt>
                <c:pt idx="49">
                  <c:v>41182</c:v>
                </c:pt>
                <c:pt idx="50">
                  <c:v>41185</c:v>
                </c:pt>
                <c:pt idx="51">
                  <c:v>41188</c:v>
                </c:pt>
                <c:pt idx="52">
                  <c:v>41191</c:v>
                </c:pt>
                <c:pt idx="53">
                  <c:v>41194</c:v>
                </c:pt>
                <c:pt idx="54">
                  <c:v>41197</c:v>
                </c:pt>
                <c:pt idx="55">
                  <c:v>41200</c:v>
                </c:pt>
                <c:pt idx="56">
                  <c:v>41203</c:v>
                </c:pt>
                <c:pt idx="57">
                  <c:v>41206</c:v>
                </c:pt>
                <c:pt idx="58">
                  <c:v>41209</c:v>
                </c:pt>
                <c:pt idx="59">
                  <c:v>41212</c:v>
                </c:pt>
                <c:pt idx="60">
                  <c:v>41215</c:v>
                </c:pt>
                <c:pt idx="61">
                  <c:v>41218</c:v>
                </c:pt>
                <c:pt idx="62">
                  <c:v>41221</c:v>
                </c:pt>
                <c:pt idx="63">
                  <c:v>41224</c:v>
                </c:pt>
                <c:pt idx="64">
                  <c:v>41227</c:v>
                </c:pt>
                <c:pt idx="65">
                  <c:v>41230</c:v>
                </c:pt>
                <c:pt idx="66">
                  <c:v>41233</c:v>
                </c:pt>
                <c:pt idx="67">
                  <c:v>41236</c:v>
                </c:pt>
                <c:pt idx="68">
                  <c:v>41239</c:v>
                </c:pt>
                <c:pt idx="69">
                  <c:v>41242</c:v>
                </c:pt>
                <c:pt idx="70">
                  <c:v>41245</c:v>
                </c:pt>
                <c:pt idx="71">
                  <c:v>41248</c:v>
                </c:pt>
                <c:pt idx="72">
                  <c:v>41251</c:v>
                </c:pt>
                <c:pt idx="73">
                  <c:v>41254</c:v>
                </c:pt>
                <c:pt idx="74">
                  <c:v>41257</c:v>
                </c:pt>
                <c:pt idx="75">
                  <c:v>41260</c:v>
                </c:pt>
                <c:pt idx="76">
                  <c:v>41263</c:v>
                </c:pt>
                <c:pt idx="77">
                  <c:v>41266</c:v>
                </c:pt>
                <c:pt idx="78">
                  <c:v>41269</c:v>
                </c:pt>
                <c:pt idx="79">
                  <c:v>41272</c:v>
                </c:pt>
                <c:pt idx="80">
                  <c:v>41275</c:v>
                </c:pt>
                <c:pt idx="81">
                  <c:v>41278</c:v>
                </c:pt>
                <c:pt idx="82">
                  <c:v>41281</c:v>
                </c:pt>
                <c:pt idx="83">
                  <c:v>41287</c:v>
                </c:pt>
                <c:pt idx="84">
                  <c:v>41290</c:v>
                </c:pt>
                <c:pt idx="85">
                  <c:v>41293</c:v>
                </c:pt>
                <c:pt idx="86">
                  <c:v>41296</c:v>
                </c:pt>
                <c:pt idx="87">
                  <c:v>41299</c:v>
                </c:pt>
                <c:pt idx="88">
                  <c:v>41302</c:v>
                </c:pt>
                <c:pt idx="89">
                  <c:v>41305</c:v>
                </c:pt>
                <c:pt idx="90">
                  <c:v>41308</c:v>
                </c:pt>
                <c:pt idx="91">
                  <c:v>41311</c:v>
                </c:pt>
                <c:pt idx="92">
                  <c:v>41314</c:v>
                </c:pt>
                <c:pt idx="93">
                  <c:v>41317</c:v>
                </c:pt>
                <c:pt idx="94">
                  <c:v>41320</c:v>
                </c:pt>
                <c:pt idx="95">
                  <c:v>41326</c:v>
                </c:pt>
                <c:pt idx="96">
                  <c:v>41329</c:v>
                </c:pt>
                <c:pt idx="97">
                  <c:v>41332</c:v>
                </c:pt>
                <c:pt idx="98">
                  <c:v>41335</c:v>
                </c:pt>
                <c:pt idx="99">
                  <c:v>41338</c:v>
                </c:pt>
                <c:pt idx="100">
                  <c:v>41341</c:v>
                </c:pt>
                <c:pt idx="101">
                  <c:v>41344</c:v>
                </c:pt>
                <c:pt idx="102">
                  <c:v>41347</c:v>
                </c:pt>
                <c:pt idx="103">
                  <c:v>41350</c:v>
                </c:pt>
                <c:pt idx="104">
                  <c:v>41353</c:v>
                </c:pt>
                <c:pt idx="105">
                  <c:v>41356</c:v>
                </c:pt>
                <c:pt idx="106">
                  <c:v>41359</c:v>
                </c:pt>
                <c:pt idx="107">
                  <c:v>41362</c:v>
                </c:pt>
                <c:pt idx="108">
                  <c:v>41365</c:v>
                </c:pt>
                <c:pt idx="109">
                  <c:v>41368</c:v>
                </c:pt>
                <c:pt idx="110">
                  <c:v>41371</c:v>
                </c:pt>
                <c:pt idx="111">
                  <c:v>41374</c:v>
                </c:pt>
                <c:pt idx="112">
                  <c:v>41377</c:v>
                </c:pt>
                <c:pt idx="113">
                  <c:v>41380</c:v>
                </c:pt>
                <c:pt idx="114">
                  <c:v>41383</c:v>
                </c:pt>
                <c:pt idx="115">
                  <c:v>41386</c:v>
                </c:pt>
                <c:pt idx="116">
                  <c:v>41389</c:v>
                </c:pt>
                <c:pt idx="117">
                  <c:v>41392</c:v>
                </c:pt>
                <c:pt idx="118">
                  <c:v>41395</c:v>
                </c:pt>
                <c:pt idx="119">
                  <c:v>41398</c:v>
                </c:pt>
                <c:pt idx="120">
                  <c:v>41401</c:v>
                </c:pt>
                <c:pt idx="121">
                  <c:v>41404</c:v>
                </c:pt>
                <c:pt idx="122">
                  <c:v>41407</c:v>
                </c:pt>
                <c:pt idx="123">
                  <c:v>41410</c:v>
                </c:pt>
                <c:pt idx="124">
                  <c:v>41413</c:v>
                </c:pt>
                <c:pt idx="125">
                  <c:v>41416</c:v>
                </c:pt>
                <c:pt idx="126">
                  <c:v>41419</c:v>
                </c:pt>
                <c:pt idx="127">
                  <c:v>41422</c:v>
                </c:pt>
                <c:pt idx="128">
                  <c:v>41425</c:v>
                </c:pt>
                <c:pt idx="129">
                  <c:v>41428</c:v>
                </c:pt>
                <c:pt idx="130">
                  <c:v>41431</c:v>
                </c:pt>
                <c:pt idx="131">
                  <c:v>41434</c:v>
                </c:pt>
                <c:pt idx="132">
                  <c:v>41437</c:v>
                </c:pt>
                <c:pt idx="133">
                  <c:v>41440</c:v>
                </c:pt>
                <c:pt idx="134">
                  <c:v>41443</c:v>
                </c:pt>
                <c:pt idx="135">
                  <c:v>41446</c:v>
                </c:pt>
                <c:pt idx="136">
                  <c:v>41449</c:v>
                </c:pt>
                <c:pt idx="137">
                  <c:v>41452</c:v>
                </c:pt>
                <c:pt idx="138">
                  <c:v>41455</c:v>
                </c:pt>
                <c:pt idx="139">
                  <c:v>41458</c:v>
                </c:pt>
                <c:pt idx="140">
                  <c:v>41464</c:v>
                </c:pt>
                <c:pt idx="141">
                  <c:v>41467</c:v>
                </c:pt>
                <c:pt idx="142">
                  <c:v>41470</c:v>
                </c:pt>
                <c:pt idx="143">
                  <c:v>41473</c:v>
                </c:pt>
                <c:pt idx="144">
                  <c:v>41476</c:v>
                </c:pt>
                <c:pt idx="145">
                  <c:v>41479</c:v>
                </c:pt>
                <c:pt idx="146">
                  <c:v>41482</c:v>
                </c:pt>
                <c:pt idx="147">
                  <c:v>41485</c:v>
                </c:pt>
                <c:pt idx="148">
                  <c:v>41488</c:v>
                </c:pt>
                <c:pt idx="149">
                  <c:v>41491</c:v>
                </c:pt>
                <c:pt idx="150">
                  <c:v>41494</c:v>
                </c:pt>
                <c:pt idx="151">
                  <c:v>41497</c:v>
                </c:pt>
                <c:pt idx="152">
                  <c:v>41500</c:v>
                </c:pt>
                <c:pt idx="153">
                  <c:v>41503</c:v>
                </c:pt>
                <c:pt idx="154">
                  <c:v>41506</c:v>
                </c:pt>
                <c:pt idx="155">
                  <c:v>41509</c:v>
                </c:pt>
                <c:pt idx="156">
                  <c:v>41512</c:v>
                </c:pt>
                <c:pt idx="157">
                  <c:v>41515</c:v>
                </c:pt>
                <c:pt idx="158">
                  <c:v>41518</c:v>
                </c:pt>
                <c:pt idx="159">
                  <c:v>41521</c:v>
                </c:pt>
                <c:pt idx="160">
                  <c:v>41524</c:v>
                </c:pt>
                <c:pt idx="161">
                  <c:v>41527</c:v>
                </c:pt>
                <c:pt idx="162">
                  <c:v>41530</c:v>
                </c:pt>
                <c:pt idx="163">
                  <c:v>41533</c:v>
                </c:pt>
                <c:pt idx="164">
                  <c:v>41536</c:v>
                </c:pt>
                <c:pt idx="165">
                  <c:v>41539</c:v>
                </c:pt>
                <c:pt idx="166">
                  <c:v>41542</c:v>
                </c:pt>
                <c:pt idx="167">
                  <c:v>41545</c:v>
                </c:pt>
                <c:pt idx="168">
                  <c:v>41548</c:v>
                </c:pt>
                <c:pt idx="169">
                  <c:v>41551</c:v>
                </c:pt>
                <c:pt idx="170">
                  <c:v>41554</c:v>
                </c:pt>
                <c:pt idx="171">
                  <c:v>41557</c:v>
                </c:pt>
                <c:pt idx="172">
                  <c:v>41560</c:v>
                </c:pt>
                <c:pt idx="173">
                  <c:v>41563</c:v>
                </c:pt>
                <c:pt idx="174">
                  <c:v>41566</c:v>
                </c:pt>
                <c:pt idx="175">
                  <c:v>41569</c:v>
                </c:pt>
                <c:pt idx="176">
                  <c:v>41572</c:v>
                </c:pt>
                <c:pt idx="177">
                  <c:v>41575</c:v>
                </c:pt>
                <c:pt idx="178">
                  <c:v>41578</c:v>
                </c:pt>
                <c:pt idx="179">
                  <c:v>41581</c:v>
                </c:pt>
                <c:pt idx="180">
                  <c:v>41584</c:v>
                </c:pt>
                <c:pt idx="181">
                  <c:v>41587</c:v>
                </c:pt>
                <c:pt idx="182">
                  <c:v>41590</c:v>
                </c:pt>
                <c:pt idx="183">
                  <c:v>41593</c:v>
                </c:pt>
                <c:pt idx="184">
                  <c:v>41596</c:v>
                </c:pt>
                <c:pt idx="185">
                  <c:v>41599</c:v>
                </c:pt>
                <c:pt idx="186">
                  <c:v>41602</c:v>
                </c:pt>
                <c:pt idx="187">
                  <c:v>41605</c:v>
                </c:pt>
                <c:pt idx="188">
                  <c:v>41608</c:v>
                </c:pt>
                <c:pt idx="189">
                  <c:v>41611</c:v>
                </c:pt>
                <c:pt idx="190">
                  <c:v>41614</c:v>
                </c:pt>
                <c:pt idx="191">
                  <c:v>41617</c:v>
                </c:pt>
                <c:pt idx="192">
                  <c:v>41620</c:v>
                </c:pt>
                <c:pt idx="193">
                  <c:v>41623</c:v>
                </c:pt>
                <c:pt idx="194">
                  <c:v>41626</c:v>
                </c:pt>
                <c:pt idx="195">
                  <c:v>41629</c:v>
                </c:pt>
                <c:pt idx="196">
                  <c:v>41632</c:v>
                </c:pt>
                <c:pt idx="197">
                  <c:v>41635</c:v>
                </c:pt>
                <c:pt idx="198">
                  <c:v>41638</c:v>
                </c:pt>
                <c:pt idx="199">
                  <c:v>41641</c:v>
                </c:pt>
                <c:pt idx="200">
                  <c:v>41644</c:v>
                </c:pt>
                <c:pt idx="201">
                  <c:v>41647</c:v>
                </c:pt>
                <c:pt idx="202">
                  <c:v>41650</c:v>
                </c:pt>
                <c:pt idx="203">
                  <c:v>41653</c:v>
                </c:pt>
                <c:pt idx="204">
                  <c:v>41656</c:v>
                </c:pt>
                <c:pt idx="205">
                  <c:v>41662</c:v>
                </c:pt>
                <c:pt idx="206">
                  <c:v>41665</c:v>
                </c:pt>
                <c:pt idx="207">
                  <c:v>41668</c:v>
                </c:pt>
                <c:pt idx="208">
                  <c:v>41671</c:v>
                </c:pt>
                <c:pt idx="209">
                  <c:v>41674</c:v>
                </c:pt>
                <c:pt idx="210">
                  <c:v>41677</c:v>
                </c:pt>
                <c:pt idx="211">
                  <c:v>41680</c:v>
                </c:pt>
                <c:pt idx="212">
                  <c:v>41683</c:v>
                </c:pt>
                <c:pt idx="213">
                  <c:v>41686</c:v>
                </c:pt>
                <c:pt idx="214">
                  <c:v>41689</c:v>
                </c:pt>
                <c:pt idx="215">
                  <c:v>41692</c:v>
                </c:pt>
                <c:pt idx="216">
                  <c:v>41698</c:v>
                </c:pt>
                <c:pt idx="217">
                  <c:v>41701</c:v>
                </c:pt>
                <c:pt idx="218">
                  <c:v>41704</c:v>
                </c:pt>
                <c:pt idx="219">
                  <c:v>41707</c:v>
                </c:pt>
                <c:pt idx="220">
                  <c:v>41710</c:v>
                </c:pt>
                <c:pt idx="221">
                  <c:v>41713</c:v>
                </c:pt>
                <c:pt idx="222">
                  <c:v>41716</c:v>
                </c:pt>
                <c:pt idx="223">
                  <c:v>41719</c:v>
                </c:pt>
                <c:pt idx="224">
                  <c:v>41722</c:v>
                </c:pt>
                <c:pt idx="225">
                  <c:v>41725</c:v>
                </c:pt>
                <c:pt idx="226">
                  <c:v>41728</c:v>
                </c:pt>
                <c:pt idx="227">
                  <c:v>41731</c:v>
                </c:pt>
                <c:pt idx="228">
                  <c:v>41734</c:v>
                </c:pt>
                <c:pt idx="229">
                  <c:v>41737</c:v>
                </c:pt>
                <c:pt idx="230">
                  <c:v>41740</c:v>
                </c:pt>
                <c:pt idx="231">
                  <c:v>41743</c:v>
                </c:pt>
                <c:pt idx="232">
                  <c:v>41746</c:v>
                </c:pt>
                <c:pt idx="233">
                  <c:v>41752</c:v>
                </c:pt>
                <c:pt idx="234">
                  <c:v>41755</c:v>
                </c:pt>
                <c:pt idx="235">
                  <c:v>41758</c:v>
                </c:pt>
                <c:pt idx="236">
                  <c:v>41761</c:v>
                </c:pt>
                <c:pt idx="237">
                  <c:v>41764</c:v>
                </c:pt>
                <c:pt idx="238">
                  <c:v>41767</c:v>
                </c:pt>
                <c:pt idx="239">
                  <c:v>41770</c:v>
                </c:pt>
                <c:pt idx="240">
                  <c:v>41773</c:v>
                </c:pt>
                <c:pt idx="241">
                  <c:v>41776</c:v>
                </c:pt>
                <c:pt idx="242">
                  <c:v>41779</c:v>
                </c:pt>
                <c:pt idx="243">
                  <c:v>41782</c:v>
                </c:pt>
                <c:pt idx="244">
                  <c:v>41788</c:v>
                </c:pt>
                <c:pt idx="245">
                  <c:v>41791</c:v>
                </c:pt>
                <c:pt idx="246">
                  <c:v>41794</c:v>
                </c:pt>
                <c:pt idx="247">
                  <c:v>41797</c:v>
                </c:pt>
                <c:pt idx="248">
                  <c:v>41800</c:v>
                </c:pt>
                <c:pt idx="249">
                  <c:v>41803</c:v>
                </c:pt>
                <c:pt idx="250">
                  <c:v>41806</c:v>
                </c:pt>
                <c:pt idx="251">
                  <c:v>41809</c:v>
                </c:pt>
                <c:pt idx="252">
                  <c:v>41818</c:v>
                </c:pt>
                <c:pt idx="253">
                  <c:v>41821</c:v>
                </c:pt>
                <c:pt idx="254">
                  <c:v>41824</c:v>
                </c:pt>
                <c:pt idx="255">
                  <c:v>41827</c:v>
                </c:pt>
                <c:pt idx="256">
                  <c:v>41830</c:v>
                </c:pt>
                <c:pt idx="257">
                  <c:v>41833</c:v>
                </c:pt>
                <c:pt idx="258">
                  <c:v>41836</c:v>
                </c:pt>
                <c:pt idx="259">
                  <c:v>41839</c:v>
                </c:pt>
                <c:pt idx="260">
                  <c:v>41842</c:v>
                </c:pt>
                <c:pt idx="261">
                  <c:v>41845</c:v>
                </c:pt>
                <c:pt idx="262">
                  <c:v>41848</c:v>
                </c:pt>
                <c:pt idx="263">
                  <c:v>41851</c:v>
                </c:pt>
                <c:pt idx="264">
                  <c:v>41857</c:v>
                </c:pt>
                <c:pt idx="265">
                  <c:v>41860</c:v>
                </c:pt>
                <c:pt idx="266">
                  <c:v>41863</c:v>
                </c:pt>
                <c:pt idx="267">
                  <c:v>41866</c:v>
                </c:pt>
                <c:pt idx="268">
                  <c:v>41869</c:v>
                </c:pt>
                <c:pt idx="269">
                  <c:v>41872</c:v>
                </c:pt>
                <c:pt idx="270">
                  <c:v>41878</c:v>
                </c:pt>
                <c:pt idx="271">
                  <c:v>41881</c:v>
                </c:pt>
                <c:pt idx="272">
                  <c:v>41884</c:v>
                </c:pt>
                <c:pt idx="273">
                  <c:v>41887</c:v>
                </c:pt>
                <c:pt idx="274">
                  <c:v>41893</c:v>
                </c:pt>
                <c:pt idx="275">
                  <c:v>41896</c:v>
                </c:pt>
                <c:pt idx="276">
                  <c:v>41899</c:v>
                </c:pt>
                <c:pt idx="277">
                  <c:v>41902</c:v>
                </c:pt>
                <c:pt idx="278">
                  <c:v>41905</c:v>
                </c:pt>
                <c:pt idx="279">
                  <c:v>41908</c:v>
                </c:pt>
                <c:pt idx="280">
                  <c:v>41911</c:v>
                </c:pt>
                <c:pt idx="281">
                  <c:v>41914</c:v>
                </c:pt>
                <c:pt idx="282">
                  <c:v>41917</c:v>
                </c:pt>
                <c:pt idx="283">
                  <c:v>41920</c:v>
                </c:pt>
                <c:pt idx="284">
                  <c:v>41923</c:v>
                </c:pt>
                <c:pt idx="285">
                  <c:v>41926</c:v>
                </c:pt>
                <c:pt idx="286">
                  <c:v>41929</c:v>
                </c:pt>
                <c:pt idx="287">
                  <c:v>41932</c:v>
                </c:pt>
                <c:pt idx="288">
                  <c:v>41935</c:v>
                </c:pt>
                <c:pt idx="289">
                  <c:v>41938</c:v>
                </c:pt>
                <c:pt idx="290">
                  <c:v>41941</c:v>
                </c:pt>
                <c:pt idx="291">
                  <c:v>41944</c:v>
                </c:pt>
                <c:pt idx="292">
                  <c:v>41947</c:v>
                </c:pt>
                <c:pt idx="293">
                  <c:v>41950</c:v>
                </c:pt>
                <c:pt idx="294">
                  <c:v>41953</c:v>
                </c:pt>
                <c:pt idx="295">
                  <c:v>41956</c:v>
                </c:pt>
                <c:pt idx="296">
                  <c:v>41959</c:v>
                </c:pt>
                <c:pt idx="297">
                  <c:v>41962</c:v>
                </c:pt>
                <c:pt idx="298">
                  <c:v>41965</c:v>
                </c:pt>
                <c:pt idx="299">
                  <c:v>41968</c:v>
                </c:pt>
                <c:pt idx="300">
                  <c:v>41971</c:v>
                </c:pt>
                <c:pt idx="301">
                  <c:v>41974</c:v>
                </c:pt>
                <c:pt idx="302">
                  <c:v>41977</c:v>
                </c:pt>
                <c:pt idx="303">
                  <c:v>41980</c:v>
                </c:pt>
                <c:pt idx="304">
                  <c:v>41983</c:v>
                </c:pt>
                <c:pt idx="305">
                  <c:v>41986</c:v>
                </c:pt>
                <c:pt idx="306">
                  <c:v>41989</c:v>
                </c:pt>
                <c:pt idx="307">
                  <c:v>41992</c:v>
                </c:pt>
                <c:pt idx="308">
                  <c:v>41995</c:v>
                </c:pt>
                <c:pt idx="309">
                  <c:v>42001</c:v>
                </c:pt>
                <c:pt idx="310">
                  <c:v>42004</c:v>
                </c:pt>
                <c:pt idx="311">
                  <c:v>42007</c:v>
                </c:pt>
                <c:pt idx="312">
                  <c:v>42010</c:v>
                </c:pt>
                <c:pt idx="313">
                  <c:v>42013</c:v>
                </c:pt>
                <c:pt idx="314">
                  <c:v>42016</c:v>
                </c:pt>
                <c:pt idx="315">
                  <c:v>42019</c:v>
                </c:pt>
                <c:pt idx="316">
                  <c:v>42022</c:v>
                </c:pt>
                <c:pt idx="317">
                  <c:v>42025</c:v>
                </c:pt>
                <c:pt idx="318">
                  <c:v>42028</c:v>
                </c:pt>
                <c:pt idx="319">
                  <c:v>42031</c:v>
                </c:pt>
                <c:pt idx="320">
                  <c:v>42034</c:v>
                </c:pt>
                <c:pt idx="321">
                  <c:v>42037</c:v>
                </c:pt>
                <c:pt idx="322">
                  <c:v>42040</c:v>
                </c:pt>
                <c:pt idx="323">
                  <c:v>42043</c:v>
                </c:pt>
                <c:pt idx="324">
                  <c:v>42046</c:v>
                </c:pt>
                <c:pt idx="325">
                  <c:v>42049</c:v>
                </c:pt>
                <c:pt idx="326">
                  <c:v>42052</c:v>
                </c:pt>
                <c:pt idx="327">
                  <c:v>42055</c:v>
                </c:pt>
                <c:pt idx="328">
                  <c:v>42058</c:v>
                </c:pt>
                <c:pt idx="329">
                  <c:v>42061</c:v>
                </c:pt>
                <c:pt idx="330">
                  <c:v>42064</c:v>
                </c:pt>
                <c:pt idx="331">
                  <c:v>42067</c:v>
                </c:pt>
                <c:pt idx="332">
                  <c:v>42070</c:v>
                </c:pt>
                <c:pt idx="333">
                  <c:v>42073</c:v>
                </c:pt>
                <c:pt idx="334">
                  <c:v>42076</c:v>
                </c:pt>
                <c:pt idx="335">
                  <c:v>42079</c:v>
                </c:pt>
                <c:pt idx="336">
                  <c:v>42082</c:v>
                </c:pt>
                <c:pt idx="337">
                  <c:v>42085</c:v>
                </c:pt>
                <c:pt idx="338">
                  <c:v>42088</c:v>
                </c:pt>
                <c:pt idx="339">
                  <c:v>42091</c:v>
                </c:pt>
                <c:pt idx="340">
                  <c:v>42094</c:v>
                </c:pt>
                <c:pt idx="341">
                  <c:v>42097</c:v>
                </c:pt>
                <c:pt idx="342">
                  <c:v>42100</c:v>
                </c:pt>
                <c:pt idx="343">
                  <c:v>42103</c:v>
                </c:pt>
                <c:pt idx="344">
                  <c:v>42106</c:v>
                </c:pt>
                <c:pt idx="345">
                  <c:v>42109</c:v>
                </c:pt>
                <c:pt idx="346">
                  <c:v>42112</c:v>
                </c:pt>
                <c:pt idx="347">
                  <c:v>42115</c:v>
                </c:pt>
                <c:pt idx="348">
                  <c:v>42118</c:v>
                </c:pt>
                <c:pt idx="349">
                  <c:v>42121</c:v>
                </c:pt>
                <c:pt idx="350">
                  <c:v>42124</c:v>
                </c:pt>
                <c:pt idx="351">
                  <c:v>42127</c:v>
                </c:pt>
                <c:pt idx="352">
                  <c:v>42130</c:v>
                </c:pt>
                <c:pt idx="353">
                  <c:v>42133</c:v>
                </c:pt>
                <c:pt idx="354">
                  <c:v>42136</c:v>
                </c:pt>
                <c:pt idx="355">
                  <c:v>42139</c:v>
                </c:pt>
                <c:pt idx="356">
                  <c:v>42142</c:v>
                </c:pt>
                <c:pt idx="357">
                  <c:v>42145</c:v>
                </c:pt>
                <c:pt idx="358">
                  <c:v>42148</c:v>
                </c:pt>
                <c:pt idx="359">
                  <c:v>42151</c:v>
                </c:pt>
                <c:pt idx="360">
                  <c:v>42157</c:v>
                </c:pt>
                <c:pt idx="361">
                  <c:v>42160</c:v>
                </c:pt>
                <c:pt idx="362">
                  <c:v>42163</c:v>
                </c:pt>
                <c:pt idx="363">
                  <c:v>42166</c:v>
                </c:pt>
                <c:pt idx="364">
                  <c:v>42169</c:v>
                </c:pt>
                <c:pt idx="365">
                  <c:v>42172</c:v>
                </c:pt>
                <c:pt idx="366">
                  <c:v>42175</c:v>
                </c:pt>
                <c:pt idx="367">
                  <c:v>42178</c:v>
                </c:pt>
                <c:pt idx="368">
                  <c:v>42181</c:v>
                </c:pt>
                <c:pt idx="369">
                  <c:v>42184</c:v>
                </c:pt>
                <c:pt idx="370">
                  <c:v>42187</c:v>
                </c:pt>
                <c:pt idx="371">
                  <c:v>42193</c:v>
                </c:pt>
                <c:pt idx="372">
                  <c:v>42196</c:v>
                </c:pt>
                <c:pt idx="373">
                  <c:v>42199</c:v>
                </c:pt>
                <c:pt idx="374">
                  <c:v>42202</c:v>
                </c:pt>
                <c:pt idx="375">
                  <c:v>42205</c:v>
                </c:pt>
                <c:pt idx="376">
                  <c:v>42208</c:v>
                </c:pt>
                <c:pt idx="377">
                  <c:v>42211</c:v>
                </c:pt>
                <c:pt idx="378">
                  <c:v>42214</c:v>
                </c:pt>
                <c:pt idx="379">
                  <c:v>42217</c:v>
                </c:pt>
                <c:pt idx="380">
                  <c:v>42220</c:v>
                </c:pt>
                <c:pt idx="381">
                  <c:v>42223</c:v>
                </c:pt>
                <c:pt idx="382">
                  <c:v>42226</c:v>
                </c:pt>
                <c:pt idx="383">
                  <c:v>42229</c:v>
                </c:pt>
                <c:pt idx="384">
                  <c:v>42232</c:v>
                </c:pt>
                <c:pt idx="385">
                  <c:v>42235</c:v>
                </c:pt>
                <c:pt idx="386">
                  <c:v>42238</c:v>
                </c:pt>
                <c:pt idx="387">
                  <c:v>42241</c:v>
                </c:pt>
                <c:pt idx="388">
                  <c:v>42244</c:v>
                </c:pt>
                <c:pt idx="389">
                  <c:v>42247</c:v>
                </c:pt>
                <c:pt idx="390">
                  <c:v>42250</c:v>
                </c:pt>
                <c:pt idx="391">
                  <c:v>42253</c:v>
                </c:pt>
                <c:pt idx="392">
                  <c:v>42256</c:v>
                </c:pt>
                <c:pt idx="393">
                  <c:v>42259</c:v>
                </c:pt>
                <c:pt idx="394">
                  <c:v>42262</c:v>
                </c:pt>
                <c:pt idx="395">
                  <c:v>42265</c:v>
                </c:pt>
                <c:pt idx="396">
                  <c:v>42268</c:v>
                </c:pt>
                <c:pt idx="397">
                  <c:v>42271</c:v>
                </c:pt>
                <c:pt idx="398">
                  <c:v>42274</c:v>
                </c:pt>
                <c:pt idx="399">
                  <c:v>42277</c:v>
                </c:pt>
                <c:pt idx="400">
                  <c:v>42280</c:v>
                </c:pt>
                <c:pt idx="401">
                  <c:v>42283</c:v>
                </c:pt>
                <c:pt idx="402">
                  <c:v>42286</c:v>
                </c:pt>
                <c:pt idx="403">
                  <c:v>42292</c:v>
                </c:pt>
                <c:pt idx="404">
                  <c:v>42295</c:v>
                </c:pt>
                <c:pt idx="405">
                  <c:v>42298</c:v>
                </c:pt>
                <c:pt idx="406">
                  <c:v>42301</c:v>
                </c:pt>
                <c:pt idx="407">
                  <c:v>42304</c:v>
                </c:pt>
                <c:pt idx="408">
                  <c:v>42307</c:v>
                </c:pt>
                <c:pt idx="409">
                  <c:v>42310</c:v>
                </c:pt>
                <c:pt idx="410">
                  <c:v>42313</c:v>
                </c:pt>
                <c:pt idx="411">
                  <c:v>42316</c:v>
                </c:pt>
                <c:pt idx="412">
                  <c:v>42319</c:v>
                </c:pt>
                <c:pt idx="413">
                  <c:v>42322</c:v>
                </c:pt>
                <c:pt idx="414">
                  <c:v>42325</c:v>
                </c:pt>
                <c:pt idx="415">
                  <c:v>42328</c:v>
                </c:pt>
                <c:pt idx="416">
                  <c:v>42331</c:v>
                </c:pt>
                <c:pt idx="417">
                  <c:v>42334</c:v>
                </c:pt>
                <c:pt idx="418">
                  <c:v>42337</c:v>
                </c:pt>
                <c:pt idx="419">
                  <c:v>42340</c:v>
                </c:pt>
                <c:pt idx="420">
                  <c:v>42343</c:v>
                </c:pt>
                <c:pt idx="421">
                  <c:v>42346</c:v>
                </c:pt>
                <c:pt idx="422">
                  <c:v>42349</c:v>
                </c:pt>
                <c:pt idx="423">
                  <c:v>42352</c:v>
                </c:pt>
                <c:pt idx="424">
                  <c:v>42355</c:v>
                </c:pt>
                <c:pt idx="425">
                  <c:v>42358</c:v>
                </c:pt>
                <c:pt idx="426">
                  <c:v>42361</c:v>
                </c:pt>
                <c:pt idx="427">
                  <c:v>42364</c:v>
                </c:pt>
                <c:pt idx="428">
                  <c:v>42367</c:v>
                </c:pt>
                <c:pt idx="429">
                  <c:v>42370</c:v>
                </c:pt>
                <c:pt idx="430">
                  <c:v>42373</c:v>
                </c:pt>
                <c:pt idx="431">
                  <c:v>42376</c:v>
                </c:pt>
                <c:pt idx="432">
                  <c:v>42379</c:v>
                </c:pt>
                <c:pt idx="433">
                  <c:v>42382</c:v>
                </c:pt>
                <c:pt idx="434">
                  <c:v>42385</c:v>
                </c:pt>
                <c:pt idx="435">
                  <c:v>42388</c:v>
                </c:pt>
                <c:pt idx="436">
                  <c:v>42391</c:v>
                </c:pt>
                <c:pt idx="437">
                  <c:v>42394</c:v>
                </c:pt>
                <c:pt idx="438">
                  <c:v>42397</c:v>
                </c:pt>
                <c:pt idx="439">
                  <c:v>42400</c:v>
                </c:pt>
                <c:pt idx="440">
                  <c:v>42403</c:v>
                </c:pt>
                <c:pt idx="441">
                  <c:v>42406</c:v>
                </c:pt>
                <c:pt idx="442">
                  <c:v>42409</c:v>
                </c:pt>
                <c:pt idx="443">
                  <c:v>42412</c:v>
                </c:pt>
                <c:pt idx="444">
                  <c:v>42418</c:v>
                </c:pt>
                <c:pt idx="445">
                  <c:v>42421</c:v>
                </c:pt>
                <c:pt idx="446">
                  <c:v>42424</c:v>
                </c:pt>
                <c:pt idx="447">
                  <c:v>42427</c:v>
                </c:pt>
                <c:pt idx="448">
                  <c:v>42430</c:v>
                </c:pt>
                <c:pt idx="449">
                  <c:v>42433</c:v>
                </c:pt>
                <c:pt idx="450">
                  <c:v>42436</c:v>
                </c:pt>
                <c:pt idx="451">
                  <c:v>42439</c:v>
                </c:pt>
                <c:pt idx="452">
                  <c:v>42442</c:v>
                </c:pt>
                <c:pt idx="453">
                  <c:v>42445</c:v>
                </c:pt>
                <c:pt idx="454">
                  <c:v>42448</c:v>
                </c:pt>
                <c:pt idx="455">
                  <c:v>42451</c:v>
                </c:pt>
                <c:pt idx="456">
                  <c:v>42454</c:v>
                </c:pt>
                <c:pt idx="457">
                  <c:v>42457</c:v>
                </c:pt>
                <c:pt idx="458">
                  <c:v>42460</c:v>
                </c:pt>
                <c:pt idx="459">
                  <c:v>42463</c:v>
                </c:pt>
                <c:pt idx="460">
                  <c:v>42466</c:v>
                </c:pt>
                <c:pt idx="461">
                  <c:v>42469</c:v>
                </c:pt>
                <c:pt idx="462">
                  <c:v>42475</c:v>
                </c:pt>
                <c:pt idx="463">
                  <c:v>42478</c:v>
                </c:pt>
                <c:pt idx="464">
                  <c:v>42484</c:v>
                </c:pt>
                <c:pt idx="465">
                  <c:v>42487</c:v>
                </c:pt>
                <c:pt idx="466">
                  <c:v>42490</c:v>
                </c:pt>
                <c:pt idx="467">
                  <c:v>42493</c:v>
                </c:pt>
                <c:pt idx="468">
                  <c:v>42496</c:v>
                </c:pt>
                <c:pt idx="469">
                  <c:v>42499</c:v>
                </c:pt>
                <c:pt idx="470">
                  <c:v>42502</c:v>
                </c:pt>
                <c:pt idx="471">
                  <c:v>42505</c:v>
                </c:pt>
                <c:pt idx="472">
                  <c:v>42508</c:v>
                </c:pt>
                <c:pt idx="473">
                  <c:v>42511</c:v>
                </c:pt>
                <c:pt idx="474">
                  <c:v>42514</c:v>
                </c:pt>
                <c:pt idx="475">
                  <c:v>42517</c:v>
                </c:pt>
                <c:pt idx="476">
                  <c:v>42523</c:v>
                </c:pt>
                <c:pt idx="477">
                  <c:v>42526</c:v>
                </c:pt>
                <c:pt idx="478">
                  <c:v>42529</c:v>
                </c:pt>
                <c:pt idx="479">
                  <c:v>42532</c:v>
                </c:pt>
                <c:pt idx="480">
                  <c:v>42535</c:v>
                </c:pt>
                <c:pt idx="481">
                  <c:v>42538</c:v>
                </c:pt>
                <c:pt idx="482">
                  <c:v>42541</c:v>
                </c:pt>
                <c:pt idx="483">
                  <c:v>42544</c:v>
                </c:pt>
                <c:pt idx="484">
                  <c:v>42547</c:v>
                </c:pt>
                <c:pt idx="485">
                  <c:v>42550</c:v>
                </c:pt>
                <c:pt idx="486">
                  <c:v>42553</c:v>
                </c:pt>
                <c:pt idx="487">
                  <c:v>42556</c:v>
                </c:pt>
                <c:pt idx="488">
                  <c:v>42559</c:v>
                </c:pt>
                <c:pt idx="489">
                  <c:v>42562</c:v>
                </c:pt>
                <c:pt idx="490">
                  <c:v>42565</c:v>
                </c:pt>
                <c:pt idx="491">
                  <c:v>42568</c:v>
                </c:pt>
                <c:pt idx="492">
                  <c:v>42574</c:v>
                </c:pt>
                <c:pt idx="493">
                  <c:v>42577</c:v>
                </c:pt>
                <c:pt idx="494">
                  <c:v>42580</c:v>
                </c:pt>
                <c:pt idx="495">
                  <c:v>42583</c:v>
                </c:pt>
                <c:pt idx="496">
                  <c:v>42586</c:v>
                </c:pt>
                <c:pt idx="497">
                  <c:v>42589</c:v>
                </c:pt>
                <c:pt idx="498">
                  <c:v>42592</c:v>
                </c:pt>
                <c:pt idx="499">
                  <c:v>42595</c:v>
                </c:pt>
                <c:pt idx="500">
                  <c:v>42598</c:v>
                </c:pt>
                <c:pt idx="501">
                  <c:v>42601</c:v>
                </c:pt>
                <c:pt idx="502">
                  <c:v>42604</c:v>
                </c:pt>
                <c:pt idx="503">
                  <c:v>42607</c:v>
                </c:pt>
                <c:pt idx="504">
                  <c:v>42610</c:v>
                </c:pt>
                <c:pt idx="505">
                  <c:v>42613</c:v>
                </c:pt>
                <c:pt idx="506">
                  <c:v>42616</c:v>
                </c:pt>
                <c:pt idx="507">
                  <c:v>42619</c:v>
                </c:pt>
                <c:pt idx="508">
                  <c:v>42622</c:v>
                </c:pt>
                <c:pt idx="509">
                  <c:v>42625</c:v>
                </c:pt>
                <c:pt idx="510">
                  <c:v>42628</c:v>
                </c:pt>
                <c:pt idx="511">
                  <c:v>42631</c:v>
                </c:pt>
                <c:pt idx="512">
                  <c:v>42634</c:v>
                </c:pt>
                <c:pt idx="513">
                  <c:v>42637</c:v>
                </c:pt>
                <c:pt idx="514">
                  <c:v>42640</c:v>
                </c:pt>
                <c:pt idx="515">
                  <c:v>42643</c:v>
                </c:pt>
                <c:pt idx="516">
                  <c:v>42646</c:v>
                </c:pt>
                <c:pt idx="517">
                  <c:v>42649</c:v>
                </c:pt>
                <c:pt idx="518">
                  <c:v>42652</c:v>
                </c:pt>
                <c:pt idx="519">
                  <c:v>42655</c:v>
                </c:pt>
                <c:pt idx="520">
                  <c:v>42658</c:v>
                </c:pt>
                <c:pt idx="521">
                  <c:v>42661</c:v>
                </c:pt>
                <c:pt idx="522">
                  <c:v>42664</c:v>
                </c:pt>
                <c:pt idx="523">
                  <c:v>42667</c:v>
                </c:pt>
                <c:pt idx="524">
                  <c:v>42670</c:v>
                </c:pt>
                <c:pt idx="525">
                  <c:v>42673</c:v>
                </c:pt>
                <c:pt idx="526">
                  <c:v>42676</c:v>
                </c:pt>
                <c:pt idx="527">
                  <c:v>42679</c:v>
                </c:pt>
                <c:pt idx="528">
                  <c:v>42682</c:v>
                </c:pt>
                <c:pt idx="529">
                  <c:v>42688</c:v>
                </c:pt>
                <c:pt idx="530">
                  <c:v>42691</c:v>
                </c:pt>
                <c:pt idx="531">
                  <c:v>42694</c:v>
                </c:pt>
                <c:pt idx="532">
                  <c:v>42697</c:v>
                </c:pt>
                <c:pt idx="533">
                  <c:v>42700</c:v>
                </c:pt>
                <c:pt idx="534">
                  <c:v>42703</c:v>
                </c:pt>
                <c:pt idx="535">
                  <c:v>42706</c:v>
                </c:pt>
                <c:pt idx="536">
                  <c:v>42709</c:v>
                </c:pt>
                <c:pt idx="537">
                  <c:v>42712</c:v>
                </c:pt>
                <c:pt idx="538">
                  <c:v>42715</c:v>
                </c:pt>
                <c:pt idx="539">
                  <c:v>42718</c:v>
                </c:pt>
                <c:pt idx="540">
                  <c:v>42721</c:v>
                </c:pt>
                <c:pt idx="541">
                  <c:v>42724</c:v>
                </c:pt>
                <c:pt idx="542">
                  <c:v>42730</c:v>
                </c:pt>
                <c:pt idx="543">
                  <c:v>42733</c:v>
                </c:pt>
                <c:pt idx="544">
                  <c:v>42736</c:v>
                </c:pt>
                <c:pt idx="545">
                  <c:v>42739</c:v>
                </c:pt>
                <c:pt idx="546">
                  <c:v>42745</c:v>
                </c:pt>
                <c:pt idx="547">
                  <c:v>42748</c:v>
                </c:pt>
                <c:pt idx="548">
                  <c:v>42754</c:v>
                </c:pt>
                <c:pt idx="549">
                  <c:v>42757</c:v>
                </c:pt>
                <c:pt idx="550">
                  <c:v>42760</c:v>
                </c:pt>
                <c:pt idx="551">
                  <c:v>42763</c:v>
                </c:pt>
                <c:pt idx="552">
                  <c:v>42766</c:v>
                </c:pt>
                <c:pt idx="553">
                  <c:v>42769</c:v>
                </c:pt>
                <c:pt idx="554">
                  <c:v>42772</c:v>
                </c:pt>
                <c:pt idx="555">
                  <c:v>42775</c:v>
                </c:pt>
                <c:pt idx="556">
                  <c:v>42778</c:v>
                </c:pt>
                <c:pt idx="557">
                  <c:v>42781</c:v>
                </c:pt>
                <c:pt idx="558">
                  <c:v>42784</c:v>
                </c:pt>
                <c:pt idx="559">
                  <c:v>42787</c:v>
                </c:pt>
                <c:pt idx="560">
                  <c:v>42790</c:v>
                </c:pt>
                <c:pt idx="561">
                  <c:v>42793</c:v>
                </c:pt>
                <c:pt idx="562">
                  <c:v>42796</c:v>
                </c:pt>
                <c:pt idx="563">
                  <c:v>42799</c:v>
                </c:pt>
                <c:pt idx="564">
                  <c:v>42802</c:v>
                </c:pt>
                <c:pt idx="565">
                  <c:v>42805</c:v>
                </c:pt>
                <c:pt idx="566">
                  <c:v>42808</c:v>
                </c:pt>
                <c:pt idx="567">
                  <c:v>42811</c:v>
                </c:pt>
                <c:pt idx="568">
                  <c:v>42814</c:v>
                </c:pt>
                <c:pt idx="569">
                  <c:v>42817</c:v>
                </c:pt>
                <c:pt idx="570">
                  <c:v>42820</c:v>
                </c:pt>
                <c:pt idx="571">
                  <c:v>42823</c:v>
                </c:pt>
                <c:pt idx="572">
                  <c:v>42826</c:v>
                </c:pt>
                <c:pt idx="573">
                  <c:v>42829</c:v>
                </c:pt>
                <c:pt idx="574">
                  <c:v>42832</c:v>
                </c:pt>
                <c:pt idx="575">
                  <c:v>42835</c:v>
                </c:pt>
                <c:pt idx="576">
                  <c:v>42838</c:v>
                </c:pt>
                <c:pt idx="577">
                  <c:v>42841</c:v>
                </c:pt>
                <c:pt idx="578">
                  <c:v>42844</c:v>
                </c:pt>
                <c:pt idx="579">
                  <c:v>42847</c:v>
                </c:pt>
                <c:pt idx="580">
                  <c:v>42850</c:v>
                </c:pt>
                <c:pt idx="581">
                  <c:v>42853</c:v>
                </c:pt>
                <c:pt idx="582">
                  <c:v>42856</c:v>
                </c:pt>
                <c:pt idx="583">
                  <c:v>42859</c:v>
                </c:pt>
                <c:pt idx="584">
                  <c:v>42862</c:v>
                </c:pt>
                <c:pt idx="585">
                  <c:v>42865</c:v>
                </c:pt>
                <c:pt idx="586">
                  <c:v>42868</c:v>
                </c:pt>
                <c:pt idx="587">
                  <c:v>42871</c:v>
                </c:pt>
                <c:pt idx="588">
                  <c:v>42874</c:v>
                </c:pt>
                <c:pt idx="589">
                  <c:v>42877</c:v>
                </c:pt>
                <c:pt idx="590">
                  <c:v>42880</c:v>
                </c:pt>
                <c:pt idx="591">
                  <c:v>42883</c:v>
                </c:pt>
                <c:pt idx="592">
                  <c:v>42886</c:v>
                </c:pt>
                <c:pt idx="593">
                  <c:v>42889</c:v>
                </c:pt>
                <c:pt idx="594">
                  <c:v>42892</c:v>
                </c:pt>
                <c:pt idx="595">
                  <c:v>42895</c:v>
                </c:pt>
                <c:pt idx="596">
                  <c:v>42898</c:v>
                </c:pt>
                <c:pt idx="597">
                  <c:v>42901</c:v>
                </c:pt>
                <c:pt idx="598">
                  <c:v>42904</c:v>
                </c:pt>
                <c:pt idx="599">
                  <c:v>42907</c:v>
                </c:pt>
                <c:pt idx="600">
                  <c:v>42910</c:v>
                </c:pt>
                <c:pt idx="601">
                  <c:v>42913</c:v>
                </c:pt>
                <c:pt idx="602">
                  <c:v>42916</c:v>
                </c:pt>
                <c:pt idx="603">
                  <c:v>42919</c:v>
                </c:pt>
                <c:pt idx="604">
                  <c:v>42922</c:v>
                </c:pt>
                <c:pt idx="605">
                  <c:v>42925</c:v>
                </c:pt>
                <c:pt idx="606">
                  <c:v>42928</c:v>
                </c:pt>
                <c:pt idx="607">
                  <c:v>42931</c:v>
                </c:pt>
                <c:pt idx="608">
                  <c:v>42934</c:v>
                </c:pt>
                <c:pt idx="609">
                  <c:v>42937</c:v>
                </c:pt>
                <c:pt idx="610">
                  <c:v>42940</c:v>
                </c:pt>
                <c:pt idx="611">
                  <c:v>42943</c:v>
                </c:pt>
                <c:pt idx="612">
                  <c:v>42946</c:v>
                </c:pt>
                <c:pt idx="613">
                  <c:v>42949</c:v>
                </c:pt>
                <c:pt idx="614">
                  <c:v>42952</c:v>
                </c:pt>
                <c:pt idx="615">
                  <c:v>42955</c:v>
                </c:pt>
                <c:pt idx="616">
                  <c:v>42958</c:v>
                </c:pt>
                <c:pt idx="617">
                  <c:v>42961</c:v>
                </c:pt>
                <c:pt idx="618">
                  <c:v>42964</c:v>
                </c:pt>
                <c:pt idx="619">
                  <c:v>42967</c:v>
                </c:pt>
                <c:pt idx="620">
                  <c:v>42970</c:v>
                </c:pt>
                <c:pt idx="621">
                  <c:v>42973</c:v>
                </c:pt>
                <c:pt idx="622">
                  <c:v>42976</c:v>
                </c:pt>
                <c:pt idx="623">
                  <c:v>42982</c:v>
                </c:pt>
                <c:pt idx="624">
                  <c:v>42985</c:v>
                </c:pt>
                <c:pt idx="625">
                  <c:v>42988</c:v>
                </c:pt>
                <c:pt idx="626">
                  <c:v>42991</c:v>
                </c:pt>
                <c:pt idx="627">
                  <c:v>42994</c:v>
                </c:pt>
                <c:pt idx="628">
                  <c:v>43000</c:v>
                </c:pt>
                <c:pt idx="629">
                  <c:v>43003</c:v>
                </c:pt>
                <c:pt idx="630">
                  <c:v>43006</c:v>
                </c:pt>
                <c:pt idx="631">
                  <c:v>43009</c:v>
                </c:pt>
                <c:pt idx="632">
                  <c:v>43012</c:v>
                </c:pt>
                <c:pt idx="633">
                  <c:v>43015</c:v>
                </c:pt>
                <c:pt idx="634">
                  <c:v>43018</c:v>
                </c:pt>
                <c:pt idx="635">
                  <c:v>43021</c:v>
                </c:pt>
                <c:pt idx="636">
                  <c:v>43024</c:v>
                </c:pt>
                <c:pt idx="637">
                  <c:v>43027</c:v>
                </c:pt>
                <c:pt idx="638">
                  <c:v>43030</c:v>
                </c:pt>
                <c:pt idx="639">
                  <c:v>43033</c:v>
                </c:pt>
                <c:pt idx="640">
                  <c:v>43036</c:v>
                </c:pt>
                <c:pt idx="641">
                  <c:v>43039</c:v>
                </c:pt>
              </c:numCache>
            </c:numRef>
          </c:cat>
          <c:val>
            <c:numRef>
              <c:f>'production chart'!$C$115:$C$756</c:f>
              <c:numCache>
                <c:formatCode>0</c:formatCode>
                <c:ptCount val="642"/>
                <c:pt idx="0">
                  <c:v>79.919135462062741</c:v>
                </c:pt>
                <c:pt idx="1">
                  <c:v>80.573665954735887</c:v>
                </c:pt>
                <c:pt idx="2">
                  <c:v>80.313333529361429</c:v>
                </c:pt>
                <c:pt idx="3">
                  <c:v>80.447994804920057</c:v>
                </c:pt>
                <c:pt idx="4">
                  <c:v>80.098124867509057</c:v>
                </c:pt>
                <c:pt idx="5">
                  <c:v>83.051910595125094</c:v>
                </c:pt>
                <c:pt idx="6">
                  <c:v>84.437354498826451</c:v>
                </c:pt>
                <c:pt idx="7">
                  <c:v>84.592895054975713</c:v>
                </c:pt>
                <c:pt idx="8">
                  <c:v>84.622437152805773</c:v>
                </c:pt>
                <c:pt idx="9">
                  <c:v>85.596039888085969</c:v>
                </c:pt>
                <c:pt idx="10">
                  <c:v>86.150513412659578</c:v>
                </c:pt>
                <c:pt idx="11">
                  <c:v>87.73395373182305</c:v>
                </c:pt>
                <c:pt idx="12">
                  <c:v>88.29376843994325</c:v>
                </c:pt>
                <c:pt idx="13">
                  <c:v>90.79662691597018</c:v>
                </c:pt>
                <c:pt idx="14">
                  <c:v>89.683721033802371</c:v>
                </c:pt>
                <c:pt idx="15">
                  <c:v>90.035492796831946</c:v>
                </c:pt>
                <c:pt idx="16">
                  <c:v>91.878111745958236</c:v>
                </c:pt>
                <c:pt idx="17">
                  <c:v>93.5202189992104</c:v>
                </c:pt>
                <c:pt idx="18">
                  <c:v>93.784463936257936</c:v>
                </c:pt>
                <c:pt idx="19">
                  <c:v>93.518292012738158</c:v>
                </c:pt>
                <c:pt idx="20">
                  <c:v>93.537867616298655</c:v>
                </c:pt>
                <c:pt idx="21">
                  <c:v>93.334558696660693</c:v>
                </c:pt>
                <c:pt idx="22">
                  <c:v>94.255095566433781</c:v>
                </c:pt>
                <c:pt idx="23">
                  <c:v>94.571214991427595</c:v>
                </c:pt>
                <c:pt idx="24">
                  <c:v>93.912681609903615</c:v>
                </c:pt>
                <c:pt idx="25">
                  <c:v>93.390748612937941</c:v>
                </c:pt>
                <c:pt idx="26">
                  <c:v>92.82212102154763</c:v>
                </c:pt>
                <c:pt idx="27">
                  <c:v>95.736039028268593</c:v>
                </c:pt>
                <c:pt idx="28">
                  <c:v>95.584018238436414</c:v>
                </c:pt>
                <c:pt idx="29">
                  <c:v>95.65852896375489</c:v>
                </c:pt>
                <c:pt idx="30">
                  <c:v>95.497021413785632</c:v>
                </c:pt>
                <c:pt idx="31">
                  <c:v>95.422068920578766</c:v>
                </c:pt>
                <c:pt idx="32">
                  <c:v>94.857892710603323</c:v>
                </c:pt>
                <c:pt idx="33">
                  <c:v>94.817023959669541</c:v>
                </c:pt>
                <c:pt idx="34">
                  <c:v>95.081143938979523</c:v>
                </c:pt>
                <c:pt idx="35">
                  <c:v>94.039068284583408</c:v>
                </c:pt>
                <c:pt idx="36">
                  <c:v>94.009416520654185</c:v>
                </c:pt>
                <c:pt idx="37">
                  <c:v>93.78904449775473</c:v>
                </c:pt>
                <c:pt idx="38">
                  <c:v>94.407766235813554</c:v>
                </c:pt>
                <c:pt idx="39">
                  <c:v>94.588686314563517</c:v>
                </c:pt>
                <c:pt idx="40">
                  <c:v>94.782984699882775</c:v>
                </c:pt>
                <c:pt idx="41">
                  <c:v>94.231192952157969</c:v>
                </c:pt>
                <c:pt idx="42">
                  <c:v>93.808392899329746</c:v>
                </c:pt>
                <c:pt idx="43">
                  <c:v>94.381333385858881</c:v>
                </c:pt>
                <c:pt idx="44">
                  <c:v>94.303578269285936</c:v>
                </c:pt>
                <c:pt idx="45">
                  <c:v>93.157127260289002</c:v>
                </c:pt>
                <c:pt idx="46">
                  <c:v>93.061231886627738</c:v>
                </c:pt>
                <c:pt idx="47">
                  <c:v>93.117336239164601</c:v>
                </c:pt>
                <c:pt idx="48">
                  <c:v>92.980229159189989</c:v>
                </c:pt>
                <c:pt idx="49">
                  <c:v>92.598580492598217</c:v>
                </c:pt>
                <c:pt idx="50">
                  <c:v>92.685451403696447</c:v>
                </c:pt>
                <c:pt idx="51">
                  <c:v>92.742323811828129</c:v>
                </c:pt>
                <c:pt idx="52">
                  <c:v>91.064575757639247</c:v>
                </c:pt>
                <c:pt idx="53">
                  <c:v>91.242155601476867</c:v>
                </c:pt>
                <c:pt idx="54">
                  <c:v>89.627857722411534</c:v>
                </c:pt>
                <c:pt idx="55">
                  <c:v>90.171175797972708</c:v>
                </c:pt>
                <c:pt idx="56">
                  <c:v>87.226936831396984</c:v>
                </c:pt>
                <c:pt idx="57">
                  <c:v>88.352035549439321</c:v>
                </c:pt>
                <c:pt idx="58">
                  <c:v>88.292113915979286</c:v>
                </c:pt>
                <c:pt idx="59">
                  <c:v>88.250417560351707</c:v>
                </c:pt>
                <c:pt idx="60">
                  <c:v>87.512349913693797</c:v>
                </c:pt>
                <c:pt idx="61">
                  <c:v>86.695885832510953</c:v>
                </c:pt>
                <c:pt idx="62">
                  <c:v>86.920923100034699</c:v>
                </c:pt>
                <c:pt idx="63">
                  <c:v>86.298517260882875</c:v>
                </c:pt>
                <c:pt idx="64">
                  <c:v>86.352189621078878</c:v>
                </c:pt>
                <c:pt idx="65">
                  <c:v>87.711193136468935</c:v>
                </c:pt>
                <c:pt idx="66">
                  <c:v>88.658182942388976</c:v>
                </c:pt>
                <c:pt idx="67">
                  <c:v>88.385013222861232</c:v>
                </c:pt>
                <c:pt idx="68">
                  <c:v>90.12356324423601</c:v>
                </c:pt>
                <c:pt idx="69">
                  <c:v>91.267383277541867</c:v>
                </c:pt>
                <c:pt idx="70">
                  <c:v>89.959648176398474</c:v>
                </c:pt>
                <c:pt idx="71">
                  <c:v>89.077118569609866</c:v>
                </c:pt>
                <c:pt idx="72">
                  <c:v>90.613288890944503</c:v>
                </c:pt>
                <c:pt idx="73">
                  <c:v>90.422939093122693</c:v>
                </c:pt>
                <c:pt idx="74">
                  <c:v>91.44584946958993</c:v>
                </c:pt>
                <c:pt idx="75">
                  <c:v>91.976345830826304</c:v>
                </c:pt>
                <c:pt idx="76">
                  <c:v>89.227559804065919</c:v>
                </c:pt>
                <c:pt idx="77">
                  <c:v>89.261903467683695</c:v>
                </c:pt>
                <c:pt idx="78">
                  <c:v>90.61253060998817</c:v>
                </c:pt>
                <c:pt idx="79">
                  <c:v>90.604415575914288</c:v>
                </c:pt>
                <c:pt idx="80">
                  <c:v>90.466879245591514</c:v>
                </c:pt>
                <c:pt idx="81">
                  <c:v>90.38161916751811</c:v>
                </c:pt>
                <c:pt idx="82">
                  <c:v>90.839340675071355</c:v>
                </c:pt>
                <c:pt idx="83">
                  <c:v>90.9081224495187</c:v>
                </c:pt>
                <c:pt idx="84">
                  <c:v>90.787202351568965</c:v>
                </c:pt>
                <c:pt idx="85">
                  <c:v>90.437381124696884</c:v>
                </c:pt>
                <c:pt idx="86">
                  <c:v>88.984661251587553</c:v>
                </c:pt>
                <c:pt idx="87">
                  <c:v>89.058846795049902</c:v>
                </c:pt>
                <c:pt idx="88">
                  <c:v>89.080498816465195</c:v>
                </c:pt>
                <c:pt idx="89">
                  <c:v>88.584544223698728</c:v>
                </c:pt>
                <c:pt idx="90">
                  <c:v>88.482174954182994</c:v>
                </c:pt>
                <c:pt idx="91">
                  <c:v>89.579296615254393</c:v>
                </c:pt>
                <c:pt idx="92">
                  <c:v>89.63685342369584</c:v>
                </c:pt>
                <c:pt idx="93">
                  <c:v>88.839445667160604</c:v>
                </c:pt>
                <c:pt idx="94">
                  <c:v>87.370657907404734</c:v>
                </c:pt>
                <c:pt idx="95">
                  <c:v>89.172474455538335</c:v>
                </c:pt>
                <c:pt idx="96">
                  <c:v>89.334598530235724</c:v>
                </c:pt>
                <c:pt idx="97">
                  <c:v>88.92146444298362</c:v>
                </c:pt>
                <c:pt idx="98">
                  <c:v>87.673314100897713</c:v>
                </c:pt>
                <c:pt idx="99">
                  <c:v>89.654669634108714</c:v>
                </c:pt>
                <c:pt idx="100">
                  <c:v>89.394529796597965</c:v>
                </c:pt>
                <c:pt idx="101">
                  <c:v>89.79351814346515</c:v>
                </c:pt>
                <c:pt idx="102">
                  <c:v>89.520251454486484</c:v>
                </c:pt>
                <c:pt idx="103">
                  <c:v>88.599382754854304</c:v>
                </c:pt>
                <c:pt idx="104">
                  <c:v>86.556541805213769</c:v>
                </c:pt>
                <c:pt idx="105">
                  <c:v>86.168154351251005</c:v>
                </c:pt>
                <c:pt idx="106">
                  <c:v>86.004381842805586</c:v>
                </c:pt>
                <c:pt idx="107">
                  <c:v>84.787169961621245</c:v>
                </c:pt>
                <c:pt idx="108">
                  <c:v>84.765056865793071</c:v>
                </c:pt>
                <c:pt idx="109">
                  <c:v>81.332051843659102</c:v>
                </c:pt>
                <c:pt idx="110">
                  <c:v>81.874076196023267</c:v>
                </c:pt>
                <c:pt idx="111">
                  <c:v>80.742207715237214</c:v>
                </c:pt>
                <c:pt idx="112">
                  <c:v>80.079799211497217</c:v>
                </c:pt>
                <c:pt idx="113">
                  <c:v>80.930487546002155</c:v>
                </c:pt>
                <c:pt idx="114">
                  <c:v>79.162139811856647</c:v>
                </c:pt>
                <c:pt idx="115">
                  <c:v>79.048562480323312</c:v>
                </c:pt>
                <c:pt idx="116">
                  <c:v>77.03844640591457</c:v>
                </c:pt>
                <c:pt idx="117">
                  <c:v>76.741995710432192</c:v>
                </c:pt>
                <c:pt idx="118">
                  <c:v>77.082569116897531</c:v>
                </c:pt>
                <c:pt idx="119">
                  <c:v>76.99080731683685</c:v>
                </c:pt>
                <c:pt idx="120">
                  <c:v>77.096439093956391</c:v>
                </c:pt>
                <c:pt idx="121">
                  <c:v>76.572893997131786</c:v>
                </c:pt>
                <c:pt idx="122">
                  <c:v>74.848595225010726</c:v>
                </c:pt>
                <c:pt idx="123">
                  <c:v>74.885624295303344</c:v>
                </c:pt>
                <c:pt idx="124">
                  <c:v>75.046923273338152</c:v>
                </c:pt>
                <c:pt idx="125">
                  <c:v>74.926655397517678</c:v>
                </c:pt>
                <c:pt idx="126">
                  <c:v>74.320958436222057</c:v>
                </c:pt>
                <c:pt idx="127">
                  <c:v>74.152631920945524</c:v>
                </c:pt>
                <c:pt idx="128">
                  <c:v>72.003862091308861</c:v>
                </c:pt>
                <c:pt idx="129">
                  <c:v>73.079110610127486</c:v>
                </c:pt>
                <c:pt idx="130">
                  <c:v>71.726154314845857</c:v>
                </c:pt>
                <c:pt idx="131">
                  <c:v>72.195099383000723</c:v>
                </c:pt>
                <c:pt idx="132">
                  <c:v>72.243266395184136</c:v>
                </c:pt>
                <c:pt idx="133">
                  <c:v>70.632668796326598</c:v>
                </c:pt>
                <c:pt idx="134">
                  <c:v>71.651087017904246</c:v>
                </c:pt>
                <c:pt idx="135">
                  <c:v>72.414766919567697</c:v>
                </c:pt>
                <c:pt idx="136">
                  <c:v>71.886983083668923</c:v>
                </c:pt>
                <c:pt idx="137">
                  <c:v>71.279993516185868</c:v>
                </c:pt>
                <c:pt idx="138">
                  <c:v>71.458349502899935</c:v>
                </c:pt>
                <c:pt idx="139">
                  <c:v>70.645635299513472</c:v>
                </c:pt>
                <c:pt idx="140">
                  <c:v>69.619626683656023</c:v>
                </c:pt>
                <c:pt idx="141">
                  <c:v>70.720925639816741</c:v>
                </c:pt>
                <c:pt idx="142">
                  <c:v>71.102336136843377</c:v>
                </c:pt>
                <c:pt idx="143">
                  <c:v>71.085501985682114</c:v>
                </c:pt>
                <c:pt idx="144">
                  <c:v>68.644156555632932</c:v>
                </c:pt>
                <c:pt idx="145">
                  <c:v>70.190282559659551</c:v>
                </c:pt>
                <c:pt idx="146">
                  <c:v>70.108948454355698</c:v>
                </c:pt>
                <c:pt idx="147">
                  <c:v>70.06172791645308</c:v>
                </c:pt>
                <c:pt idx="148">
                  <c:v>70.058154907366429</c:v>
                </c:pt>
                <c:pt idx="149">
                  <c:v>70.174023351116787</c:v>
                </c:pt>
                <c:pt idx="150">
                  <c:v>70.629269637654403</c:v>
                </c:pt>
                <c:pt idx="151">
                  <c:v>70.501005590229497</c:v>
                </c:pt>
                <c:pt idx="152">
                  <c:v>71.528710321340839</c:v>
                </c:pt>
                <c:pt idx="153">
                  <c:v>71.961382689999056</c:v>
                </c:pt>
                <c:pt idx="154">
                  <c:v>72.225752745537989</c:v>
                </c:pt>
                <c:pt idx="155">
                  <c:v>72.528202667877636</c:v>
                </c:pt>
                <c:pt idx="156">
                  <c:v>71.814181361175187</c:v>
                </c:pt>
                <c:pt idx="157">
                  <c:v>73.685595086970366</c:v>
                </c:pt>
                <c:pt idx="158">
                  <c:v>73.472832746725246</c:v>
                </c:pt>
                <c:pt idx="159">
                  <c:v>73.282653560420783</c:v>
                </c:pt>
                <c:pt idx="160">
                  <c:v>72.617678700952368</c:v>
                </c:pt>
                <c:pt idx="161">
                  <c:v>72.68352885015473</c:v>
                </c:pt>
                <c:pt idx="162">
                  <c:v>73.431995293171838</c:v>
                </c:pt>
                <c:pt idx="163">
                  <c:v>76.882081199171054</c:v>
                </c:pt>
                <c:pt idx="164">
                  <c:v>77.591646040328897</c:v>
                </c:pt>
                <c:pt idx="165">
                  <c:v>77.406826391592105</c:v>
                </c:pt>
                <c:pt idx="166">
                  <c:v>78.221761822978266</c:v>
                </c:pt>
                <c:pt idx="167">
                  <c:v>78.444490428734056</c:v>
                </c:pt>
                <c:pt idx="168">
                  <c:v>78.55197222284383</c:v>
                </c:pt>
                <c:pt idx="169">
                  <c:v>78.430736680015173</c:v>
                </c:pt>
                <c:pt idx="170">
                  <c:v>77.429819245384735</c:v>
                </c:pt>
                <c:pt idx="171">
                  <c:v>78.838980796825552</c:v>
                </c:pt>
                <c:pt idx="172">
                  <c:v>78.693857482475636</c:v>
                </c:pt>
                <c:pt idx="173">
                  <c:v>78.680368059445314</c:v>
                </c:pt>
                <c:pt idx="174">
                  <c:v>77.544091194093241</c:v>
                </c:pt>
                <c:pt idx="175">
                  <c:v>77.686950848994115</c:v>
                </c:pt>
                <c:pt idx="176">
                  <c:v>77.440732916811243</c:v>
                </c:pt>
                <c:pt idx="177">
                  <c:v>77.625715174785569</c:v>
                </c:pt>
                <c:pt idx="178">
                  <c:v>76.979380249412657</c:v>
                </c:pt>
                <c:pt idx="179">
                  <c:v>77.144908636744717</c:v>
                </c:pt>
                <c:pt idx="180">
                  <c:v>76.357000615999567</c:v>
                </c:pt>
                <c:pt idx="181">
                  <c:v>75.632499998389733</c:v>
                </c:pt>
                <c:pt idx="182">
                  <c:v>74.504696653586436</c:v>
                </c:pt>
                <c:pt idx="183">
                  <c:v>74.089612554877206</c:v>
                </c:pt>
                <c:pt idx="184">
                  <c:v>74.243746539468972</c:v>
                </c:pt>
                <c:pt idx="185">
                  <c:v>74.535837701999441</c:v>
                </c:pt>
                <c:pt idx="186">
                  <c:v>73.760303174856148</c:v>
                </c:pt>
                <c:pt idx="187">
                  <c:v>73.661587705390104</c:v>
                </c:pt>
                <c:pt idx="188">
                  <c:v>73.406810141987137</c:v>
                </c:pt>
                <c:pt idx="189">
                  <c:v>74.157441924937231</c:v>
                </c:pt>
                <c:pt idx="190">
                  <c:v>75.37868490000514</c:v>
                </c:pt>
                <c:pt idx="191">
                  <c:v>73.803764423668483</c:v>
                </c:pt>
                <c:pt idx="192">
                  <c:v>73.302058487247209</c:v>
                </c:pt>
                <c:pt idx="193">
                  <c:v>73.08641205492529</c:v>
                </c:pt>
                <c:pt idx="194">
                  <c:v>73.189760160527044</c:v>
                </c:pt>
                <c:pt idx="195">
                  <c:v>71.857229191736067</c:v>
                </c:pt>
                <c:pt idx="196">
                  <c:v>71.851637249727176</c:v>
                </c:pt>
                <c:pt idx="197">
                  <c:v>72.03568183698728</c:v>
                </c:pt>
                <c:pt idx="198">
                  <c:v>72.707082033827803</c:v>
                </c:pt>
                <c:pt idx="199">
                  <c:v>73.370342001111069</c:v>
                </c:pt>
                <c:pt idx="200">
                  <c:v>73.543010015273268</c:v>
                </c:pt>
                <c:pt idx="201">
                  <c:v>73.8722808298931</c:v>
                </c:pt>
                <c:pt idx="202">
                  <c:v>74.058835330434832</c:v>
                </c:pt>
                <c:pt idx="203">
                  <c:v>74.768606642900949</c:v>
                </c:pt>
                <c:pt idx="204">
                  <c:v>74.658515534169084</c:v>
                </c:pt>
                <c:pt idx="205">
                  <c:v>74.543095642178812</c:v>
                </c:pt>
                <c:pt idx="206">
                  <c:v>74.48052996868401</c:v>
                </c:pt>
                <c:pt idx="207">
                  <c:v>74.744703715595989</c:v>
                </c:pt>
                <c:pt idx="208">
                  <c:v>73.785699275493229</c:v>
                </c:pt>
                <c:pt idx="209">
                  <c:v>78.207587115578335</c:v>
                </c:pt>
                <c:pt idx="210">
                  <c:v>77.286531619669589</c:v>
                </c:pt>
                <c:pt idx="211">
                  <c:v>76.942597256482713</c:v>
                </c:pt>
                <c:pt idx="212">
                  <c:v>75.965740743500803</c:v>
                </c:pt>
                <c:pt idx="213">
                  <c:v>75.865887668040088</c:v>
                </c:pt>
                <c:pt idx="214">
                  <c:v>77.696500111430055</c:v>
                </c:pt>
                <c:pt idx="215">
                  <c:v>78.537825824559462</c:v>
                </c:pt>
                <c:pt idx="216">
                  <c:v>78.016747196958747</c:v>
                </c:pt>
                <c:pt idx="217">
                  <c:v>79.194561855701991</c:v>
                </c:pt>
                <c:pt idx="218">
                  <c:v>80.922911574557617</c:v>
                </c:pt>
                <c:pt idx="219">
                  <c:v>80.809269697229624</c:v>
                </c:pt>
                <c:pt idx="220">
                  <c:v>81.56765886653605</c:v>
                </c:pt>
                <c:pt idx="221">
                  <c:v>82.381726763971017</c:v>
                </c:pt>
                <c:pt idx="222">
                  <c:v>82.452980900038924</c:v>
                </c:pt>
                <c:pt idx="223">
                  <c:v>84.211475431716565</c:v>
                </c:pt>
                <c:pt idx="224">
                  <c:v>84.670802368660546</c:v>
                </c:pt>
                <c:pt idx="225">
                  <c:v>84.800127845926951</c:v>
                </c:pt>
                <c:pt idx="226">
                  <c:v>84.20343802799394</c:v>
                </c:pt>
                <c:pt idx="227">
                  <c:v>86.115308116859467</c:v>
                </c:pt>
                <c:pt idx="228">
                  <c:v>85.763323688723645</c:v>
                </c:pt>
                <c:pt idx="229">
                  <c:v>86.331092502127987</c:v>
                </c:pt>
                <c:pt idx="230">
                  <c:v>85.464759484685345</c:v>
                </c:pt>
                <c:pt idx="231">
                  <c:v>85.64295285089915</c:v>
                </c:pt>
                <c:pt idx="232">
                  <c:v>85.85448215217022</c:v>
                </c:pt>
                <c:pt idx="233">
                  <c:v>85.856275202885641</c:v>
                </c:pt>
                <c:pt idx="234">
                  <c:v>85.239560486842421</c:v>
                </c:pt>
                <c:pt idx="235">
                  <c:v>85.24382333451527</c:v>
                </c:pt>
                <c:pt idx="236">
                  <c:v>84.626089178733835</c:v>
                </c:pt>
                <c:pt idx="237">
                  <c:v>83.767665432404883</c:v>
                </c:pt>
                <c:pt idx="238">
                  <c:v>84.385827994797538</c:v>
                </c:pt>
                <c:pt idx="239">
                  <c:v>83.933132396734862</c:v>
                </c:pt>
                <c:pt idx="240">
                  <c:v>82.036690697345861</c:v>
                </c:pt>
                <c:pt idx="241">
                  <c:v>81.649909797813493</c:v>
                </c:pt>
                <c:pt idx="242">
                  <c:v>82.289585378230754</c:v>
                </c:pt>
                <c:pt idx="243">
                  <c:v>82.680244438362536</c:v>
                </c:pt>
                <c:pt idx="244">
                  <c:v>83.612314891772655</c:v>
                </c:pt>
                <c:pt idx="245">
                  <c:v>83.480028593414787</c:v>
                </c:pt>
                <c:pt idx="246">
                  <c:v>82.837469613627889</c:v>
                </c:pt>
                <c:pt idx="247">
                  <c:v>83.009930437091128</c:v>
                </c:pt>
                <c:pt idx="248">
                  <c:v>83.031743804035671</c:v>
                </c:pt>
                <c:pt idx="249">
                  <c:v>82.840830553841116</c:v>
                </c:pt>
                <c:pt idx="250">
                  <c:v>82.861149961936817</c:v>
                </c:pt>
                <c:pt idx="251">
                  <c:v>81.27395080188775</c:v>
                </c:pt>
                <c:pt idx="252">
                  <c:v>80.998297098596453</c:v>
                </c:pt>
                <c:pt idx="253">
                  <c:v>81.157233408701188</c:v>
                </c:pt>
                <c:pt idx="254">
                  <c:v>81.089434056279515</c:v>
                </c:pt>
                <c:pt idx="255">
                  <c:v>80.513646285392795</c:v>
                </c:pt>
                <c:pt idx="256">
                  <c:v>81.576381906782842</c:v>
                </c:pt>
                <c:pt idx="257">
                  <c:v>81.717092509138595</c:v>
                </c:pt>
                <c:pt idx="258">
                  <c:v>80.802870945714204</c:v>
                </c:pt>
                <c:pt idx="259">
                  <c:v>80.352483206362152</c:v>
                </c:pt>
                <c:pt idx="260">
                  <c:v>80.528897204714639</c:v>
                </c:pt>
                <c:pt idx="261">
                  <c:v>80.377745454313583</c:v>
                </c:pt>
                <c:pt idx="262">
                  <c:v>78.796628900795014</c:v>
                </c:pt>
                <c:pt idx="263">
                  <c:v>79.539958657021927</c:v>
                </c:pt>
                <c:pt idx="264">
                  <c:v>79.803308049557131</c:v>
                </c:pt>
                <c:pt idx="265">
                  <c:v>80.898297064813576</c:v>
                </c:pt>
                <c:pt idx="266">
                  <c:v>80.288322580346588</c:v>
                </c:pt>
                <c:pt idx="267">
                  <c:v>80.226891050922688</c:v>
                </c:pt>
                <c:pt idx="268">
                  <c:v>81.583132886908075</c:v>
                </c:pt>
                <c:pt idx="269">
                  <c:v>80.573310392547654</c:v>
                </c:pt>
                <c:pt idx="270">
                  <c:v>80.67294516085164</c:v>
                </c:pt>
                <c:pt idx="271">
                  <c:v>79.866014253389935</c:v>
                </c:pt>
                <c:pt idx="272">
                  <c:v>78.895102319814555</c:v>
                </c:pt>
                <c:pt idx="273">
                  <c:v>79.040478168570971</c:v>
                </c:pt>
                <c:pt idx="274">
                  <c:v>78.133892986669579</c:v>
                </c:pt>
                <c:pt idx="275">
                  <c:v>78.411119130518045</c:v>
                </c:pt>
                <c:pt idx="276">
                  <c:v>79.786613691513693</c:v>
                </c:pt>
                <c:pt idx="277">
                  <c:v>79.71187941682247</c:v>
                </c:pt>
                <c:pt idx="278">
                  <c:v>80.877174398962595</c:v>
                </c:pt>
                <c:pt idx="279">
                  <c:v>81.355729644793357</c:v>
                </c:pt>
                <c:pt idx="280">
                  <c:v>78.339306414380886</c:v>
                </c:pt>
                <c:pt idx="281">
                  <c:v>78.019025690357196</c:v>
                </c:pt>
                <c:pt idx="282">
                  <c:v>77.570281234600969</c:v>
                </c:pt>
                <c:pt idx="283">
                  <c:v>76.710527342781532</c:v>
                </c:pt>
                <c:pt idx="284">
                  <c:v>77.27982850090433</c:v>
                </c:pt>
                <c:pt idx="285">
                  <c:v>77.195329585480351</c:v>
                </c:pt>
                <c:pt idx="286">
                  <c:v>76.981068095108952</c:v>
                </c:pt>
                <c:pt idx="287">
                  <c:v>76.866039482244986</c:v>
                </c:pt>
                <c:pt idx="288">
                  <c:v>76.506048210573752</c:v>
                </c:pt>
                <c:pt idx="289">
                  <c:v>76.869533129183793</c:v>
                </c:pt>
                <c:pt idx="290">
                  <c:v>76.711674847000097</c:v>
                </c:pt>
                <c:pt idx="291">
                  <c:v>76.766437992721904</c:v>
                </c:pt>
                <c:pt idx="292">
                  <c:v>76.722410477939775</c:v>
                </c:pt>
                <c:pt idx="293">
                  <c:v>76.832966319272458</c:v>
                </c:pt>
                <c:pt idx="294">
                  <c:v>77.550849305976939</c:v>
                </c:pt>
                <c:pt idx="295">
                  <c:v>77.581443940754639</c:v>
                </c:pt>
                <c:pt idx="296">
                  <c:v>77.390193862651188</c:v>
                </c:pt>
                <c:pt idx="297">
                  <c:v>77.205048928706773</c:v>
                </c:pt>
                <c:pt idx="298">
                  <c:v>77.967788944928813</c:v>
                </c:pt>
                <c:pt idx="299">
                  <c:v>77.997717272212796</c:v>
                </c:pt>
                <c:pt idx="300">
                  <c:v>77.364317908362551</c:v>
                </c:pt>
                <c:pt idx="301">
                  <c:v>79.075944738971273</c:v>
                </c:pt>
                <c:pt idx="302">
                  <c:v>77.897176205615139</c:v>
                </c:pt>
                <c:pt idx="303">
                  <c:v>78.726464287731844</c:v>
                </c:pt>
                <c:pt idx="304">
                  <c:v>78.860374457799679</c:v>
                </c:pt>
                <c:pt idx="305">
                  <c:v>78.558837982583938</c:v>
                </c:pt>
                <c:pt idx="306">
                  <c:v>76.339632243071676</c:v>
                </c:pt>
                <c:pt idx="307">
                  <c:v>75.86415215492886</c:v>
                </c:pt>
                <c:pt idx="308">
                  <c:v>78.112913043927065</c:v>
                </c:pt>
                <c:pt idx="309">
                  <c:v>78.249506854883364</c:v>
                </c:pt>
                <c:pt idx="310">
                  <c:v>78.329119527086476</c:v>
                </c:pt>
                <c:pt idx="311">
                  <c:v>78.223655073671168</c:v>
                </c:pt>
                <c:pt idx="312">
                  <c:v>78.111607649416072</c:v>
                </c:pt>
                <c:pt idx="313">
                  <c:v>78.280068032344687</c:v>
                </c:pt>
                <c:pt idx="314">
                  <c:v>79.82653790188688</c:v>
                </c:pt>
                <c:pt idx="315">
                  <c:v>79.454067459889401</c:v>
                </c:pt>
                <c:pt idx="316">
                  <c:v>78.223671477926771</c:v>
                </c:pt>
                <c:pt idx="317">
                  <c:v>78.355975539414658</c:v>
                </c:pt>
                <c:pt idx="318">
                  <c:v>77.91685026656171</c:v>
                </c:pt>
                <c:pt idx="319">
                  <c:v>77.711901327246593</c:v>
                </c:pt>
                <c:pt idx="320">
                  <c:v>76.851102114579362</c:v>
                </c:pt>
                <c:pt idx="321">
                  <c:v>76.973658516914583</c:v>
                </c:pt>
                <c:pt idx="322">
                  <c:v>77.100778438571609</c:v>
                </c:pt>
                <c:pt idx="323">
                  <c:v>77.243253735988873</c:v>
                </c:pt>
                <c:pt idx="324">
                  <c:v>77.22905609068782</c:v>
                </c:pt>
                <c:pt idx="325">
                  <c:v>77.051980130722797</c:v>
                </c:pt>
                <c:pt idx="326">
                  <c:v>72.582437302756645</c:v>
                </c:pt>
                <c:pt idx="327">
                  <c:v>73.180994248514281</c:v>
                </c:pt>
                <c:pt idx="328">
                  <c:v>73.519986007020364</c:v>
                </c:pt>
                <c:pt idx="329">
                  <c:v>72.803997361813416</c:v>
                </c:pt>
                <c:pt idx="330">
                  <c:v>72.657088620839602</c:v>
                </c:pt>
                <c:pt idx="331">
                  <c:v>71.215088578628098</c:v>
                </c:pt>
                <c:pt idx="332">
                  <c:v>70.288789430471908</c:v>
                </c:pt>
                <c:pt idx="333">
                  <c:v>68.952513322236584</c:v>
                </c:pt>
                <c:pt idx="334">
                  <c:v>68.225730488799798</c:v>
                </c:pt>
                <c:pt idx="335">
                  <c:v>66.285573967655935</c:v>
                </c:pt>
                <c:pt idx="336">
                  <c:v>68.911749372510442</c:v>
                </c:pt>
                <c:pt idx="337">
                  <c:v>68.451256418815674</c:v>
                </c:pt>
                <c:pt idx="338">
                  <c:v>68.674151372336311</c:v>
                </c:pt>
                <c:pt idx="339">
                  <c:v>67.473680154434959</c:v>
                </c:pt>
                <c:pt idx="340">
                  <c:v>66.336101944166018</c:v>
                </c:pt>
                <c:pt idx="341">
                  <c:v>65.988288666574448</c:v>
                </c:pt>
                <c:pt idx="342">
                  <c:v>66.644107425648443</c:v>
                </c:pt>
                <c:pt idx="343">
                  <c:v>66.855883563179162</c:v>
                </c:pt>
                <c:pt idx="344">
                  <c:v>65.058562295353099</c:v>
                </c:pt>
                <c:pt idx="345">
                  <c:v>66.765608878364475</c:v>
                </c:pt>
                <c:pt idx="346">
                  <c:v>67.153350719304527</c:v>
                </c:pt>
                <c:pt idx="347">
                  <c:v>66.210619174863538</c:v>
                </c:pt>
                <c:pt idx="348">
                  <c:v>66.682423920258316</c:v>
                </c:pt>
                <c:pt idx="349">
                  <c:v>66.004938027882119</c:v>
                </c:pt>
                <c:pt idx="350">
                  <c:v>66.516113634598554</c:v>
                </c:pt>
                <c:pt idx="351">
                  <c:v>67.087513331607184</c:v>
                </c:pt>
                <c:pt idx="352">
                  <c:v>67.240867193647446</c:v>
                </c:pt>
                <c:pt idx="353">
                  <c:v>67.236665000053549</c:v>
                </c:pt>
                <c:pt idx="354">
                  <c:v>66.853783111026672</c:v>
                </c:pt>
                <c:pt idx="355">
                  <c:v>66.347824375731861</c:v>
                </c:pt>
                <c:pt idx="356">
                  <c:v>65.756096681649197</c:v>
                </c:pt>
                <c:pt idx="357">
                  <c:v>65.501001427847513</c:v>
                </c:pt>
                <c:pt idx="358">
                  <c:v>65.591588506243511</c:v>
                </c:pt>
                <c:pt idx="359">
                  <c:v>65.446542984074796</c:v>
                </c:pt>
                <c:pt idx="360">
                  <c:v>66.012798658253175</c:v>
                </c:pt>
                <c:pt idx="361">
                  <c:v>65.708172385546959</c:v>
                </c:pt>
                <c:pt idx="362">
                  <c:v>65.689013500890496</c:v>
                </c:pt>
                <c:pt idx="363">
                  <c:v>65.305133799008686</c:v>
                </c:pt>
                <c:pt idx="364">
                  <c:v>64.646082016622486</c:v>
                </c:pt>
                <c:pt idx="365">
                  <c:v>64.300792059895244</c:v>
                </c:pt>
                <c:pt idx="366">
                  <c:v>64.130675199792776</c:v>
                </c:pt>
                <c:pt idx="367">
                  <c:v>64.240226472385842</c:v>
                </c:pt>
                <c:pt idx="368">
                  <c:v>64.256734067513236</c:v>
                </c:pt>
                <c:pt idx="369">
                  <c:v>63.960899910465223</c:v>
                </c:pt>
                <c:pt idx="370">
                  <c:v>64.726136968116165</c:v>
                </c:pt>
                <c:pt idx="371">
                  <c:v>64.712098343592473</c:v>
                </c:pt>
                <c:pt idx="372">
                  <c:v>65.085803193589754</c:v>
                </c:pt>
                <c:pt idx="373">
                  <c:v>64.081939074284747</c:v>
                </c:pt>
                <c:pt idx="374">
                  <c:v>63.986539497562148</c:v>
                </c:pt>
                <c:pt idx="375">
                  <c:v>63.844233229355048</c:v>
                </c:pt>
                <c:pt idx="376">
                  <c:v>64.366073097162342</c:v>
                </c:pt>
                <c:pt idx="377">
                  <c:v>64.236262470935188</c:v>
                </c:pt>
                <c:pt idx="378">
                  <c:v>64.19416376226647</c:v>
                </c:pt>
                <c:pt idx="379">
                  <c:v>64.221404554986194</c:v>
                </c:pt>
                <c:pt idx="380">
                  <c:v>63.607215649897235</c:v>
                </c:pt>
                <c:pt idx="381">
                  <c:v>63.017261094744292</c:v>
                </c:pt>
                <c:pt idx="382">
                  <c:v>62.188234957238215</c:v>
                </c:pt>
                <c:pt idx="383">
                  <c:v>62.321776153029816</c:v>
                </c:pt>
                <c:pt idx="384">
                  <c:v>62.264384639220232</c:v>
                </c:pt>
                <c:pt idx="385">
                  <c:v>60.729867368303246</c:v>
                </c:pt>
                <c:pt idx="386">
                  <c:v>61.070232646775644</c:v>
                </c:pt>
                <c:pt idx="387">
                  <c:v>60.225374045978874</c:v>
                </c:pt>
                <c:pt idx="388">
                  <c:v>60.682828767158526</c:v>
                </c:pt>
                <c:pt idx="389">
                  <c:v>61.135449772258887</c:v>
                </c:pt>
                <c:pt idx="390">
                  <c:v>61.215463002970218</c:v>
                </c:pt>
                <c:pt idx="391">
                  <c:v>60.085990968894883</c:v>
                </c:pt>
                <c:pt idx="392">
                  <c:v>61.321734677903216</c:v>
                </c:pt>
                <c:pt idx="393">
                  <c:v>59.810410027155022</c:v>
                </c:pt>
                <c:pt idx="394">
                  <c:v>60.112557923542603</c:v>
                </c:pt>
                <c:pt idx="395">
                  <c:v>59.048365353839124</c:v>
                </c:pt>
                <c:pt idx="396">
                  <c:v>58.209403858841327</c:v>
                </c:pt>
                <c:pt idx="397">
                  <c:v>58.903897497731208</c:v>
                </c:pt>
                <c:pt idx="398">
                  <c:v>58.792310195554236</c:v>
                </c:pt>
                <c:pt idx="399">
                  <c:v>60.977562868091375</c:v>
                </c:pt>
                <c:pt idx="400">
                  <c:v>60.753982776901331</c:v>
                </c:pt>
                <c:pt idx="401">
                  <c:v>60.314809326245935</c:v>
                </c:pt>
                <c:pt idx="402">
                  <c:v>60.874419627707091</c:v>
                </c:pt>
                <c:pt idx="403">
                  <c:v>60.975718807448573</c:v>
                </c:pt>
                <c:pt idx="404">
                  <c:v>61.069871957191737</c:v>
                </c:pt>
                <c:pt idx="405">
                  <c:v>60.06321352752655</c:v>
                </c:pt>
                <c:pt idx="406">
                  <c:v>59.40354811595396</c:v>
                </c:pt>
                <c:pt idx="407">
                  <c:v>61.361789369497302</c:v>
                </c:pt>
                <c:pt idx="408">
                  <c:v>61.415803987827275</c:v>
                </c:pt>
                <c:pt idx="409">
                  <c:v>61.985905409731096</c:v>
                </c:pt>
                <c:pt idx="410">
                  <c:v>62.277083681518008</c:v>
                </c:pt>
                <c:pt idx="411">
                  <c:v>61.741650802066118</c:v>
                </c:pt>
                <c:pt idx="412">
                  <c:v>62.145509286956845</c:v>
                </c:pt>
                <c:pt idx="413">
                  <c:v>61.862768122389113</c:v>
                </c:pt>
                <c:pt idx="414">
                  <c:v>61.892759237436998</c:v>
                </c:pt>
                <c:pt idx="415">
                  <c:v>61.233324339546819</c:v>
                </c:pt>
                <c:pt idx="416">
                  <c:v>60.727830300426085</c:v>
                </c:pt>
                <c:pt idx="417">
                  <c:v>60.730354182944616</c:v>
                </c:pt>
                <c:pt idx="418">
                  <c:v>59.033721729415007</c:v>
                </c:pt>
                <c:pt idx="419">
                  <c:v>58.009182189542521</c:v>
                </c:pt>
                <c:pt idx="420">
                  <c:v>56.826680558919954</c:v>
                </c:pt>
                <c:pt idx="421">
                  <c:v>57.386220563278137</c:v>
                </c:pt>
                <c:pt idx="422">
                  <c:v>57.790587548358133</c:v>
                </c:pt>
                <c:pt idx="423">
                  <c:v>58.723605555993103</c:v>
                </c:pt>
                <c:pt idx="424">
                  <c:v>58.051839977347825</c:v>
                </c:pt>
                <c:pt idx="425">
                  <c:v>55.891466232411481</c:v>
                </c:pt>
                <c:pt idx="426">
                  <c:v>56.239426771541311</c:v>
                </c:pt>
                <c:pt idx="427">
                  <c:v>56.22007116565711</c:v>
                </c:pt>
                <c:pt idx="428">
                  <c:v>56.794299516980082</c:v>
                </c:pt>
                <c:pt idx="429">
                  <c:v>56.759145835154513</c:v>
                </c:pt>
                <c:pt idx="430">
                  <c:v>57.162627226523774</c:v>
                </c:pt>
                <c:pt idx="431">
                  <c:v>56.510746304252592</c:v>
                </c:pt>
                <c:pt idx="432">
                  <c:v>56.211816549409534</c:v>
                </c:pt>
                <c:pt idx="433">
                  <c:v>56.279383371824622</c:v>
                </c:pt>
                <c:pt idx="434">
                  <c:v>55.853689071792594</c:v>
                </c:pt>
                <c:pt idx="435">
                  <c:v>57.020655146805886</c:v>
                </c:pt>
                <c:pt idx="436">
                  <c:v>57.596059059264036</c:v>
                </c:pt>
                <c:pt idx="437">
                  <c:v>58.025433683243406</c:v>
                </c:pt>
                <c:pt idx="438">
                  <c:v>58.029883211968162</c:v>
                </c:pt>
                <c:pt idx="439">
                  <c:v>57.896255499205083</c:v>
                </c:pt>
                <c:pt idx="440">
                  <c:v>57.842229468632226</c:v>
                </c:pt>
                <c:pt idx="441">
                  <c:v>58.575363847011324</c:v>
                </c:pt>
                <c:pt idx="442">
                  <c:v>58.499333579266697</c:v>
                </c:pt>
                <c:pt idx="443">
                  <c:v>58.54439320511505</c:v>
                </c:pt>
                <c:pt idx="444">
                  <c:v>58.857103922301114</c:v>
                </c:pt>
                <c:pt idx="445">
                  <c:v>58.53801646552138</c:v>
                </c:pt>
                <c:pt idx="446">
                  <c:v>58.453550120535162</c:v>
                </c:pt>
                <c:pt idx="447">
                  <c:v>58.453550120535162</c:v>
                </c:pt>
                <c:pt idx="448">
                  <c:v>58.249852826985403</c:v>
                </c:pt>
                <c:pt idx="449">
                  <c:v>58.403448923950393</c:v>
                </c:pt>
                <c:pt idx="450">
                  <c:v>58.277279782959539</c:v>
                </c:pt>
                <c:pt idx="451">
                  <c:v>58.050972627666177</c:v>
                </c:pt>
                <c:pt idx="452">
                  <c:v>58.356361054441379</c:v>
                </c:pt>
                <c:pt idx="453">
                  <c:v>55.803731810919373</c:v>
                </c:pt>
                <c:pt idx="454">
                  <c:v>55.121939362568959</c:v>
                </c:pt>
                <c:pt idx="455">
                  <c:v>54.001173020092793</c:v>
                </c:pt>
                <c:pt idx="456">
                  <c:v>53.882059030591492</c:v>
                </c:pt>
                <c:pt idx="457">
                  <c:v>53.214534960796733</c:v>
                </c:pt>
                <c:pt idx="458">
                  <c:v>53.076791128442203</c:v>
                </c:pt>
                <c:pt idx="459">
                  <c:v>52.113984431737741</c:v>
                </c:pt>
                <c:pt idx="460">
                  <c:v>51.616541730575378</c:v>
                </c:pt>
                <c:pt idx="461">
                  <c:v>50.828143221986046</c:v>
                </c:pt>
                <c:pt idx="462">
                  <c:v>49.321903736558113</c:v>
                </c:pt>
                <c:pt idx="463">
                  <c:v>49.199960306644073</c:v>
                </c:pt>
                <c:pt idx="464">
                  <c:v>49.280755654474817</c:v>
                </c:pt>
                <c:pt idx="465">
                  <c:v>48.866928095622995</c:v>
                </c:pt>
                <c:pt idx="466">
                  <c:v>48.541561620469245</c:v>
                </c:pt>
                <c:pt idx="467">
                  <c:v>47.811320958507743</c:v>
                </c:pt>
                <c:pt idx="468">
                  <c:v>47.24603868757977</c:v>
                </c:pt>
                <c:pt idx="469">
                  <c:v>46.246394121280211</c:v>
                </c:pt>
                <c:pt idx="470">
                  <c:v>46.320683187316646</c:v>
                </c:pt>
                <c:pt idx="471">
                  <c:v>45.947319227938259</c:v>
                </c:pt>
                <c:pt idx="472">
                  <c:v>45.900570196331664</c:v>
                </c:pt>
                <c:pt idx="473">
                  <c:v>45.897773251488488</c:v>
                </c:pt>
                <c:pt idx="474">
                  <c:v>46.381575018633789</c:v>
                </c:pt>
                <c:pt idx="475">
                  <c:v>46.385006632314081</c:v>
                </c:pt>
                <c:pt idx="476">
                  <c:v>46.249647489919688</c:v>
                </c:pt>
                <c:pt idx="477">
                  <c:v>44.848487924241269</c:v>
                </c:pt>
                <c:pt idx="478">
                  <c:v>44.111158866516568</c:v>
                </c:pt>
                <c:pt idx="479">
                  <c:v>44.432666206621569</c:v>
                </c:pt>
                <c:pt idx="480">
                  <c:v>44.20363459068929</c:v>
                </c:pt>
                <c:pt idx="481">
                  <c:v>44.437946683154046</c:v>
                </c:pt>
                <c:pt idx="482">
                  <c:v>44.571897488264817</c:v>
                </c:pt>
                <c:pt idx="483">
                  <c:v>44.694941852875296</c:v>
                </c:pt>
                <c:pt idx="484">
                  <c:v>44.313645420307381</c:v>
                </c:pt>
                <c:pt idx="485">
                  <c:v>43.459613486536135</c:v>
                </c:pt>
                <c:pt idx="486">
                  <c:v>43.02873274487127</c:v>
                </c:pt>
                <c:pt idx="487">
                  <c:v>42.050001590831428</c:v>
                </c:pt>
                <c:pt idx="488">
                  <c:v>41.98229840850378</c:v>
                </c:pt>
                <c:pt idx="489">
                  <c:v>41.815309569459252</c:v>
                </c:pt>
                <c:pt idx="490">
                  <c:v>41.545078707829411</c:v>
                </c:pt>
                <c:pt idx="491">
                  <c:v>41.477918332543247</c:v>
                </c:pt>
                <c:pt idx="492">
                  <c:v>41.460791215177338</c:v>
                </c:pt>
                <c:pt idx="493">
                  <c:v>41.816900969996695</c:v>
                </c:pt>
                <c:pt idx="494">
                  <c:v>41.986020541043601</c:v>
                </c:pt>
                <c:pt idx="495">
                  <c:v>42.034383099823685</c:v>
                </c:pt>
                <c:pt idx="496">
                  <c:v>42.056731327369292</c:v>
                </c:pt>
                <c:pt idx="497">
                  <c:v>42.11478807803406</c:v>
                </c:pt>
                <c:pt idx="498">
                  <c:v>41.781227917535709</c:v>
                </c:pt>
                <c:pt idx="499">
                  <c:v>41.419812956580195</c:v>
                </c:pt>
                <c:pt idx="500">
                  <c:v>41.308614028685007</c:v>
                </c:pt>
                <c:pt idx="501">
                  <c:v>41.199365903695799</c:v>
                </c:pt>
                <c:pt idx="502">
                  <c:v>41.927853257921925</c:v>
                </c:pt>
                <c:pt idx="503">
                  <c:v>41.571285876809824</c:v>
                </c:pt>
                <c:pt idx="504">
                  <c:v>41.608748924648587</c:v>
                </c:pt>
                <c:pt idx="505">
                  <c:v>41.790372353633444</c:v>
                </c:pt>
                <c:pt idx="506">
                  <c:v>41.161307977716788</c:v>
                </c:pt>
                <c:pt idx="507">
                  <c:v>41.285686349810085</c:v>
                </c:pt>
                <c:pt idx="508">
                  <c:v>41.238269272596376</c:v>
                </c:pt>
                <c:pt idx="509">
                  <c:v>40.24040130182388</c:v>
                </c:pt>
                <c:pt idx="510">
                  <c:v>41.116088667446277</c:v>
                </c:pt>
                <c:pt idx="511">
                  <c:v>40.810556819833131</c:v>
                </c:pt>
                <c:pt idx="512">
                  <c:v>41.165681041675491</c:v>
                </c:pt>
                <c:pt idx="513">
                  <c:v>40.862654229816485</c:v>
                </c:pt>
                <c:pt idx="514">
                  <c:v>40.132661844807529</c:v>
                </c:pt>
                <c:pt idx="515">
                  <c:v>40.372250992584746</c:v>
                </c:pt>
                <c:pt idx="516">
                  <c:v>38.478354966696422</c:v>
                </c:pt>
                <c:pt idx="517">
                  <c:v>39.426652501053546</c:v>
                </c:pt>
                <c:pt idx="518">
                  <c:v>39.064721555366233</c:v>
                </c:pt>
                <c:pt idx="519">
                  <c:v>38.743463850194146</c:v>
                </c:pt>
                <c:pt idx="520">
                  <c:v>38.741879099438705</c:v>
                </c:pt>
                <c:pt idx="521">
                  <c:v>38.750908246117767</c:v>
                </c:pt>
                <c:pt idx="522">
                  <c:v>38.8211240726637</c:v>
                </c:pt>
                <c:pt idx="523">
                  <c:v>38.746764899979169</c:v>
                </c:pt>
                <c:pt idx="524">
                  <c:v>36.667963354607302</c:v>
                </c:pt>
                <c:pt idx="525">
                  <c:v>36.823510882390785</c:v>
                </c:pt>
                <c:pt idx="526">
                  <c:v>36.389236662585645</c:v>
                </c:pt>
                <c:pt idx="527">
                  <c:v>35.988499389092389</c:v>
                </c:pt>
                <c:pt idx="528">
                  <c:v>35.834972175095949</c:v>
                </c:pt>
                <c:pt idx="529">
                  <c:v>35.91584299866048</c:v>
                </c:pt>
                <c:pt idx="530">
                  <c:v>37.498883854114482</c:v>
                </c:pt>
                <c:pt idx="531">
                  <c:v>37.420562614511823</c:v>
                </c:pt>
                <c:pt idx="532">
                  <c:v>37.899595079522591</c:v>
                </c:pt>
                <c:pt idx="533">
                  <c:v>37.756822101661875</c:v>
                </c:pt>
                <c:pt idx="534">
                  <c:v>39.104531249850268</c:v>
                </c:pt>
                <c:pt idx="535">
                  <c:v>38.84842576166006</c:v>
                </c:pt>
                <c:pt idx="536">
                  <c:v>39.154016526769361</c:v>
                </c:pt>
                <c:pt idx="537">
                  <c:v>39.153862525640086</c:v>
                </c:pt>
                <c:pt idx="538">
                  <c:v>38.41340194405656</c:v>
                </c:pt>
                <c:pt idx="539">
                  <c:v>37.960793699473143</c:v>
                </c:pt>
                <c:pt idx="540">
                  <c:v>36.950345730838748</c:v>
                </c:pt>
                <c:pt idx="541">
                  <c:v>36.988282288031797</c:v>
                </c:pt>
                <c:pt idx="542">
                  <c:v>36.84755913440172</c:v>
                </c:pt>
                <c:pt idx="543">
                  <c:v>36.290637202351967</c:v>
                </c:pt>
                <c:pt idx="544">
                  <c:v>36.302908155316324</c:v>
                </c:pt>
                <c:pt idx="545">
                  <c:v>35.650677933864245</c:v>
                </c:pt>
                <c:pt idx="546">
                  <c:v>35.767449469723161</c:v>
                </c:pt>
                <c:pt idx="547">
                  <c:v>35.392295963730106</c:v>
                </c:pt>
                <c:pt idx="548">
                  <c:v>35.31739557683612</c:v>
                </c:pt>
                <c:pt idx="549">
                  <c:v>35.487322739739184</c:v>
                </c:pt>
                <c:pt idx="550">
                  <c:v>35.467915147369737</c:v>
                </c:pt>
                <c:pt idx="551">
                  <c:v>35.467915147369737</c:v>
                </c:pt>
                <c:pt idx="552">
                  <c:v>34.300949072356453</c:v>
                </c:pt>
                <c:pt idx="553">
                  <c:v>33.759029619793736</c:v>
                </c:pt>
                <c:pt idx="554">
                  <c:v>34.05300329327703</c:v>
                </c:pt>
                <c:pt idx="555">
                  <c:v>34.076339699565182</c:v>
                </c:pt>
                <c:pt idx="556">
                  <c:v>34.182642218567977</c:v>
                </c:pt>
                <c:pt idx="557">
                  <c:v>34.331667850840674</c:v>
                </c:pt>
                <c:pt idx="558">
                  <c:v>33.407422923869973</c:v>
                </c:pt>
                <c:pt idx="559">
                  <c:v>35.43404341650173</c:v>
                </c:pt>
                <c:pt idx="560">
                  <c:v>35.515221833727431</c:v>
                </c:pt>
                <c:pt idx="561">
                  <c:v>34.94234887810083</c:v>
                </c:pt>
                <c:pt idx="562">
                  <c:v>34.82567739441734</c:v>
                </c:pt>
                <c:pt idx="563">
                  <c:v>34.882010564090081</c:v>
                </c:pt>
                <c:pt idx="564">
                  <c:v>34.976728071341093</c:v>
                </c:pt>
                <c:pt idx="565">
                  <c:v>34.885183467960196</c:v>
                </c:pt>
                <c:pt idx="566">
                  <c:v>34.93470717120897</c:v>
                </c:pt>
                <c:pt idx="567">
                  <c:v>34.959361190934835</c:v>
                </c:pt>
                <c:pt idx="568">
                  <c:v>34.850812146048575</c:v>
                </c:pt>
                <c:pt idx="569">
                  <c:v>34.447689940143562</c:v>
                </c:pt>
                <c:pt idx="570">
                  <c:v>34.378187105366628</c:v>
                </c:pt>
                <c:pt idx="571">
                  <c:v>35.169447079913155</c:v>
                </c:pt>
                <c:pt idx="572">
                  <c:v>34.990086460540113</c:v>
                </c:pt>
                <c:pt idx="573">
                  <c:v>35.288913525670068</c:v>
                </c:pt>
                <c:pt idx="574">
                  <c:v>35.369607407219981</c:v>
                </c:pt>
                <c:pt idx="575">
                  <c:v>35.902134381235527</c:v>
                </c:pt>
                <c:pt idx="576">
                  <c:v>36.907701884341449</c:v>
                </c:pt>
                <c:pt idx="577">
                  <c:v>37.569845011512143</c:v>
                </c:pt>
                <c:pt idx="578">
                  <c:v>37.508802881711318</c:v>
                </c:pt>
                <c:pt idx="579">
                  <c:v>37.200484385400337</c:v>
                </c:pt>
                <c:pt idx="580">
                  <c:v>36.706145399917979</c:v>
                </c:pt>
                <c:pt idx="581">
                  <c:v>36.541789348250184</c:v>
                </c:pt>
                <c:pt idx="582">
                  <c:v>36.533199427250111</c:v>
                </c:pt>
                <c:pt idx="583">
                  <c:v>36.756172375125743</c:v>
                </c:pt>
                <c:pt idx="584">
                  <c:v>36.712939004521829</c:v>
                </c:pt>
                <c:pt idx="585">
                  <c:v>37.198194691955905</c:v>
                </c:pt>
                <c:pt idx="586">
                  <c:v>37.040131790995531</c:v>
                </c:pt>
                <c:pt idx="587">
                  <c:v>37.570294240637153</c:v>
                </c:pt>
                <c:pt idx="588">
                  <c:v>38.07665558517774</c:v>
                </c:pt>
                <c:pt idx="589">
                  <c:v>38.274760604625463</c:v>
                </c:pt>
                <c:pt idx="590">
                  <c:v>38.157024280009423</c:v>
                </c:pt>
                <c:pt idx="591">
                  <c:v>37.40007600889578</c:v>
                </c:pt>
                <c:pt idx="592">
                  <c:v>37.358029407542602</c:v>
                </c:pt>
                <c:pt idx="593">
                  <c:v>37.229671930250866</c:v>
                </c:pt>
                <c:pt idx="594">
                  <c:v>37.843101937411298</c:v>
                </c:pt>
                <c:pt idx="595">
                  <c:v>37.63763509052297</c:v>
                </c:pt>
                <c:pt idx="596">
                  <c:v>37.56429363534005</c:v>
                </c:pt>
                <c:pt idx="597">
                  <c:v>37.238062955951712</c:v>
                </c:pt>
                <c:pt idx="598">
                  <c:v>36.995066789822005</c:v>
                </c:pt>
                <c:pt idx="599">
                  <c:v>36.93401618097063</c:v>
                </c:pt>
                <c:pt idx="600">
                  <c:v>36.684888091083337</c:v>
                </c:pt>
                <c:pt idx="601">
                  <c:v>36.974855444845169</c:v>
                </c:pt>
                <c:pt idx="602">
                  <c:v>37.220257392386003</c:v>
                </c:pt>
                <c:pt idx="603">
                  <c:v>37.214623191712789</c:v>
                </c:pt>
                <c:pt idx="604">
                  <c:v>37.474253761136531</c:v>
                </c:pt>
                <c:pt idx="605">
                  <c:v>37.670311208209554</c:v>
                </c:pt>
                <c:pt idx="606">
                  <c:v>37.359685806791667</c:v>
                </c:pt>
                <c:pt idx="607">
                  <c:v>37.402727503964236</c:v>
                </c:pt>
                <c:pt idx="608">
                  <c:v>37.835947659668825</c:v>
                </c:pt>
                <c:pt idx="609">
                  <c:v>37.81485209526371</c:v>
                </c:pt>
                <c:pt idx="610">
                  <c:v>37.084987802680466</c:v>
                </c:pt>
                <c:pt idx="611">
                  <c:v>36.975883463102299</c:v>
                </c:pt>
                <c:pt idx="612">
                  <c:v>36.822881069058674</c:v>
                </c:pt>
                <c:pt idx="613">
                  <c:v>37.115162815153646</c:v>
                </c:pt>
                <c:pt idx="614">
                  <c:v>36.87709142175683</c:v>
                </c:pt>
                <c:pt idx="615">
                  <c:v>37.087483675627261</c:v>
                </c:pt>
                <c:pt idx="616">
                  <c:v>37.272279465284342</c:v>
                </c:pt>
                <c:pt idx="617">
                  <c:v>37.557980617170024</c:v>
                </c:pt>
                <c:pt idx="618">
                  <c:v>37.455247108051815</c:v>
                </c:pt>
                <c:pt idx="619">
                  <c:v>36.972585190742322</c:v>
                </c:pt>
                <c:pt idx="620">
                  <c:v>37.059417204609353</c:v>
                </c:pt>
                <c:pt idx="621">
                  <c:v>37.079215181176636</c:v>
                </c:pt>
                <c:pt idx="622">
                  <c:v>36.577292171684952</c:v>
                </c:pt>
                <c:pt idx="623">
                  <c:v>36.520754677361033</c:v>
                </c:pt>
                <c:pt idx="624">
                  <c:v>36.096382360996188</c:v>
                </c:pt>
                <c:pt idx="625">
                  <c:v>36.174649935743254</c:v>
                </c:pt>
                <c:pt idx="626">
                  <c:v>35.687719899695118</c:v>
                </c:pt>
                <c:pt idx="627">
                  <c:v>35.007086250744727</c:v>
                </c:pt>
                <c:pt idx="628">
                  <c:v>35.314739942319626</c:v>
                </c:pt>
                <c:pt idx="629">
                  <c:v>35.112315422349511</c:v>
                </c:pt>
                <c:pt idx="630">
                  <c:v>35.456565512740525</c:v>
                </c:pt>
                <c:pt idx="631">
                  <c:v>35.056265983219895</c:v>
                </c:pt>
                <c:pt idx="632">
                  <c:v>34.505766885175255</c:v>
                </c:pt>
                <c:pt idx="633">
                  <c:v>34.195853132639094</c:v>
                </c:pt>
                <c:pt idx="634">
                  <c:v>34.221734586253667</c:v>
                </c:pt>
                <c:pt idx="635">
                  <c:v>34.36224336913159</c:v>
                </c:pt>
                <c:pt idx="636">
                  <c:v>34.914357063631961</c:v>
                </c:pt>
                <c:pt idx="637">
                  <c:v>34.922949574423939</c:v>
                </c:pt>
                <c:pt idx="638">
                  <c:v>35.456988067812027</c:v>
                </c:pt>
                <c:pt idx="639">
                  <c:v>35.031627212802732</c:v>
                </c:pt>
                <c:pt idx="640">
                  <c:v>34.989530254314857</c:v>
                </c:pt>
                <c:pt idx="641">
                  <c:v>35.290215619911613</c:v>
                </c:pt>
              </c:numCache>
            </c:numRef>
          </c:val>
          <c:smooth val="0"/>
          <c:extLst xmlns:c16r2="http://schemas.microsoft.com/office/drawing/2015/06/chart">
            <c:ext xmlns:c16="http://schemas.microsoft.com/office/drawing/2014/chart" uri="{C3380CC4-5D6E-409C-BE32-E72D297353CC}">
              <c16:uniqueId val="{00000001-CCAE-48AE-AB2C-C2A9E86017F5}"/>
            </c:ext>
          </c:extLst>
        </c:ser>
        <c:dLbls>
          <c:showLegendKey val="0"/>
          <c:showVal val="0"/>
          <c:showCatName val="0"/>
          <c:showSerName val="0"/>
          <c:showPercent val="0"/>
          <c:showBubbleSize val="0"/>
        </c:dLbls>
        <c:smooth val="0"/>
        <c:axId val="159056480"/>
        <c:axId val="159057040"/>
        <c:extLst>
          <c:ext xmlns:c15="http://schemas.microsoft.com/office/drawing/2012/chart" uri="{02D57815-91ED-43cb-92C2-25804820EDAC}">
            <c15:filteredLineSeries>
              <c15:ser>
                <c:idx val="0"/>
                <c:order val="0"/>
                <c:spPr>
                  <a:ln w="34925" cap="rnd">
                    <a:solidFill>
                      <a:schemeClr val="accent1"/>
                    </a:solidFill>
                    <a:round/>
                  </a:ln>
                  <a:effectLst>
                    <a:outerShdw blurRad="40000" dist="23000" dir="5400000" rotWithShape="0">
                      <a:srgbClr val="000000">
                        <a:alpha val="35000"/>
                      </a:srgbClr>
                    </a:outerShdw>
                  </a:effectLst>
                </c:spPr>
                <c:marker>
                  <c:symbol val="none"/>
                </c:marker>
                <c:cat>
                  <c:numRef>
                    <c:extLst>
                      <c:ext uri="{02D57815-91ED-43cb-92C2-25804820EDAC}">
                        <c15:formulaRef>
                          <c15:sqref>'production chart'!$A$115:$A$756</c15:sqref>
                        </c15:formulaRef>
                      </c:ext>
                    </c:extLst>
                    <c:numCache>
                      <c:formatCode>m/d/yyyy</c:formatCode>
                      <c:ptCount val="642"/>
                      <c:pt idx="0">
                        <c:v>41029</c:v>
                      </c:pt>
                      <c:pt idx="1">
                        <c:v>41032</c:v>
                      </c:pt>
                      <c:pt idx="2">
                        <c:v>41038</c:v>
                      </c:pt>
                      <c:pt idx="3">
                        <c:v>41041</c:v>
                      </c:pt>
                      <c:pt idx="4">
                        <c:v>41044</c:v>
                      </c:pt>
                      <c:pt idx="5">
                        <c:v>41047</c:v>
                      </c:pt>
                      <c:pt idx="6">
                        <c:v>41050</c:v>
                      </c:pt>
                      <c:pt idx="7">
                        <c:v>41053</c:v>
                      </c:pt>
                      <c:pt idx="8">
                        <c:v>41056</c:v>
                      </c:pt>
                      <c:pt idx="9">
                        <c:v>41059</c:v>
                      </c:pt>
                      <c:pt idx="10">
                        <c:v>41062</c:v>
                      </c:pt>
                      <c:pt idx="11">
                        <c:v>41065</c:v>
                      </c:pt>
                      <c:pt idx="12">
                        <c:v>41068</c:v>
                      </c:pt>
                      <c:pt idx="13">
                        <c:v>41074</c:v>
                      </c:pt>
                      <c:pt idx="14">
                        <c:v>41077</c:v>
                      </c:pt>
                      <c:pt idx="15">
                        <c:v>41080</c:v>
                      </c:pt>
                      <c:pt idx="16">
                        <c:v>41083</c:v>
                      </c:pt>
                      <c:pt idx="17">
                        <c:v>41086</c:v>
                      </c:pt>
                      <c:pt idx="18">
                        <c:v>41089</c:v>
                      </c:pt>
                      <c:pt idx="19">
                        <c:v>41092</c:v>
                      </c:pt>
                      <c:pt idx="20">
                        <c:v>41093</c:v>
                      </c:pt>
                      <c:pt idx="21">
                        <c:v>41095</c:v>
                      </c:pt>
                      <c:pt idx="22">
                        <c:v>41096</c:v>
                      </c:pt>
                      <c:pt idx="23">
                        <c:v>41101</c:v>
                      </c:pt>
                      <c:pt idx="24">
                        <c:v>41102</c:v>
                      </c:pt>
                      <c:pt idx="25">
                        <c:v>41103</c:v>
                      </c:pt>
                      <c:pt idx="26">
                        <c:v>41107</c:v>
                      </c:pt>
                      <c:pt idx="27">
                        <c:v>41110</c:v>
                      </c:pt>
                      <c:pt idx="28">
                        <c:v>41113</c:v>
                      </c:pt>
                      <c:pt idx="29">
                        <c:v>41116</c:v>
                      </c:pt>
                      <c:pt idx="30">
                        <c:v>41122</c:v>
                      </c:pt>
                      <c:pt idx="31">
                        <c:v>41125</c:v>
                      </c:pt>
                      <c:pt idx="32">
                        <c:v>41128</c:v>
                      </c:pt>
                      <c:pt idx="33">
                        <c:v>41131</c:v>
                      </c:pt>
                      <c:pt idx="34">
                        <c:v>41134</c:v>
                      </c:pt>
                      <c:pt idx="35">
                        <c:v>41137</c:v>
                      </c:pt>
                      <c:pt idx="36">
                        <c:v>41140</c:v>
                      </c:pt>
                      <c:pt idx="37">
                        <c:v>41143</c:v>
                      </c:pt>
                      <c:pt idx="38">
                        <c:v>41146</c:v>
                      </c:pt>
                      <c:pt idx="39">
                        <c:v>41149</c:v>
                      </c:pt>
                      <c:pt idx="40">
                        <c:v>41152</c:v>
                      </c:pt>
                      <c:pt idx="41">
                        <c:v>41158</c:v>
                      </c:pt>
                      <c:pt idx="42">
                        <c:v>41161</c:v>
                      </c:pt>
                      <c:pt idx="43">
                        <c:v>41164</c:v>
                      </c:pt>
                      <c:pt idx="44">
                        <c:v>41167</c:v>
                      </c:pt>
                      <c:pt idx="45">
                        <c:v>41170</c:v>
                      </c:pt>
                      <c:pt idx="46">
                        <c:v>41173</c:v>
                      </c:pt>
                      <c:pt idx="47">
                        <c:v>41176</c:v>
                      </c:pt>
                      <c:pt idx="48">
                        <c:v>41179</c:v>
                      </c:pt>
                      <c:pt idx="49">
                        <c:v>41182</c:v>
                      </c:pt>
                      <c:pt idx="50">
                        <c:v>41185</c:v>
                      </c:pt>
                      <c:pt idx="51">
                        <c:v>41188</c:v>
                      </c:pt>
                      <c:pt idx="52">
                        <c:v>41191</c:v>
                      </c:pt>
                      <c:pt idx="53">
                        <c:v>41194</c:v>
                      </c:pt>
                      <c:pt idx="54">
                        <c:v>41197</c:v>
                      </c:pt>
                      <c:pt idx="55">
                        <c:v>41200</c:v>
                      </c:pt>
                      <c:pt idx="56">
                        <c:v>41203</c:v>
                      </c:pt>
                      <c:pt idx="57">
                        <c:v>41206</c:v>
                      </c:pt>
                      <c:pt idx="58">
                        <c:v>41209</c:v>
                      </c:pt>
                      <c:pt idx="59">
                        <c:v>41212</c:v>
                      </c:pt>
                      <c:pt idx="60">
                        <c:v>41215</c:v>
                      </c:pt>
                      <c:pt idx="61">
                        <c:v>41218</c:v>
                      </c:pt>
                      <c:pt idx="62">
                        <c:v>41221</c:v>
                      </c:pt>
                      <c:pt idx="63">
                        <c:v>41224</c:v>
                      </c:pt>
                      <c:pt idx="64">
                        <c:v>41227</c:v>
                      </c:pt>
                      <c:pt idx="65">
                        <c:v>41230</c:v>
                      </c:pt>
                      <c:pt idx="66">
                        <c:v>41233</c:v>
                      </c:pt>
                      <c:pt idx="67">
                        <c:v>41236</c:v>
                      </c:pt>
                      <c:pt idx="68">
                        <c:v>41239</c:v>
                      </c:pt>
                      <c:pt idx="69">
                        <c:v>41242</c:v>
                      </c:pt>
                      <c:pt idx="70">
                        <c:v>41245</c:v>
                      </c:pt>
                      <c:pt idx="71">
                        <c:v>41248</c:v>
                      </c:pt>
                      <c:pt idx="72">
                        <c:v>41251</c:v>
                      </c:pt>
                      <c:pt idx="73">
                        <c:v>41254</c:v>
                      </c:pt>
                      <c:pt idx="74">
                        <c:v>41257</c:v>
                      </c:pt>
                      <c:pt idx="75">
                        <c:v>41260</c:v>
                      </c:pt>
                      <c:pt idx="76">
                        <c:v>41263</c:v>
                      </c:pt>
                      <c:pt idx="77">
                        <c:v>41266</c:v>
                      </c:pt>
                      <c:pt idx="78">
                        <c:v>41269</c:v>
                      </c:pt>
                      <c:pt idx="79">
                        <c:v>41272</c:v>
                      </c:pt>
                      <c:pt idx="80">
                        <c:v>41275</c:v>
                      </c:pt>
                      <c:pt idx="81">
                        <c:v>41278</c:v>
                      </c:pt>
                      <c:pt idx="82">
                        <c:v>41281</c:v>
                      </c:pt>
                      <c:pt idx="83">
                        <c:v>41287</c:v>
                      </c:pt>
                      <c:pt idx="84">
                        <c:v>41290</c:v>
                      </c:pt>
                      <c:pt idx="85">
                        <c:v>41293</c:v>
                      </c:pt>
                      <c:pt idx="86">
                        <c:v>41296</c:v>
                      </c:pt>
                      <c:pt idx="87">
                        <c:v>41299</c:v>
                      </c:pt>
                      <c:pt idx="88">
                        <c:v>41302</c:v>
                      </c:pt>
                      <c:pt idx="89">
                        <c:v>41305</c:v>
                      </c:pt>
                      <c:pt idx="90">
                        <c:v>41308</c:v>
                      </c:pt>
                      <c:pt idx="91">
                        <c:v>41311</c:v>
                      </c:pt>
                      <c:pt idx="92">
                        <c:v>41314</c:v>
                      </c:pt>
                      <c:pt idx="93">
                        <c:v>41317</c:v>
                      </c:pt>
                      <c:pt idx="94">
                        <c:v>41320</c:v>
                      </c:pt>
                      <c:pt idx="95">
                        <c:v>41326</c:v>
                      </c:pt>
                      <c:pt idx="96">
                        <c:v>41329</c:v>
                      </c:pt>
                      <c:pt idx="97">
                        <c:v>41332</c:v>
                      </c:pt>
                      <c:pt idx="98">
                        <c:v>41335</c:v>
                      </c:pt>
                      <c:pt idx="99">
                        <c:v>41338</c:v>
                      </c:pt>
                      <c:pt idx="100">
                        <c:v>41341</c:v>
                      </c:pt>
                      <c:pt idx="101">
                        <c:v>41344</c:v>
                      </c:pt>
                      <c:pt idx="102">
                        <c:v>41347</c:v>
                      </c:pt>
                      <c:pt idx="103">
                        <c:v>41350</c:v>
                      </c:pt>
                      <c:pt idx="104">
                        <c:v>41353</c:v>
                      </c:pt>
                      <c:pt idx="105">
                        <c:v>41356</c:v>
                      </c:pt>
                      <c:pt idx="106">
                        <c:v>41359</c:v>
                      </c:pt>
                      <c:pt idx="107">
                        <c:v>41362</c:v>
                      </c:pt>
                      <c:pt idx="108">
                        <c:v>41365</c:v>
                      </c:pt>
                      <c:pt idx="109">
                        <c:v>41368</c:v>
                      </c:pt>
                      <c:pt idx="110">
                        <c:v>41371</c:v>
                      </c:pt>
                      <c:pt idx="111">
                        <c:v>41374</c:v>
                      </c:pt>
                      <c:pt idx="112">
                        <c:v>41377</c:v>
                      </c:pt>
                      <c:pt idx="113">
                        <c:v>41380</c:v>
                      </c:pt>
                      <c:pt idx="114">
                        <c:v>41383</c:v>
                      </c:pt>
                      <c:pt idx="115">
                        <c:v>41386</c:v>
                      </c:pt>
                      <c:pt idx="116">
                        <c:v>41389</c:v>
                      </c:pt>
                      <c:pt idx="117">
                        <c:v>41392</c:v>
                      </c:pt>
                      <c:pt idx="118">
                        <c:v>41395</c:v>
                      </c:pt>
                      <c:pt idx="119">
                        <c:v>41398</c:v>
                      </c:pt>
                      <c:pt idx="120">
                        <c:v>41401</c:v>
                      </c:pt>
                      <c:pt idx="121">
                        <c:v>41404</c:v>
                      </c:pt>
                      <c:pt idx="122">
                        <c:v>41407</c:v>
                      </c:pt>
                      <c:pt idx="123">
                        <c:v>41410</c:v>
                      </c:pt>
                      <c:pt idx="124">
                        <c:v>41413</c:v>
                      </c:pt>
                      <c:pt idx="125">
                        <c:v>41416</c:v>
                      </c:pt>
                      <c:pt idx="126">
                        <c:v>41419</c:v>
                      </c:pt>
                      <c:pt idx="127">
                        <c:v>41422</c:v>
                      </c:pt>
                      <c:pt idx="128">
                        <c:v>41425</c:v>
                      </c:pt>
                      <c:pt idx="129">
                        <c:v>41428</c:v>
                      </c:pt>
                      <c:pt idx="130">
                        <c:v>41431</c:v>
                      </c:pt>
                      <c:pt idx="131">
                        <c:v>41434</c:v>
                      </c:pt>
                      <c:pt idx="132">
                        <c:v>41437</c:v>
                      </c:pt>
                      <c:pt idx="133">
                        <c:v>41440</c:v>
                      </c:pt>
                      <c:pt idx="134">
                        <c:v>41443</c:v>
                      </c:pt>
                      <c:pt idx="135">
                        <c:v>41446</c:v>
                      </c:pt>
                      <c:pt idx="136">
                        <c:v>41449</c:v>
                      </c:pt>
                      <c:pt idx="137">
                        <c:v>41452</c:v>
                      </c:pt>
                      <c:pt idx="138">
                        <c:v>41455</c:v>
                      </c:pt>
                      <c:pt idx="139">
                        <c:v>41458</c:v>
                      </c:pt>
                      <c:pt idx="140">
                        <c:v>41464</c:v>
                      </c:pt>
                      <c:pt idx="141">
                        <c:v>41467</c:v>
                      </c:pt>
                      <c:pt idx="142">
                        <c:v>41470</c:v>
                      </c:pt>
                      <c:pt idx="143">
                        <c:v>41473</c:v>
                      </c:pt>
                      <c:pt idx="144">
                        <c:v>41476</c:v>
                      </c:pt>
                      <c:pt idx="145">
                        <c:v>41479</c:v>
                      </c:pt>
                      <c:pt idx="146">
                        <c:v>41482</c:v>
                      </c:pt>
                      <c:pt idx="147">
                        <c:v>41485</c:v>
                      </c:pt>
                      <c:pt idx="148">
                        <c:v>41488</c:v>
                      </c:pt>
                      <c:pt idx="149">
                        <c:v>41491</c:v>
                      </c:pt>
                      <c:pt idx="150">
                        <c:v>41494</c:v>
                      </c:pt>
                      <c:pt idx="151">
                        <c:v>41497</c:v>
                      </c:pt>
                      <c:pt idx="152">
                        <c:v>41500</c:v>
                      </c:pt>
                      <c:pt idx="153">
                        <c:v>41503</c:v>
                      </c:pt>
                      <c:pt idx="154">
                        <c:v>41506</c:v>
                      </c:pt>
                      <c:pt idx="155">
                        <c:v>41509</c:v>
                      </c:pt>
                      <c:pt idx="156">
                        <c:v>41512</c:v>
                      </c:pt>
                      <c:pt idx="157">
                        <c:v>41515</c:v>
                      </c:pt>
                      <c:pt idx="158">
                        <c:v>41518</c:v>
                      </c:pt>
                      <c:pt idx="159">
                        <c:v>41521</c:v>
                      </c:pt>
                      <c:pt idx="160">
                        <c:v>41524</c:v>
                      </c:pt>
                      <c:pt idx="161">
                        <c:v>41527</c:v>
                      </c:pt>
                      <c:pt idx="162">
                        <c:v>41530</c:v>
                      </c:pt>
                      <c:pt idx="163">
                        <c:v>41533</c:v>
                      </c:pt>
                      <c:pt idx="164">
                        <c:v>41536</c:v>
                      </c:pt>
                      <c:pt idx="165">
                        <c:v>41539</c:v>
                      </c:pt>
                      <c:pt idx="166">
                        <c:v>41542</c:v>
                      </c:pt>
                      <c:pt idx="167">
                        <c:v>41545</c:v>
                      </c:pt>
                      <c:pt idx="168">
                        <c:v>41548</c:v>
                      </c:pt>
                      <c:pt idx="169">
                        <c:v>41551</c:v>
                      </c:pt>
                      <c:pt idx="170">
                        <c:v>41554</c:v>
                      </c:pt>
                      <c:pt idx="171">
                        <c:v>41557</c:v>
                      </c:pt>
                      <c:pt idx="172">
                        <c:v>41560</c:v>
                      </c:pt>
                      <c:pt idx="173">
                        <c:v>41563</c:v>
                      </c:pt>
                      <c:pt idx="174">
                        <c:v>41566</c:v>
                      </c:pt>
                      <c:pt idx="175">
                        <c:v>41569</c:v>
                      </c:pt>
                      <c:pt idx="176">
                        <c:v>41572</c:v>
                      </c:pt>
                      <c:pt idx="177">
                        <c:v>41575</c:v>
                      </c:pt>
                      <c:pt idx="178">
                        <c:v>41578</c:v>
                      </c:pt>
                      <c:pt idx="179">
                        <c:v>41581</c:v>
                      </c:pt>
                      <c:pt idx="180">
                        <c:v>41584</c:v>
                      </c:pt>
                      <c:pt idx="181">
                        <c:v>41587</c:v>
                      </c:pt>
                      <c:pt idx="182">
                        <c:v>41590</c:v>
                      </c:pt>
                      <c:pt idx="183">
                        <c:v>41593</c:v>
                      </c:pt>
                      <c:pt idx="184">
                        <c:v>41596</c:v>
                      </c:pt>
                      <c:pt idx="185">
                        <c:v>41599</c:v>
                      </c:pt>
                      <c:pt idx="186">
                        <c:v>41602</c:v>
                      </c:pt>
                      <c:pt idx="187">
                        <c:v>41605</c:v>
                      </c:pt>
                      <c:pt idx="188">
                        <c:v>41608</c:v>
                      </c:pt>
                      <c:pt idx="189">
                        <c:v>41611</c:v>
                      </c:pt>
                      <c:pt idx="190">
                        <c:v>41614</c:v>
                      </c:pt>
                      <c:pt idx="191">
                        <c:v>41617</c:v>
                      </c:pt>
                      <c:pt idx="192">
                        <c:v>41620</c:v>
                      </c:pt>
                      <c:pt idx="193">
                        <c:v>41623</c:v>
                      </c:pt>
                      <c:pt idx="194">
                        <c:v>41626</c:v>
                      </c:pt>
                      <c:pt idx="195">
                        <c:v>41629</c:v>
                      </c:pt>
                      <c:pt idx="196">
                        <c:v>41632</c:v>
                      </c:pt>
                      <c:pt idx="197">
                        <c:v>41635</c:v>
                      </c:pt>
                      <c:pt idx="198">
                        <c:v>41638</c:v>
                      </c:pt>
                      <c:pt idx="199">
                        <c:v>41641</c:v>
                      </c:pt>
                      <c:pt idx="200">
                        <c:v>41644</c:v>
                      </c:pt>
                      <c:pt idx="201">
                        <c:v>41647</c:v>
                      </c:pt>
                      <c:pt idx="202">
                        <c:v>41650</c:v>
                      </c:pt>
                      <c:pt idx="203">
                        <c:v>41653</c:v>
                      </c:pt>
                      <c:pt idx="204">
                        <c:v>41656</c:v>
                      </c:pt>
                      <c:pt idx="205">
                        <c:v>41662</c:v>
                      </c:pt>
                      <c:pt idx="206">
                        <c:v>41665</c:v>
                      </c:pt>
                      <c:pt idx="207">
                        <c:v>41668</c:v>
                      </c:pt>
                      <c:pt idx="208">
                        <c:v>41671</c:v>
                      </c:pt>
                      <c:pt idx="209">
                        <c:v>41674</c:v>
                      </c:pt>
                      <c:pt idx="210">
                        <c:v>41677</c:v>
                      </c:pt>
                      <c:pt idx="211">
                        <c:v>41680</c:v>
                      </c:pt>
                      <c:pt idx="212">
                        <c:v>41683</c:v>
                      </c:pt>
                      <c:pt idx="213">
                        <c:v>41686</c:v>
                      </c:pt>
                      <c:pt idx="214">
                        <c:v>41689</c:v>
                      </c:pt>
                      <c:pt idx="215">
                        <c:v>41692</c:v>
                      </c:pt>
                      <c:pt idx="216">
                        <c:v>41698</c:v>
                      </c:pt>
                      <c:pt idx="217">
                        <c:v>41701</c:v>
                      </c:pt>
                      <c:pt idx="218">
                        <c:v>41704</c:v>
                      </c:pt>
                      <c:pt idx="219">
                        <c:v>41707</c:v>
                      </c:pt>
                      <c:pt idx="220">
                        <c:v>41710</c:v>
                      </c:pt>
                      <c:pt idx="221">
                        <c:v>41713</c:v>
                      </c:pt>
                      <c:pt idx="222">
                        <c:v>41716</c:v>
                      </c:pt>
                      <c:pt idx="223">
                        <c:v>41719</c:v>
                      </c:pt>
                      <c:pt idx="224">
                        <c:v>41722</c:v>
                      </c:pt>
                      <c:pt idx="225">
                        <c:v>41725</c:v>
                      </c:pt>
                      <c:pt idx="226">
                        <c:v>41728</c:v>
                      </c:pt>
                      <c:pt idx="227">
                        <c:v>41731</c:v>
                      </c:pt>
                      <c:pt idx="228">
                        <c:v>41734</c:v>
                      </c:pt>
                      <c:pt idx="229">
                        <c:v>41737</c:v>
                      </c:pt>
                      <c:pt idx="230">
                        <c:v>41740</c:v>
                      </c:pt>
                      <c:pt idx="231">
                        <c:v>41743</c:v>
                      </c:pt>
                      <c:pt idx="232">
                        <c:v>41746</c:v>
                      </c:pt>
                      <c:pt idx="233">
                        <c:v>41752</c:v>
                      </c:pt>
                      <c:pt idx="234">
                        <c:v>41755</c:v>
                      </c:pt>
                      <c:pt idx="235">
                        <c:v>41758</c:v>
                      </c:pt>
                      <c:pt idx="236">
                        <c:v>41761</c:v>
                      </c:pt>
                      <c:pt idx="237">
                        <c:v>41764</c:v>
                      </c:pt>
                      <c:pt idx="238">
                        <c:v>41767</c:v>
                      </c:pt>
                      <c:pt idx="239">
                        <c:v>41770</c:v>
                      </c:pt>
                      <c:pt idx="240">
                        <c:v>41773</c:v>
                      </c:pt>
                      <c:pt idx="241">
                        <c:v>41776</c:v>
                      </c:pt>
                      <c:pt idx="242">
                        <c:v>41779</c:v>
                      </c:pt>
                      <c:pt idx="243">
                        <c:v>41782</c:v>
                      </c:pt>
                      <c:pt idx="244">
                        <c:v>41788</c:v>
                      </c:pt>
                      <c:pt idx="245">
                        <c:v>41791</c:v>
                      </c:pt>
                      <c:pt idx="246">
                        <c:v>41794</c:v>
                      </c:pt>
                      <c:pt idx="247">
                        <c:v>41797</c:v>
                      </c:pt>
                      <c:pt idx="248">
                        <c:v>41800</c:v>
                      </c:pt>
                      <c:pt idx="249">
                        <c:v>41803</c:v>
                      </c:pt>
                      <c:pt idx="250">
                        <c:v>41806</c:v>
                      </c:pt>
                      <c:pt idx="251">
                        <c:v>41809</c:v>
                      </c:pt>
                      <c:pt idx="252">
                        <c:v>41818</c:v>
                      </c:pt>
                      <c:pt idx="253">
                        <c:v>41821</c:v>
                      </c:pt>
                      <c:pt idx="254">
                        <c:v>41824</c:v>
                      </c:pt>
                      <c:pt idx="255">
                        <c:v>41827</c:v>
                      </c:pt>
                      <c:pt idx="256">
                        <c:v>41830</c:v>
                      </c:pt>
                      <c:pt idx="257">
                        <c:v>41833</c:v>
                      </c:pt>
                      <c:pt idx="258">
                        <c:v>41836</c:v>
                      </c:pt>
                      <c:pt idx="259">
                        <c:v>41839</c:v>
                      </c:pt>
                      <c:pt idx="260">
                        <c:v>41842</c:v>
                      </c:pt>
                      <c:pt idx="261">
                        <c:v>41845</c:v>
                      </c:pt>
                      <c:pt idx="262">
                        <c:v>41848</c:v>
                      </c:pt>
                      <c:pt idx="263">
                        <c:v>41851</c:v>
                      </c:pt>
                      <c:pt idx="264">
                        <c:v>41857</c:v>
                      </c:pt>
                      <c:pt idx="265">
                        <c:v>41860</c:v>
                      </c:pt>
                      <c:pt idx="266">
                        <c:v>41863</c:v>
                      </c:pt>
                      <c:pt idx="267">
                        <c:v>41866</c:v>
                      </c:pt>
                      <c:pt idx="268">
                        <c:v>41869</c:v>
                      </c:pt>
                      <c:pt idx="269">
                        <c:v>41872</c:v>
                      </c:pt>
                      <c:pt idx="270">
                        <c:v>41878</c:v>
                      </c:pt>
                      <c:pt idx="271">
                        <c:v>41881</c:v>
                      </c:pt>
                      <c:pt idx="272">
                        <c:v>41884</c:v>
                      </c:pt>
                      <c:pt idx="273">
                        <c:v>41887</c:v>
                      </c:pt>
                      <c:pt idx="274">
                        <c:v>41893</c:v>
                      </c:pt>
                      <c:pt idx="275">
                        <c:v>41896</c:v>
                      </c:pt>
                      <c:pt idx="276">
                        <c:v>41899</c:v>
                      </c:pt>
                      <c:pt idx="277">
                        <c:v>41902</c:v>
                      </c:pt>
                      <c:pt idx="278">
                        <c:v>41905</c:v>
                      </c:pt>
                      <c:pt idx="279">
                        <c:v>41908</c:v>
                      </c:pt>
                      <c:pt idx="280">
                        <c:v>41911</c:v>
                      </c:pt>
                      <c:pt idx="281">
                        <c:v>41914</c:v>
                      </c:pt>
                      <c:pt idx="282">
                        <c:v>41917</c:v>
                      </c:pt>
                      <c:pt idx="283">
                        <c:v>41920</c:v>
                      </c:pt>
                      <c:pt idx="284">
                        <c:v>41923</c:v>
                      </c:pt>
                      <c:pt idx="285">
                        <c:v>41926</c:v>
                      </c:pt>
                      <c:pt idx="286">
                        <c:v>41929</c:v>
                      </c:pt>
                      <c:pt idx="287">
                        <c:v>41932</c:v>
                      </c:pt>
                      <c:pt idx="288">
                        <c:v>41935</c:v>
                      </c:pt>
                      <c:pt idx="289">
                        <c:v>41938</c:v>
                      </c:pt>
                      <c:pt idx="290">
                        <c:v>41941</c:v>
                      </c:pt>
                      <c:pt idx="291">
                        <c:v>41944</c:v>
                      </c:pt>
                      <c:pt idx="292">
                        <c:v>41947</c:v>
                      </c:pt>
                      <c:pt idx="293">
                        <c:v>41950</c:v>
                      </c:pt>
                      <c:pt idx="294">
                        <c:v>41953</c:v>
                      </c:pt>
                      <c:pt idx="295">
                        <c:v>41956</c:v>
                      </c:pt>
                      <c:pt idx="296">
                        <c:v>41959</c:v>
                      </c:pt>
                      <c:pt idx="297">
                        <c:v>41962</c:v>
                      </c:pt>
                      <c:pt idx="298">
                        <c:v>41965</c:v>
                      </c:pt>
                      <c:pt idx="299">
                        <c:v>41968</c:v>
                      </c:pt>
                      <c:pt idx="300">
                        <c:v>41971</c:v>
                      </c:pt>
                      <c:pt idx="301">
                        <c:v>41974</c:v>
                      </c:pt>
                      <c:pt idx="302">
                        <c:v>41977</c:v>
                      </c:pt>
                      <c:pt idx="303">
                        <c:v>41980</c:v>
                      </c:pt>
                      <c:pt idx="304">
                        <c:v>41983</c:v>
                      </c:pt>
                      <c:pt idx="305">
                        <c:v>41986</c:v>
                      </c:pt>
                      <c:pt idx="306">
                        <c:v>41989</c:v>
                      </c:pt>
                      <c:pt idx="307">
                        <c:v>41992</c:v>
                      </c:pt>
                      <c:pt idx="308">
                        <c:v>41995</c:v>
                      </c:pt>
                      <c:pt idx="309">
                        <c:v>42001</c:v>
                      </c:pt>
                      <c:pt idx="310">
                        <c:v>42004</c:v>
                      </c:pt>
                      <c:pt idx="311">
                        <c:v>42007</c:v>
                      </c:pt>
                      <c:pt idx="312">
                        <c:v>42010</c:v>
                      </c:pt>
                      <c:pt idx="313">
                        <c:v>42013</c:v>
                      </c:pt>
                      <c:pt idx="314">
                        <c:v>42016</c:v>
                      </c:pt>
                      <c:pt idx="315">
                        <c:v>42019</c:v>
                      </c:pt>
                      <c:pt idx="316">
                        <c:v>42022</c:v>
                      </c:pt>
                      <c:pt idx="317">
                        <c:v>42025</c:v>
                      </c:pt>
                      <c:pt idx="318">
                        <c:v>42028</c:v>
                      </c:pt>
                      <c:pt idx="319">
                        <c:v>42031</c:v>
                      </c:pt>
                      <c:pt idx="320">
                        <c:v>42034</c:v>
                      </c:pt>
                      <c:pt idx="321">
                        <c:v>42037</c:v>
                      </c:pt>
                      <c:pt idx="322">
                        <c:v>42040</c:v>
                      </c:pt>
                      <c:pt idx="323">
                        <c:v>42043</c:v>
                      </c:pt>
                      <c:pt idx="324">
                        <c:v>42046</c:v>
                      </c:pt>
                      <c:pt idx="325">
                        <c:v>42049</c:v>
                      </c:pt>
                      <c:pt idx="326">
                        <c:v>42052</c:v>
                      </c:pt>
                      <c:pt idx="327">
                        <c:v>42055</c:v>
                      </c:pt>
                      <c:pt idx="328">
                        <c:v>42058</c:v>
                      </c:pt>
                      <c:pt idx="329">
                        <c:v>42061</c:v>
                      </c:pt>
                      <c:pt idx="330">
                        <c:v>42064</c:v>
                      </c:pt>
                      <c:pt idx="331">
                        <c:v>42067</c:v>
                      </c:pt>
                      <c:pt idx="332">
                        <c:v>42070</c:v>
                      </c:pt>
                      <c:pt idx="333">
                        <c:v>42073</c:v>
                      </c:pt>
                      <c:pt idx="334">
                        <c:v>42076</c:v>
                      </c:pt>
                      <c:pt idx="335">
                        <c:v>42079</c:v>
                      </c:pt>
                      <c:pt idx="336">
                        <c:v>42082</c:v>
                      </c:pt>
                      <c:pt idx="337">
                        <c:v>42085</c:v>
                      </c:pt>
                      <c:pt idx="338">
                        <c:v>42088</c:v>
                      </c:pt>
                      <c:pt idx="339">
                        <c:v>42091</c:v>
                      </c:pt>
                      <c:pt idx="340">
                        <c:v>42094</c:v>
                      </c:pt>
                      <c:pt idx="341">
                        <c:v>42097</c:v>
                      </c:pt>
                      <c:pt idx="342">
                        <c:v>42100</c:v>
                      </c:pt>
                      <c:pt idx="343">
                        <c:v>42103</c:v>
                      </c:pt>
                      <c:pt idx="344">
                        <c:v>42106</c:v>
                      </c:pt>
                      <c:pt idx="345">
                        <c:v>42109</c:v>
                      </c:pt>
                      <c:pt idx="346">
                        <c:v>42112</c:v>
                      </c:pt>
                      <c:pt idx="347">
                        <c:v>42115</c:v>
                      </c:pt>
                      <c:pt idx="348">
                        <c:v>42118</c:v>
                      </c:pt>
                      <c:pt idx="349">
                        <c:v>42121</c:v>
                      </c:pt>
                      <c:pt idx="350">
                        <c:v>42124</c:v>
                      </c:pt>
                      <c:pt idx="351">
                        <c:v>42127</c:v>
                      </c:pt>
                      <c:pt idx="352">
                        <c:v>42130</c:v>
                      </c:pt>
                      <c:pt idx="353">
                        <c:v>42133</c:v>
                      </c:pt>
                      <c:pt idx="354">
                        <c:v>42136</c:v>
                      </c:pt>
                      <c:pt idx="355">
                        <c:v>42139</c:v>
                      </c:pt>
                      <c:pt idx="356">
                        <c:v>42142</c:v>
                      </c:pt>
                      <c:pt idx="357">
                        <c:v>42145</c:v>
                      </c:pt>
                      <c:pt idx="358">
                        <c:v>42148</c:v>
                      </c:pt>
                      <c:pt idx="359">
                        <c:v>42151</c:v>
                      </c:pt>
                      <c:pt idx="360">
                        <c:v>42157</c:v>
                      </c:pt>
                      <c:pt idx="361">
                        <c:v>42160</c:v>
                      </c:pt>
                      <c:pt idx="362">
                        <c:v>42163</c:v>
                      </c:pt>
                      <c:pt idx="363">
                        <c:v>42166</c:v>
                      </c:pt>
                      <c:pt idx="364">
                        <c:v>42169</c:v>
                      </c:pt>
                      <c:pt idx="365">
                        <c:v>42172</c:v>
                      </c:pt>
                      <c:pt idx="366">
                        <c:v>42175</c:v>
                      </c:pt>
                      <c:pt idx="367">
                        <c:v>42178</c:v>
                      </c:pt>
                      <c:pt idx="368">
                        <c:v>42181</c:v>
                      </c:pt>
                      <c:pt idx="369">
                        <c:v>42184</c:v>
                      </c:pt>
                      <c:pt idx="370">
                        <c:v>42187</c:v>
                      </c:pt>
                      <c:pt idx="371">
                        <c:v>42193</c:v>
                      </c:pt>
                      <c:pt idx="372">
                        <c:v>42196</c:v>
                      </c:pt>
                      <c:pt idx="373">
                        <c:v>42199</c:v>
                      </c:pt>
                      <c:pt idx="374">
                        <c:v>42202</c:v>
                      </c:pt>
                      <c:pt idx="375">
                        <c:v>42205</c:v>
                      </c:pt>
                      <c:pt idx="376">
                        <c:v>42208</c:v>
                      </c:pt>
                      <c:pt idx="377">
                        <c:v>42211</c:v>
                      </c:pt>
                      <c:pt idx="378">
                        <c:v>42214</c:v>
                      </c:pt>
                      <c:pt idx="379">
                        <c:v>42217</c:v>
                      </c:pt>
                      <c:pt idx="380">
                        <c:v>42220</c:v>
                      </c:pt>
                      <c:pt idx="381">
                        <c:v>42223</c:v>
                      </c:pt>
                      <c:pt idx="382">
                        <c:v>42226</c:v>
                      </c:pt>
                      <c:pt idx="383">
                        <c:v>42229</c:v>
                      </c:pt>
                      <c:pt idx="384">
                        <c:v>42232</c:v>
                      </c:pt>
                      <c:pt idx="385">
                        <c:v>42235</c:v>
                      </c:pt>
                      <c:pt idx="386">
                        <c:v>42238</c:v>
                      </c:pt>
                      <c:pt idx="387">
                        <c:v>42241</c:v>
                      </c:pt>
                      <c:pt idx="388">
                        <c:v>42244</c:v>
                      </c:pt>
                      <c:pt idx="389">
                        <c:v>42247</c:v>
                      </c:pt>
                      <c:pt idx="390">
                        <c:v>42250</c:v>
                      </c:pt>
                      <c:pt idx="391">
                        <c:v>42253</c:v>
                      </c:pt>
                      <c:pt idx="392">
                        <c:v>42256</c:v>
                      </c:pt>
                      <c:pt idx="393">
                        <c:v>42259</c:v>
                      </c:pt>
                      <c:pt idx="394">
                        <c:v>42262</c:v>
                      </c:pt>
                      <c:pt idx="395">
                        <c:v>42265</c:v>
                      </c:pt>
                      <c:pt idx="396">
                        <c:v>42268</c:v>
                      </c:pt>
                      <c:pt idx="397">
                        <c:v>42271</c:v>
                      </c:pt>
                      <c:pt idx="398">
                        <c:v>42274</c:v>
                      </c:pt>
                      <c:pt idx="399">
                        <c:v>42277</c:v>
                      </c:pt>
                      <c:pt idx="400">
                        <c:v>42280</c:v>
                      </c:pt>
                      <c:pt idx="401">
                        <c:v>42283</c:v>
                      </c:pt>
                      <c:pt idx="402">
                        <c:v>42286</c:v>
                      </c:pt>
                      <c:pt idx="403">
                        <c:v>42292</c:v>
                      </c:pt>
                      <c:pt idx="404">
                        <c:v>42295</c:v>
                      </c:pt>
                      <c:pt idx="405">
                        <c:v>42298</c:v>
                      </c:pt>
                      <c:pt idx="406">
                        <c:v>42301</c:v>
                      </c:pt>
                      <c:pt idx="407">
                        <c:v>42304</c:v>
                      </c:pt>
                      <c:pt idx="408">
                        <c:v>42307</c:v>
                      </c:pt>
                      <c:pt idx="409">
                        <c:v>42310</c:v>
                      </c:pt>
                      <c:pt idx="410">
                        <c:v>42313</c:v>
                      </c:pt>
                      <c:pt idx="411">
                        <c:v>42316</c:v>
                      </c:pt>
                      <c:pt idx="412">
                        <c:v>42319</c:v>
                      </c:pt>
                      <c:pt idx="413">
                        <c:v>42322</c:v>
                      </c:pt>
                      <c:pt idx="414">
                        <c:v>42325</c:v>
                      </c:pt>
                      <c:pt idx="415">
                        <c:v>42328</c:v>
                      </c:pt>
                      <c:pt idx="416">
                        <c:v>42331</c:v>
                      </c:pt>
                      <c:pt idx="417">
                        <c:v>42334</c:v>
                      </c:pt>
                      <c:pt idx="418">
                        <c:v>42337</c:v>
                      </c:pt>
                      <c:pt idx="419">
                        <c:v>42340</c:v>
                      </c:pt>
                      <c:pt idx="420">
                        <c:v>42343</c:v>
                      </c:pt>
                      <c:pt idx="421">
                        <c:v>42346</c:v>
                      </c:pt>
                      <c:pt idx="422">
                        <c:v>42349</c:v>
                      </c:pt>
                      <c:pt idx="423">
                        <c:v>42352</c:v>
                      </c:pt>
                      <c:pt idx="424">
                        <c:v>42355</c:v>
                      </c:pt>
                      <c:pt idx="425">
                        <c:v>42358</c:v>
                      </c:pt>
                      <c:pt idx="426">
                        <c:v>42361</c:v>
                      </c:pt>
                      <c:pt idx="427">
                        <c:v>42364</c:v>
                      </c:pt>
                      <c:pt idx="428">
                        <c:v>42367</c:v>
                      </c:pt>
                      <c:pt idx="429">
                        <c:v>42370</c:v>
                      </c:pt>
                      <c:pt idx="430">
                        <c:v>42373</c:v>
                      </c:pt>
                      <c:pt idx="431">
                        <c:v>42376</c:v>
                      </c:pt>
                      <c:pt idx="432">
                        <c:v>42379</c:v>
                      </c:pt>
                      <c:pt idx="433">
                        <c:v>42382</c:v>
                      </c:pt>
                      <c:pt idx="434">
                        <c:v>42385</c:v>
                      </c:pt>
                      <c:pt idx="435">
                        <c:v>42388</c:v>
                      </c:pt>
                      <c:pt idx="436">
                        <c:v>42391</c:v>
                      </c:pt>
                      <c:pt idx="437">
                        <c:v>42394</c:v>
                      </c:pt>
                      <c:pt idx="438">
                        <c:v>42397</c:v>
                      </c:pt>
                      <c:pt idx="439">
                        <c:v>42400</c:v>
                      </c:pt>
                      <c:pt idx="440">
                        <c:v>42403</c:v>
                      </c:pt>
                      <c:pt idx="441">
                        <c:v>42406</c:v>
                      </c:pt>
                      <c:pt idx="442">
                        <c:v>42409</c:v>
                      </c:pt>
                      <c:pt idx="443">
                        <c:v>42412</c:v>
                      </c:pt>
                      <c:pt idx="444">
                        <c:v>42418</c:v>
                      </c:pt>
                      <c:pt idx="445">
                        <c:v>42421</c:v>
                      </c:pt>
                      <c:pt idx="446">
                        <c:v>42424</c:v>
                      </c:pt>
                      <c:pt idx="447">
                        <c:v>42427</c:v>
                      </c:pt>
                      <c:pt idx="448">
                        <c:v>42430</c:v>
                      </c:pt>
                      <c:pt idx="449">
                        <c:v>42433</c:v>
                      </c:pt>
                      <c:pt idx="450">
                        <c:v>42436</c:v>
                      </c:pt>
                      <c:pt idx="451">
                        <c:v>42439</c:v>
                      </c:pt>
                      <c:pt idx="452">
                        <c:v>42442</c:v>
                      </c:pt>
                      <c:pt idx="453">
                        <c:v>42445</c:v>
                      </c:pt>
                      <c:pt idx="454">
                        <c:v>42448</c:v>
                      </c:pt>
                      <c:pt idx="455">
                        <c:v>42451</c:v>
                      </c:pt>
                      <c:pt idx="456">
                        <c:v>42454</c:v>
                      </c:pt>
                      <c:pt idx="457">
                        <c:v>42457</c:v>
                      </c:pt>
                      <c:pt idx="458">
                        <c:v>42460</c:v>
                      </c:pt>
                      <c:pt idx="459">
                        <c:v>42463</c:v>
                      </c:pt>
                      <c:pt idx="460">
                        <c:v>42466</c:v>
                      </c:pt>
                      <c:pt idx="461">
                        <c:v>42469</c:v>
                      </c:pt>
                      <c:pt idx="462">
                        <c:v>42475</c:v>
                      </c:pt>
                      <c:pt idx="463">
                        <c:v>42478</c:v>
                      </c:pt>
                      <c:pt idx="464">
                        <c:v>42484</c:v>
                      </c:pt>
                      <c:pt idx="465">
                        <c:v>42487</c:v>
                      </c:pt>
                      <c:pt idx="466">
                        <c:v>42490</c:v>
                      </c:pt>
                      <c:pt idx="467">
                        <c:v>42493</c:v>
                      </c:pt>
                      <c:pt idx="468">
                        <c:v>42496</c:v>
                      </c:pt>
                      <c:pt idx="469">
                        <c:v>42499</c:v>
                      </c:pt>
                      <c:pt idx="470">
                        <c:v>42502</c:v>
                      </c:pt>
                      <c:pt idx="471">
                        <c:v>42505</c:v>
                      </c:pt>
                      <c:pt idx="472">
                        <c:v>42508</c:v>
                      </c:pt>
                      <c:pt idx="473">
                        <c:v>42511</c:v>
                      </c:pt>
                      <c:pt idx="474">
                        <c:v>42514</c:v>
                      </c:pt>
                      <c:pt idx="475">
                        <c:v>42517</c:v>
                      </c:pt>
                      <c:pt idx="476">
                        <c:v>42523</c:v>
                      </c:pt>
                      <c:pt idx="477">
                        <c:v>42526</c:v>
                      </c:pt>
                      <c:pt idx="478">
                        <c:v>42529</c:v>
                      </c:pt>
                      <c:pt idx="479">
                        <c:v>42532</c:v>
                      </c:pt>
                      <c:pt idx="480">
                        <c:v>42535</c:v>
                      </c:pt>
                      <c:pt idx="481">
                        <c:v>42538</c:v>
                      </c:pt>
                      <c:pt idx="482">
                        <c:v>42541</c:v>
                      </c:pt>
                      <c:pt idx="483">
                        <c:v>42544</c:v>
                      </c:pt>
                      <c:pt idx="484">
                        <c:v>42547</c:v>
                      </c:pt>
                      <c:pt idx="485">
                        <c:v>42550</c:v>
                      </c:pt>
                      <c:pt idx="486">
                        <c:v>42553</c:v>
                      </c:pt>
                      <c:pt idx="487">
                        <c:v>42556</c:v>
                      </c:pt>
                      <c:pt idx="488">
                        <c:v>42559</c:v>
                      </c:pt>
                      <c:pt idx="489">
                        <c:v>42562</c:v>
                      </c:pt>
                      <c:pt idx="490">
                        <c:v>42565</c:v>
                      </c:pt>
                      <c:pt idx="491">
                        <c:v>42568</c:v>
                      </c:pt>
                      <c:pt idx="492">
                        <c:v>42574</c:v>
                      </c:pt>
                      <c:pt idx="493">
                        <c:v>42577</c:v>
                      </c:pt>
                      <c:pt idx="494">
                        <c:v>42580</c:v>
                      </c:pt>
                      <c:pt idx="495">
                        <c:v>42583</c:v>
                      </c:pt>
                      <c:pt idx="496">
                        <c:v>42586</c:v>
                      </c:pt>
                      <c:pt idx="497">
                        <c:v>42589</c:v>
                      </c:pt>
                      <c:pt idx="498">
                        <c:v>42592</c:v>
                      </c:pt>
                      <c:pt idx="499">
                        <c:v>42595</c:v>
                      </c:pt>
                      <c:pt idx="500">
                        <c:v>42598</c:v>
                      </c:pt>
                      <c:pt idx="501">
                        <c:v>42601</c:v>
                      </c:pt>
                      <c:pt idx="502">
                        <c:v>42604</c:v>
                      </c:pt>
                      <c:pt idx="503">
                        <c:v>42607</c:v>
                      </c:pt>
                      <c:pt idx="504">
                        <c:v>42610</c:v>
                      </c:pt>
                      <c:pt idx="505">
                        <c:v>42613</c:v>
                      </c:pt>
                      <c:pt idx="506">
                        <c:v>42616</c:v>
                      </c:pt>
                      <c:pt idx="507">
                        <c:v>42619</c:v>
                      </c:pt>
                      <c:pt idx="508">
                        <c:v>42622</c:v>
                      </c:pt>
                      <c:pt idx="509">
                        <c:v>42625</c:v>
                      </c:pt>
                      <c:pt idx="510">
                        <c:v>42628</c:v>
                      </c:pt>
                      <c:pt idx="511">
                        <c:v>42631</c:v>
                      </c:pt>
                      <c:pt idx="512">
                        <c:v>42634</c:v>
                      </c:pt>
                      <c:pt idx="513">
                        <c:v>42637</c:v>
                      </c:pt>
                      <c:pt idx="514">
                        <c:v>42640</c:v>
                      </c:pt>
                      <c:pt idx="515">
                        <c:v>42643</c:v>
                      </c:pt>
                      <c:pt idx="516">
                        <c:v>42646</c:v>
                      </c:pt>
                      <c:pt idx="517">
                        <c:v>42649</c:v>
                      </c:pt>
                      <c:pt idx="518">
                        <c:v>42652</c:v>
                      </c:pt>
                      <c:pt idx="519">
                        <c:v>42655</c:v>
                      </c:pt>
                      <c:pt idx="520">
                        <c:v>42658</c:v>
                      </c:pt>
                      <c:pt idx="521">
                        <c:v>42661</c:v>
                      </c:pt>
                      <c:pt idx="522">
                        <c:v>42664</c:v>
                      </c:pt>
                      <c:pt idx="523">
                        <c:v>42667</c:v>
                      </c:pt>
                      <c:pt idx="524">
                        <c:v>42670</c:v>
                      </c:pt>
                      <c:pt idx="525">
                        <c:v>42673</c:v>
                      </c:pt>
                      <c:pt idx="526">
                        <c:v>42676</c:v>
                      </c:pt>
                      <c:pt idx="527">
                        <c:v>42679</c:v>
                      </c:pt>
                      <c:pt idx="528">
                        <c:v>42682</c:v>
                      </c:pt>
                      <c:pt idx="529">
                        <c:v>42688</c:v>
                      </c:pt>
                      <c:pt idx="530">
                        <c:v>42691</c:v>
                      </c:pt>
                      <c:pt idx="531">
                        <c:v>42694</c:v>
                      </c:pt>
                      <c:pt idx="532">
                        <c:v>42697</c:v>
                      </c:pt>
                      <c:pt idx="533">
                        <c:v>42700</c:v>
                      </c:pt>
                      <c:pt idx="534">
                        <c:v>42703</c:v>
                      </c:pt>
                      <c:pt idx="535">
                        <c:v>42706</c:v>
                      </c:pt>
                      <c:pt idx="536">
                        <c:v>42709</c:v>
                      </c:pt>
                      <c:pt idx="537">
                        <c:v>42712</c:v>
                      </c:pt>
                      <c:pt idx="538">
                        <c:v>42715</c:v>
                      </c:pt>
                      <c:pt idx="539">
                        <c:v>42718</c:v>
                      </c:pt>
                      <c:pt idx="540">
                        <c:v>42721</c:v>
                      </c:pt>
                      <c:pt idx="541">
                        <c:v>42724</c:v>
                      </c:pt>
                      <c:pt idx="542">
                        <c:v>42730</c:v>
                      </c:pt>
                      <c:pt idx="543">
                        <c:v>42733</c:v>
                      </c:pt>
                      <c:pt idx="544">
                        <c:v>42736</c:v>
                      </c:pt>
                      <c:pt idx="545">
                        <c:v>42739</c:v>
                      </c:pt>
                      <c:pt idx="546">
                        <c:v>42745</c:v>
                      </c:pt>
                      <c:pt idx="547">
                        <c:v>42748</c:v>
                      </c:pt>
                      <c:pt idx="548">
                        <c:v>42754</c:v>
                      </c:pt>
                      <c:pt idx="549">
                        <c:v>42757</c:v>
                      </c:pt>
                      <c:pt idx="550">
                        <c:v>42760</c:v>
                      </c:pt>
                      <c:pt idx="551">
                        <c:v>42763</c:v>
                      </c:pt>
                      <c:pt idx="552">
                        <c:v>42766</c:v>
                      </c:pt>
                      <c:pt idx="553">
                        <c:v>42769</c:v>
                      </c:pt>
                      <c:pt idx="554">
                        <c:v>42772</c:v>
                      </c:pt>
                      <c:pt idx="555">
                        <c:v>42775</c:v>
                      </c:pt>
                      <c:pt idx="556">
                        <c:v>42778</c:v>
                      </c:pt>
                      <c:pt idx="557">
                        <c:v>42781</c:v>
                      </c:pt>
                      <c:pt idx="558">
                        <c:v>42784</c:v>
                      </c:pt>
                      <c:pt idx="559">
                        <c:v>42787</c:v>
                      </c:pt>
                      <c:pt idx="560">
                        <c:v>42790</c:v>
                      </c:pt>
                      <c:pt idx="561">
                        <c:v>42793</c:v>
                      </c:pt>
                      <c:pt idx="562">
                        <c:v>42796</c:v>
                      </c:pt>
                      <c:pt idx="563">
                        <c:v>42799</c:v>
                      </c:pt>
                      <c:pt idx="564">
                        <c:v>42802</c:v>
                      </c:pt>
                      <c:pt idx="565">
                        <c:v>42805</c:v>
                      </c:pt>
                      <c:pt idx="566">
                        <c:v>42808</c:v>
                      </c:pt>
                      <c:pt idx="567">
                        <c:v>42811</c:v>
                      </c:pt>
                      <c:pt idx="568">
                        <c:v>42814</c:v>
                      </c:pt>
                      <c:pt idx="569">
                        <c:v>42817</c:v>
                      </c:pt>
                      <c:pt idx="570">
                        <c:v>42820</c:v>
                      </c:pt>
                      <c:pt idx="571">
                        <c:v>42823</c:v>
                      </c:pt>
                      <c:pt idx="572">
                        <c:v>42826</c:v>
                      </c:pt>
                      <c:pt idx="573">
                        <c:v>42829</c:v>
                      </c:pt>
                      <c:pt idx="574">
                        <c:v>42832</c:v>
                      </c:pt>
                      <c:pt idx="575">
                        <c:v>42835</c:v>
                      </c:pt>
                      <c:pt idx="576">
                        <c:v>42838</c:v>
                      </c:pt>
                      <c:pt idx="577">
                        <c:v>42841</c:v>
                      </c:pt>
                      <c:pt idx="578">
                        <c:v>42844</c:v>
                      </c:pt>
                      <c:pt idx="579">
                        <c:v>42847</c:v>
                      </c:pt>
                      <c:pt idx="580">
                        <c:v>42850</c:v>
                      </c:pt>
                      <c:pt idx="581">
                        <c:v>42853</c:v>
                      </c:pt>
                      <c:pt idx="582">
                        <c:v>42856</c:v>
                      </c:pt>
                      <c:pt idx="583">
                        <c:v>42859</c:v>
                      </c:pt>
                      <c:pt idx="584">
                        <c:v>42862</c:v>
                      </c:pt>
                      <c:pt idx="585">
                        <c:v>42865</c:v>
                      </c:pt>
                      <c:pt idx="586">
                        <c:v>42868</c:v>
                      </c:pt>
                      <c:pt idx="587">
                        <c:v>42871</c:v>
                      </c:pt>
                      <c:pt idx="588">
                        <c:v>42874</c:v>
                      </c:pt>
                      <c:pt idx="589">
                        <c:v>42877</c:v>
                      </c:pt>
                      <c:pt idx="590">
                        <c:v>42880</c:v>
                      </c:pt>
                      <c:pt idx="591">
                        <c:v>42883</c:v>
                      </c:pt>
                      <c:pt idx="592">
                        <c:v>42886</c:v>
                      </c:pt>
                      <c:pt idx="593">
                        <c:v>42889</c:v>
                      </c:pt>
                      <c:pt idx="594">
                        <c:v>42892</c:v>
                      </c:pt>
                      <c:pt idx="595">
                        <c:v>42895</c:v>
                      </c:pt>
                      <c:pt idx="596">
                        <c:v>42898</c:v>
                      </c:pt>
                      <c:pt idx="597">
                        <c:v>42901</c:v>
                      </c:pt>
                      <c:pt idx="598">
                        <c:v>42904</c:v>
                      </c:pt>
                      <c:pt idx="599">
                        <c:v>42907</c:v>
                      </c:pt>
                      <c:pt idx="600">
                        <c:v>42910</c:v>
                      </c:pt>
                      <c:pt idx="601">
                        <c:v>42913</c:v>
                      </c:pt>
                      <c:pt idx="602">
                        <c:v>42916</c:v>
                      </c:pt>
                      <c:pt idx="603">
                        <c:v>42919</c:v>
                      </c:pt>
                      <c:pt idx="604">
                        <c:v>42922</c:v>
                      </c:pt>
                      <c:pt idx="605">
                        <c:v>42925</c:v>
                      </c:pt>
                      <c:pt idx="606">
                        <c:v>42928</c:v>
                      </c:pt>
                      <c:pt idx="607">
                        <c:v>42931</c:v>
                      </c:pt>
                      <c:pt idx="608">
                        <c:v>42934</c:v>
                      </c:pt>
                      <c:pt idx="609">
                        <c:v>42937</c:v>
                      </c:pt>
                      <c:pt idx="610">
                        <c:v>42940</c:v>
                      </c:pt>
                      <c:pt idx="611">
                        <c:v>42943</c:v>
                      </c:pt>
                      <c:pt idx="612">
                        <c:v>42946</c:v>
                      </c:pt>
                      <c:pt idx="613">
                        <c:v>42949</c:v>
                      </c:pt>
                      <c:pt idx="614">
                        <c:v>42952</c:v>
                      </c:pt>
                      <c:pt idx="615">
                        <c:v>42955</c:v>
                      </c:pt>
                      <c:pt idx="616">
                        <c:v>42958</c:v>
                      </c:pt>
                      <c:pt idx="617">
                        <c:v>42961</c:v>
                      </c:pt>
                      <c:pt idx="618">
                        <c:v>42964</c:v>
                      </c:pt>
                      <c:pt idx="619">
                        <c:v>42967</c:v>
                      </c:pt>
                      <c:pt idx="620">
                        <c:v>42970</c:v>
                      </c:pt>
                      <c:pt idx="621">
                        <c:v>42973</c:v>
                      </c:pt>
                      <c:pt idx="622">
                        <c:v>42976</c:v>
                      </c:pt>
                      <c:pt idx="623">
                        <c:v>42982</c:v>
                      </c:pt>
                      <c:pt idx="624">
                        <c:v>42985</c:v>
                      </c:pt>
                      <c:pt idx="625">
                        <c:v>42988</c:v>
                      </c:pt>
                      <c:pt idx="626">
                        <c:v>42991</c:v>
                      </c:pt>
                      <c:pt idx="627">
                        <c:v>42994</c:v>
                      </c:pt>
                      <c:pt idx="628">
                        <c:v>43000</c:v>
                      </c:pt>
                      <c:pt idx="629">
                        <c:v>43003</c:v>
                      </c:pt>
                      <c:pt idx="630">
                        <c:v>43006</c:v>
                      </c:pt>
                      <c:pt idx="631">
                        <c:v>43009</c:v>
                      </c:pt>
                      <c:pt idx="632">
                        <c:v>43012</c:v>
                      </c:pt>
                      <c:pt idx="633">
                        <c:v>43015</c:v>
                      </c:pt>
                      <c:pt idx="634">
                        <c:v>43018</c:v>
                      </c:pt>
                      <c:pt idx="635">
                        <c:v>43021</c:v>
                      </c:pt>
                      <c:pt idx="636">
                        <c:v>43024</c:v>
                      </c:pt>
                      <c:pt idx="637">
                        <c:v>43027</c:v>
                      </c:pt>
                      <c:pt idx="638">
                        <c:v>43030</c:v>
                      </c:pt>
                      <c:pt idx="639">
                        <c:v>43033</c:v>
                      </c:pt>
                      <c:pt idx="640">
                        <c:v>43036</c:v>
                      </c:pt>
                      <c:pt idx="641">
                        <c:v>43039</c:v>
                      </c:pt>
                    </c:numCache>
                  </c:numRef>
                </c:cat>
                <c:val>
                  <c:numRef>
                    <c:extLst>
                      <c:ext uri="{02D57815-91ED-43cb-92C2-25804820EDAC}">
                        <c15:formulaRef>
                          <c15:sqref>'production chart'!$B$115:$B$756</c15:sqref>
                        </c15:formulaRef>
                      </c:ext>
                    </c:extLst>
                    <c:numCache>
                      <c:formatCode>0</c:formatCode>
                      <c:ptCount val="642"/>
                      <c:pt idx="0">
                        <c:v>138.69311783370699</c:v>
                      </c:pt>
                      <c:pt idx="1">
                        <c:v>87.840620145612249</c:v>
                      </c:pt>
                      <c:pt idx="2">
                        <c:v>100.13986580575209</c:v>
                      </c:pt>
                      <c:pt idx="3">
                        <c:v>176.55742466091488</c:v>
                      </c:pt>
                      <c:pt idx="4">
                        <c:v>78.230728813169591</c:v>
                      </c:pt>
                      <c:pt idx="5">
                        <c:v>338.04287404589797</c:v>
                      </c:pt>
                      <c:pt idx="6">
                        <c:v>279.35556326336473</c:v>
                      </c:pt>
                      <c:pt idx="7">
                        <c:v>33.503631955408046</c:v>
                      </c:pt>
                      <c:pt idx="8">
                        <c:v>23.700413887798504</c:v>
                      </c:pt>
                      <c:pt idx="9">
                        <c:v>122.84318974167587</c:v>
                      </c:pt>
                      <c:pt idx="10">
                        <c:v>71.015669800901065</c:v>
                      </c:pt>
                      <c:pt idx="11">
                        <c:v>278.64572373147257</c:v>
                      </c:pt>
                      <c:pt idx="12">
                        <c:v>75.763219283540479</c:v>
                      </c:pt>
                      <c:pt idx="13">
                        <c:v>221.9725080442463</c:v>
                      </c:pt>
                      <c:pt idx="14">
                        <c:v>8.0429810693314252</c:v>
                      </c:pt>
                      <c:pt idx="15">
                        <c:v>51.356778336678339</c:v>
                      </c:pt>
                      <c:pt idx="16">
                        <c:v>217.85673203618785</c:v>
                      </c:pt>
                      <c:pt idx="17">
                        <c:v>197.68865777159434</c:v>
                      </c:pt>
                      <c:pt idx="18">
                        <c:v>34.400898430496817</c:v>
                      </c:pt>
                      <c:pt idx="19">
                        <c:v>79.404231534984262</c:v>
                      </c:pt>
                      <c:pt idx="20">
                        <c:v>95.73033521507449</c:v>
                      </c:pt>
                      <c:pt idx="21">
                        <c:v>70.360650777571564</c:v>
                      </c:pt>
                      <c:pt idx="22">
                        <c:v>128.04891135031801</c:v>
                      </c:pt>
                      <c:pt idx="23">
                        <c:v>130.60882944072176</c:v>
                      </c:pt>
                      <c:pt idx="24">
                        <c:v>18.181342734645927</c:v>
                      </c:pt>
                      <c:pt idx="25">
                        <c:v>32.156270286084577</c:v>
                      </c:pt>
                      <c:pt idx="26">
                        <c:v>24.256717653497667</c:v>
                      </c:pt>
                      <c:pt idx="27">
                        <c:v>342.91378713457323</c:v>
                      </c:pt>
                      <c:pt idx="28">
                        <c:v>15.399337246461842</c:v>
                      </c:pt>
                      <c:pt idx="29">
                        <c:v>15.46832393705618</c:v>
                      </c:pt>
                      <c:pt idx="30">
                        <c:v>101.62871593335161</c:v>
                      </c:pt>
                      <c:pt idx="31">
                        <c:v>11.585935798138891</c:v>
                      </c:pt>
                      <c:pt idx="32">
                        <c:v>66.813300378254326</c:v>
                      </c:pt>
                      <c:pt idx="33">
                        <c:v>0</c:v>
                      </c:pt>
                      <c:pt idx="34">
                        <c:v>44.898299601108974</c:v>
                      </c:pt>
                      <c:pt idx="35">
                        <c:v>11.403960835018177</c:v>
                      </c:pt>
                      <c:pt idx="36">
                        <c:v>53.765556616017449</c:v>
                      </c:pt>
                      <c:pt idx="37">
                        <c:v>79.659051046680574</c:v>
                      </c:pt>
                      <c:pt idx="38">
                        <c:v>105.46881653599169</c:v>
                      </c:pt>
                      <c:pt idx="39">
                        <c:v>98.582592627546802</c:v>
                      </c:pt>
                      <c:pt idx="40">
                        <c:v>34.59377182380527</c:v>
                      </c:pt>
                      <c:pt idx="41">
                        <c:v>30.77514196380643</c:v>
                      </c:pt>
                      <c:pt idx="42">
                        <c:v>38.143085298668268</c:v>
                      </c:pt>
                      <c:pt idx="43">
                        <c:v>94.248334176994248</c:v>
                      </c:pt>
                      <c:pt idx="44">
                        <c:v>8.6187232207074995</c:v>
                      </c:pt>
                      <c:pt idx="45">
                        <c:v>11.259169789567189</c:v>
                      </c:pt>
                      <c:pt idx="46">
                        <c:v>26.09392754407305</c:v>
                      </c:pt>
                      <c:pt idx="47">
                        <c:v>24.232283328400229</c:v>
                      </c:pt>
                      <c:pt idx="48">
                        <c:v>83.764244067668741</c:v>
                      </c:pt>
                      <c:pt idx="49">
                        <c:v>31.40263053992987</c:v>
                      </c:pt>
                      <c:pt idx="50">
                        <c:v>17.538870908629928</c:v>
                      </c:pt>
                      <c:pt idx="51">
                        <c:v>17.078435103592817</c:v>
                      </c:pt>
                      <c:pt idx="52">
                        <c:v>55.434032918769326</c:v>
                      </c:pt>
                      <c:pt idx="53">
                        <c:v>138.55840171832486</c:v>
                      </c:pt>
                      <c:pt idx="54">
                        <c:v>43.162136604238526</c:v>
                      </c:pt>
                      <c:pt idx="55">
                        <c:v>72.943004750752749</c:v>
                      </c:pt>
                      <c:pt idx="56">
                        <c:v>42.633928638802033</c:v>
                      </c:pt>
                      <c:pt idx="57">
                        <c:v>140.41406707615425</c:v>
                      </c:pt>
                      <c:pt idx="58">
                        <c:v>8.4457130128821358</c:v>
                      </c:pt>
                      <c:pt idx="59">
                        <c:v>38.709158723718247</c:v>
                      </c:pt>
                      <c:pt idx="60">
                        <c:v>15.594711360505759</c:v>
                      </c:pt>
                      <c:pt idx="61">
                        <c:v>83.00410885430486</c:v>
                      </c:pt>
                      <c:pt idx="62">
                        <c:v>36.090154074677223</c:v>
                      </c:pt>
                      <c:pt idx="63">
                        <c:v>125.50768343544844</c:v>
                      </c:pt>
                      <c:pt idx="64">
                        <c:v>92.578183403814933</c:v>
                      </c:pt>
                      <c:pt idx="65">
                        <c:v>204.29861803659108</c:v>
                      </c:pt>
                      <c:pt idx="66">
                        <c:v>131.5037216589858</c:v>
                      </c:pt>
                      <c:pt idx="67">
                        <c:v>10.17632380276307</c:v>
                      </c:pt>
                      <c:pt idx="68">
                        <c:v>234.30533398392933</c:v>
                      </c:pt>
                      <c:pt idx="69">
                        <c:v>147.20753967576709</c:v>
                      </c:pt>
                      <c:pt idx="70">
                        <c:v>24.671756788724139</c:v>
                      </c:pt>
                      <c:pt idx="71">
                        <c:v>70.732969880289133</c:v>
                      </c:pt>
                      <c:pt idx="72">
                        <c:v>189.73769562713633</c:v>
                      </c:pt>
                      <c:pt idx="73">
                        <c:v>6.5117631286253737</c:v>
                      </c:pt>
                      <c:pt idx="74">
                        <c:v>190.38900885087469</c:v>
                      </c:pt>
                      <c:pt idx="75">
                        <c:v>67.166601651030859</c:v>
                      </c:pt>
                      <c:pt idx="76">
                        <c:v>25.230632581663173</c:v>
                      </c:pt>
                      <c:pt idx="77">
                        <c:v>9.373831499295374</c:v>
                      </c:pt>
                      <c:pt idx="78">
                        <c:v>179.82622568132845</c:v>
                      </c:pt>
                      <c:pt idx="79">
                        <c:v>6.5504209695466891</c:v>
                      </c:pt>
                      <c:pt idx="80">
                        <c:v>0</c:v>
                      </c:pt>
                      <c:pt idx="81">
                        <c:v>0</c:v>
                      </c:pt>
                      <c:pt idx="82">
                        <c:v>66.354913717485928</c:v>
                      </c:pt>
                      <c:pt idx="83">
                        <c:v>14.124500252688277</c:v>
                      </c:pt>
                      <c:pt idx="84">
                        <c:v>12.852971613276297</c:v>
                      </c:pt>
                      <c:pt idx="85">
                        <c:v>12.5887296962721</c:v>
                      </c:pt>
                      <c:pt idx="86">
                        <c:v>26.468544278000472</c:v>
                      </c:pt>
                      <c:pt idx="87">
                        <c:v>12.880659721629623</c:v>
                      </c:pt>
                      <c:pt idx="88">
                        <c:v>22.3335180136093</c:v>
                      </c:pt>
                      <c:pt idx="89">
                        <c:v>7.3201837988939484</c:v>
                      </c:pt>
                      <c:pt idx="90">
                        <c:v>0</c:v>
                      </c:pt>
                      <c:pt idx="91">
                        <c:v>141.81694813405213</c:v>
                      </c:pt>
                      <c:pt idx="92">
                        <c:v>13.68841847206938</c:v>
                      </c:pt>
                      <c:pt idx="93">
                        <c:v>128.78401409481594</c:v>
                      </c:pt>
                      <c:pt idx="94">
                        <c:v>68.435891554837568</c:v>
                      </c:pt>
                      <c:pt idx="95">
                        <c:v>229.2343140225108</c:v>
                      </c:pt>
                      <c:pt idx="96">
                        <c:v>28.871132522835147</c:v>
                      </c:pt>
                      <c:pt idx="97">
                        <c:v>0</c:v>
                      </c:pt>
                      <c:pt idx="98">
                        <c:v>19.252717534449928</c:v>
                      </c:pt>
                      <c:pt idx="99">
                        <c:v>255.70137662762036</c:v>
                      </c:pt>
                      <c:pt idx="100">
                        <c:v>22.287973422762757</c:v>
                      </c:pt>
                      <c:pt idx="101">
                        <c:v>93.694031964328957</c:v>
                      </c:pt>
                      <c:pt idx="102">
                        <c:v>24.970306392325501</c:v>
                      </c:pt>
                      <c:pt idx="103">
                        <c:v>51.501588304576089</c:v>
                      </c:pt>
                      <c:pt idx="104">
                        <c:v>30.790200974553848</c:v>
                      </c:pt>
                      <c:pt idx="105">
                        <c:v>146.05473534616405</c:v>
                      </c:pt>
                      <c:pt idx="106">
                        <c:v>10.82918482687908</c:v>
                      </c:pt>
                      <c:pt idx="107">
                        <c:v>13.713364316763416</c:v>
                      </c:pt>
                      <c:pt idx="108">
                        <c:v>26.938855493858785</c:v>
                      </c:pt>
                      <c:pt idx="109">
                        <c:v>114.36096163219906</c:v>
                      </c:pt>
                      <c:pt idx="110">
                        <c:v>95.193212583989833</c:v>
                      </c:pt>
                      <c:pt idx="111">
                        <c:v>66.085568006489595</c:v>
                      </c:pt>
                      <c:pt idx="112">
                        <c:v>9.1494641542631108</c:v>
                      </c:pt>
                      <c:pt idx="113">
                        <c:v>239.1283545738616</c:v>
                      </c:pt>
                      <c:pt idx="114">
                        <c:v>0</c:v>
                      </c:pt>
                      <c:pt idx="115">
                        <c:v>98.927844446619332</c:v>
                      </c:pt>
                      <c:pt idx="116">
                        <c:v>38.671837501684898</c:v>
                      </c:pt>
                      <c:pt idx="117">
                        <c:v>104.0083864622684</c:v>
                      </c:pt>
                      <c:pt idx="118">
                        <c:v>127.68770870205624</c:v>
                      </c:pt>
                      <c:pt idx="119">
                        <c:v>89.403735198652868</c:v>
                      </c:pt>
                      <c:pt idx="120">
                        <c:v>188.91634258390113</c:v>
                      </c:pt>
                      <c:pt idx="121">
                        <c:v>16.975952484688964</c:v>
                      </c:pt>
                      <c:pt idx="122">
                        <c:v>136.29991770773429</c:v>
                      </c:pt>
                      <c:pt idx="123">
                        <c:v>283.68796448760395</c:v>
                      </c:pt>
                      <c:pt idx="124">
                        <c:v>52.375612385480437</c:v>
                      </c:pt>
                      <c:pt idx="125">
                        <c:v>9.6290724168037212</c:v>
                      </c:pt>
                      <c:pt idx="126">
                        <c:v>51.976645270089236</c:v>
                      </c:pt>
                      <c:pt idx="127">
                        <c:v>51.321467513546182</c:v>
                      </c:pt>
                      <c:pt idx="128">
                        <c:v>27.239653663982725</c:v>
                      </c:pt>
                      <c:pt idx="129">
                        <c:v>201.56729598531956</c:v>
                      </c:pt>
                      <c:pt idx="130">
                        <c:v>63.67662149629485</c:v>
                      </c:pt>
                      <c:pt idx="131">
                        <c:v>62.909554043452097</c:v>
                      </c:pt>
                      <c:pt idx="132">
                        <c:v>56.992318762137295</c:v>
                      </c:pt>
                      <c:pt idx="133">
                        <c:v>29.416812969858132</c:v>
                      </c:pt>
                      <c:pt idx="134">
                        <c:v>316.84358969618029</c:v>
                      </c:pt>
                      <c:pt idx="135">
                        <c:v>123.75144692512087</c:v>
                      </c:pt>
                      <c:pt idx="136">
                        <c:v>17.653522734828464</c:v>
                      </c:pt>
                      <c:pt idx="137">
                        <c:v>24.712555819558315</c:v>
                      </c:pt>
                      <c:pt idx="138">
                        <c:v>91.228301223115182</c:v>
                      </c:pt>
                      <c:pt idx="139">
                        <c:v>32.961349554101766</c:v>
                      </c:pt>
                      <c:pt idx="140">
                        <c:v>10.565821385398797</c:v>
                      </c:pt>
                      <c:pt idx="141">
                        <c:v>147.03332060545</c:v>
                      </c:pt>
                      <c:pt idx="142">
                        <c:v>76.781298438201944</c:v>
                      </c:pt>
                      <c:pt idx="143">
                        <c:v>22.287121967628114</c:v>
                      </c:pt>
                      <c:pt idx="144">
                        <c:v>57.276371818819996</c:v>
                      </c:pt>
                      <c:pt idx="145">
                        <c:v>196.29607971757514</c:v>
                      </c:pt>
                      <c:pt idx="146">
                        <c:v>5.9522336165070495</c:v>
                      </c:pt>
                      <c:pt idx="147">
                        <c:v>96.10391299874415</c:v>
                      </c:pt>
                      <c:pt idx="148">
                        <c:v>11.167893735002268</c:v>
                      </c:pt>
                      <c:pt idx="149">
                        <c:v>80.369908297046834</c:v>
                      </c:pt>
                      <c:pt idx="150">
                        <c:v>53.263815524900274</c:v>
                      </c:pt>
                      <c:pt idx="151">
                        <c:v>29.891406052395691</c:v>
                      </c:pt>
                      <c:pt idx="152">
                        <c:v>131.64541437504505</c:v>
                      </c:pt>
                      <c:pt idx="153">
                        <c:v>104.38822374902644</c:v>
                      </c:pt>
                      <c:pt idx="154">
                        <c:v>110.59034754473532</c:v>
                      </c:pt>
                      <c:pt idx="155">
                        <c:v>140.85545744972944</c:v>
                      </c:pt>
                      <c:pt idx="156">
                        <c:v>15.042099743363352</c:v>
                      </c:pt>
                      <c:pt idx="157">
                        <c:v>253.54917774184071</c:v>
                      </c:pt>
                      <c:pt idx="158">
                        <c:v>5.8819481551265813</c:v>
                      </c:pt>
                      <c:pt idx="159">
                        <c:v>15.892120501045319</c:v>
                      </c:pt>
                      <c:pt idx="160">
                        <c:v>16.446275619189599</c:v>
                      </c:pt>
                      <c:pt idx="161">
                        <c:v>16.323190677384705</c:v>
                      </c:pt>
                      <c:pt idx="162">
                        <c:v>98.829743622570689</c:v>
                      </c:pt>
                      <c:pt idx="163">
                        <c:v>429.75397854598083</c:v>
                      </c:pt>
                      <c:pt idx="164">
                        <c:v>107.25136974386542</c:v>
                      </c:pt>
                      <c:pt idx="165">
                        <c:v>62.14034516546473</c:v>
                      </c:pt>
                      <c:pt idx="166">
                        <c:v>126.75007601210984</c:v>
                      </c:pt>
                      <c:pt idx="167">
                        <c:v>43.598117782059106</c:v>
                      </c:pt>
                      <c:pt idx="168">
                        <c:v>29.653805014434841</c:v>
                      </c:pt>
                      <c:pt idx="169">
                        <c:v>41.249474407816393</c:v>
                      </c:pt>
                      <c:pt idx="170">
                        <c:v>21.451061866564327</c:v>
                      </c:pt>
                      <c:pt idx="171">
                        <c:v>208.03403812281434</c:v>
                      </c:pt>
                      <c:pt idx="172">
                        <c:v>55.963576971813865</c:v>
                      </c:pt>
                      <c:pt idx="173">
                        <c:v>41.055666144254324</c:v>
                      </c:pt>
                      <c:pt idx="174">
                        <c:v>7.469673829960823</c:v>
                      </c:pt>
                      <c:pt idx="175">
                        <c:v>25.160292636283987</c:v>
                      </c:pt>
                      <c:pt idx="176">
                        <c:v>9.9016606583201607</c:v>
                      </c:pt>
                      <c:pt idx="177">
                        <c:v>37.237635543504311</c:v>
                      </c:pt>
                      <c:pt idx="178">
                        <c:v>7.3829225856708094</c:v>
                      </c:pt>
                      <c:pt idx="179">
                        <c:v>55.456975392529579</c:v>
                      </c:pt>
                      <c:pt idx="180">
                        <c:v>33.322445008263323</c:v>
                      </c:pt>
                      <c:pt idx="181">
                        <c:v>7.8116111434654059</c:v>
                      </c:pt>
                      <c:pt idx="182">
                        <c:v>72.345626694604348</c:v>
                      </c:pt>
                      <c:pt idx="183">
                        <c:v>82.93888211000538</c:v>
                      </c:pt>
                      <c:pt idx="184">
                        <c:v>28.21</c:v>
                      </c:pt>
                      <c:pt idx="185">
                        <c:v>268.48</c:v>
                      </c:pt>
                      <c:pt idx="186">
                        <c:v>56.47</c:v>
                      </c:pt>
                      <c:pt idx="187">
                        <c:v>13.122046861198776</c:v>
                      </c:pt>
                      <c:pt idx="188">
                        <c:v>40.923994962141478</c:v>
                      </c:pt>
                      <c:pt idx="189">
                        <c:v>277.56161423229253</c:v>
                      </c:pt>
                      <c:pt idx="190">
                        <c:v>149.39719121157304</c:v>
                      </c:pt>
                      <c:pt idx="191">
                        <c:v>6.1233131194824288</c:v>
                      </c:pt>
                      <c:pt idx="192">
                        <c:v>8.4670070897425482</c:v>
                      </c:pt>
                      <c:pt idx="193">
                        <c:v>0</c:v>
                      </c:pt>
                      <c:pt idx="194">
                        <c:v>21.465559854699315</c:v>
                      </c:pt>
                      <c:pt idx="195">
                        <c:v>23.920102332783738</c:v>
                      </c:pt>
                      <c:pt idx="196">
                        <c:v>5.8961637545064036</c:v>
                      </c:pt>
                      <c:pt idx="197">
                        <c:v>21.533216709431638</c:v>
                      </c:pt>
                      <c:pt idx="198">
                        <c:v>78.553823030343068</c:v>
                      </c:pt>
                      <c:pt idx="199">
                        <c:v>143.95632988962686</c:v>
                      </c:pt>
                      <c:pt idx="200">
                        <c:v>34.326657909664583</c:v>
                      </c:pt>
                      <c:pt idx="201">
                        <c:v>51.377656923795286</c:v>
                      </c:pt>
                      <c:pt idx="202">
                        <c:v>34.415606259655767</c:v>
                      </c:pt>
                      <c:pt idx="203">
                        <c:v>109.51178783653802</c:v>
                      </c:pt>
                      <c:pt idx="204">
                        <c:v>0</c:v>
                      </c:pt>
                      <c:pt idx="205">
                        <c:v>8.8293906507490281</c:v>
                      </c:pt>
                      <c:pt idx="206">
                        <c:v>0</c:v>
                      </c:pt>
                      <c:pt idx="207">
                        <c:v>30.908328388700433</c:v>
                      </c:pt>
                      <c:pt idx="208">
                        <c:v>29.61342864202938</c:v>
                      </c:pt>
                      <c:pt idx="209">
                        <c:v>531.04929576202562</c:v>
                      </c:pt>
                      <c:pt idx="210">
                        <c:v>21.020521073492791</c:v>
                      </c:pt>
                      <c:pt idx="211">
                        <c:v>28.195571061973993</c:v>
                      </c:pt>
                      <c:pt idx="212">
                        <c:v>114.94210200362892</c:v>
                      </c:pt>
                      <c:pt idx="213">
                        <c:v>17.188322693934097</c:v>
                      </c:pt>
                      <c:pt idx="214">
                        <c:v>214.18165587662833</c:v>
                      </c:pt>
                      <c:pt idx="215">
                        <c:v>117.68782597059031</c:v>
                      </c:pt>
                      <c:pt idx="216">
                        <c:v>194.73517719833828</c:v>
                      </c:pt>
                      <c:pt idx="217">
                        <c:v>160.09228849572105</c:v>
                      </c:pt>
                      <c:pt idx="218">
                        <c:v>295.91094907043777</c:v>
                      </c:pt>
                      <c:pt idx="219">
                        <c:v>11.67420674494806</c:v>
                      </c:pt>
                      <c:pt idx="220">
                        <c:v>140.23312111342727</c:v>
                      </c:pt>
                      <c:pt idx="221">
                        <c:v>126.03614497444572</c:v>
                      </c:pt>
                      <c:pt idx="222">
                        <c:v>154.39146926610852</c:v>
                      </c:pt>
                      <c:pt idx="223">
                        <c:v>216.5730450331628</c:v>
                      </c:pt>
                      <c:pt idx="224">
                        <c:v>67.45461593920831</c:v>
                      </c:pt>
                      <c:pt idx="225">
                        <c:v>42.069936334028178</c:v>
                      </c:pt>
                      <c:pt idx="226">
                        <c:v>44.548252934036654</c:v>
                      </c:pt>
                      <c:pt idx="227">
                        <c:v>318.88201298125455</c:v>
                      </c:pt>
                      <c:pt idx="228">
                        <c:v>24.903389914600066</c:v>
                      </c:pt>
                      <c:pt idx="229">
                        <c:v>75.578415322572525</c:v>
                      </c:pt>
                      <c:pt idx="230">
                        <c:v>137.76739153307022</c:v>
                      </c:pt>
                      <c:pt idx="231">
                        <c:v>20.848623847015091</c:v>
                      </c:pt>
                      <c:pt idx="232">
                        <c:v>123.67677269533472</c:v>
                      </c:pt>
                      <c:pt idx="233">
                        <c:v>38.881624435387288</c:v>
                      </c:pt>
                      <c:pt idx="234">
                        <c:v>31.852764685212986</c:v>
                      </c:pt>
                      <c:pt idx="235">
                        <c:v>128.18646187977822</c:v>
                      </c:pt>
                      <c:pt idx="236">
                        <c:v>17.128838972227058</c:v>
                      </c:pt>
                      <c:pt idx="237">
                        <c:v>88.480764263415637</c:v>
                      </c:pt>
                      <c:pt idx="238">
                        <c:v>89.300972284631442</c:v>
                      </c:pt>
                      <c:pt idx="239">
                        <c:v>83.33453273439865</c:v>
                      </c:pt>
                      <c:pt idx="240">
                        <c:v>61.804285659092024</c:v>
                      </c:pt>
                      <c:pt idx="241">
                        <c:v>7.1222471401952037</c:v>
                      </c:pt>
                      <c:pt idx="242">
                        <c:v>84.471115325623757</c:v>
                      </c:pt>
                      <c:pt idx="243">
                        <c:v>97.683755305507034</c:v>
                      </c:pt>
                      <c:pt idx="244">
                        <c:v>160.37371056253195</c:v>
                      </c:pt>
                      <c:pt idx="245">
                        <c:v>11.762156756111429</c:v>
                      </c:pt>
                      <c:pt idx="246">
                        <c:v>126.38789535025205</c:v>
                      </c:pt>
                      <c:pt idx="247">
                        <c:v>83.854537841495116</c:v>
                      </c:pt>
                      <c:pt idx="248">
                        <c:v>65.461717975962785</c:v>
                      </c:pt>
                      <c:pt idx="249">
                        <c:v>34.655468489374719</c:v>
                      </c:pt>
                      <c:pt idx="250">
                        <c:v>31.794183717056903</c:v>
                      </c:pt>
                      <c:pt idx="251">
                        <c:v>131.14128797043776</c:v>
                      </c:pt>
                      <c:pt idx="252">
                        <c:v>91.499963640040846</c:v>
                      </c:pt>
                      <c:pt idx="253">
                        <c:v>36.249071017082223</c:v>
                      </c:pt>
                      <c:pt idx="254">
                        <c:v>16.780031586222066</c:v>
                      </c:pt>
                      <c:pt idx="255">
                        <c:v>23.861132029370193</c:v>
                      </c:pt>
                      <c:pt idx="256">
                        <c:v>157.3014172567363</c:v>
                      </c:pt>
                      <c:pt idx="257">
                        <c:v>27.028961861023344</c:v>
                      </c:pt>
                      <c:pt idx="258">
                        <c:v>40.069397684794183</c:v>
                      </c:pt>
                      <c:pt idx="259">
                        <c:v>24.08593293401232</c:v>
                      </c:pt>
                      <c:pt idx="260">
                        <c:v>42.927559774867674</c:v>
                      </c:pt>
                      <c:pt idx="261">
                        <c:v>39.591617021896376</c:v>
                      </c:pt>
                      <c:pt idx="262">
                        <c:v>11.305442955899467</c:v>
                      </c:pt>
                      <c:pt idx="263">
                        <c:v>92.921815095055933</c:v>
                      </c:pt>
                      <c:pt idx="264">
                        <c:v>126.91579192536037</c:v>
                      </c:pt>
                      <c:pt idx="265">
                        <c:v>139.28160852000656</c:v>
                      </c:pt>
                      <c:pt idx="266">
                        <c:v>9.0028936144097997</c:v>
                      </c:pt>
                      <c:pt idx="267">
                        <c:v>46.076326582302478</c:v>
                      </c:pt>
                      <c:pt idx="268">
                        <c:v>188.57170086268763</c:v>
                      </c:pt>
                      <c:pt idx="269">
                        <c:v>13.496182534879065</c:v>
                      </c:pt>
                      <c:pt idx="270">
                        <c:v>116.04549164058972</c:v>
                      </c:pt>
                      <c:pt idx="271">
                        <c:v>16.179431371718689</c:v>
                      </c:pt>
                      <c:pt idx="272">
                        <c:v>27.258761221407447</c:v>
                      </c:pt>
                      <c:pt idx="273">
                        <c:v>32.051074047866642</c:v>
                      </c:pt>
                      <c:pt idx="274">
                        <c:v>147.47871145938038</c:v>
                      </c:pt>
                      <c:pt idx="275">
                        <c:v>38.317406985395422</c:v>
                      </c:pt>
                      <c:pt idx="276">
                        <c:v>176.82498413753592</c:v>
                      </c:pt>
                      <c:pt idx="277">
                        <c:v>7.7023654803164598</c:v>
                      </c:pt>
                      <c:pt idx="278">
                        <c:v>152.66270358778232</c:v>
                      </c:pt>
                      <c:pt idx="279">
                        <c:v>154.82070738476861</c:v>
                      </c:pt>
                      <c:pt idx="280">
                        <c:v>76.832460587722238</c:v>
                      </c:pt>
                      <c:pt idx="281">
                        <c:v>69.778525033094922</c:v>
                      </c:pt>
                      <c:pt idx="282">
                        <c:v>9.6372438419833895</c:v>
                      </c:pt>
                      <c:pt idx="283">
                        <c:v>26.158870669235469</c:v>
                      </c:pt>
                      <c:pt idx="284">
                        <c:v>110.2063532824272</c:v>
                      </c:pt>
                      <c:pt idx="285">
                        <c:v>19.767431909829689</c:v>
                      </c:pt>
                      <c:pt idx="286">
                        <c:v>16.180880034364883</c:v>
                      </c:pt>
                      <c:pt idx="287">
                        <c:v>7.992714161478963</c:v>
                      </c:pt>
                      <c:pt idx="288">
                        <c:v>165.91505933728055</c:v>
                      </c:pt>
                      <c:pt idx="289">
                        <c:v>98.491312449187987</c:v>
                      </c:pt>
                      <c:pt idx="290">
                        <c:v>22.58624712876118</c:v>
                      </c:pt>
                      <c:pt idx="291">
                        <c:v>13.876961879411498</c:v>
                      </c:pt>
                      <c:pt idx="292">
                        <c:v>20.009073406776611</c:v>
                      </c:pt>
                      <c:pt idx="293">
                        <c:v>22.836694094242564</c:v>
                      </c:pt>
                      <c:pt idx="294">
                        <c:v>121.22994498792919</c:v>
                      </c:pt>
                      <c:pt idx="295">
                        <c:v>10.962494854662175</c:v>
                      </c:pt>
                      <c:pt idx="296">
                        <c:v>33.080716254425198</c:v>
                      </c:pt>
                      <c:pt idx="297">
                        <c:v>11.660487736763736</c:v>
                      </c:pt>
                      <c:pt idx="298">
                        <c:v>97.05219304144542</c:v>
                      </c:pt>
                      <c:pt idx="299">
                        <c:v>75.847240986829647</c:v>
                      </c:pt>
                      <c:pt idx="300">
                        <c:v>8.831156539527754</c:v>
                      </c:pt>
                      <c:pt idx="301">
                        <c:v>228.47033918121957</c:v>
                      </c:pt>
                      <c:pt idx="302">
                        <c:v>130.56408159732845</c:v>
                      </c:pt>
                      <c:pt idx="303">
                        <c:v>153.49670560765523</c:v>
                      </c:pt>
                      <c:pt idx="304">
                        <c:v>28.789536759135988</c:v>
                      </c:pt>
                      <c:pt idx="305">
                        <c:v>5.644227361899091</c:v>
                      </c:pt>
                      <c:pt idx="306">
                        <c:v>17.914542709362728</c:v>
                      </c:pt>
                      <c:pt idx="307">
                        <c:v>93.766020898863005</c:v>
                      </c:pt>
                      <c:pt idx="308">
                        <c:v>269.2283371322722</c:v>
                      </c:pt>
                      <c:pt idx="309">
                        <c:v>24.448482971631613</c:v>
                      </c:pt>
                      <c:pt idx="310">
                        <c:v>9.3146826477641902</c:v>
                      </c:pt>
                      <c:pt idx="311">
                        <c:v>9.1262188051055642</c:v>
                      </c:pt>
                      <c:pt idx="312">
                        <c:v>10.810553694939149</c:v>
                      </c:pt>
                      <c:pt idx="313">
                        <c:v>25.606028557153689</c:v>
                      </c:pt>
                      <c:pt idx="314">
                        <c:v>202.47019144586923</c:v>
                      </c:pt>
                      <c:pt idx="315">
                        <c:v>34.974781316638165</c:v>
                      </c:pt>
                      <c:pt idx="316">
                        <c:v>0</c:v>
                      </c:pt>
                      <c:pt idx="317">
                        <c:v>49.806233103747793</c:v>
                      </c:pt>
                      <c:pt idx="318">
                        <c:v>0</c:v>
                      </c:pt>
                      <c:pt idx="319">
                        <c:v>10.43658035978776</c:v>
                      </c:pt>
                      <c:pt idx="320">
                        <c:v>8.7982799544722408</c:v>
                      </c:pt>
                      <c:pt idx="321">
                        <c:v>14.339099073220179</c:v>
                      </c:pt>
                      <c:pt idx="322">
                        <c:v>23.702421484620636</c:v>
                      </c:pt>
                      <c:pt idx="323">
                        <c:v>16.669609797820332</c:v>
                      </c:pt>
                      <c:pt idx="324">
                        <c:v>29.247203888477909</c:v>
                      </c:pt>
                      <c:pt idx="325">
                        <c:v>8.8955413261213536</c:v>
                      </c:pt>
                      <c:pt idx="326">
                        <c:v>8.1127848899858659</c:v>
                      </c:pt>
                      <c:pt idx="327">
                        <c:v>91.051683727136449</c:v>
                      </c:pt>
                      <c:pt idx="328">
                        <c:v>67.857606807187182</c:v>
                      </c:pt>
                      <c:pt idx="329">
                        <c:v>31.171430514414688</c:v>
                      </c:pt>
                      <c:pt idx="330">
                        <c:v>0</c:v>
                      </c:pt>
                      <c:pt idx="331">
                        <c:v>45.467650937877949</c:v>
                      </c:pt>
                      <c:pt idx="332">
                        <c:v>9.3108256363158404</c:v>
                      </c:pt>
                      <c:pt idx="333">
                        <c:v>38.390872534804465</c:v>
                      </c:pt>
                      <c:pt idx="334">
                        <c:v>75.05869698361856</c:v>
                      </c:pt>
                      <c:pt idx="335">
                        <c:v>68.912636096605212</c:v>
                      </c:pt>
                      <c:pt idx="336">
                        <c:v>318.93672911292475</c:v>
                      </c:pt>
                      <c:pt idx="337">
                        <c:v>86.355445531139267</c:v>
                      </c:pt>
                      <c:pt idx="338">
                        <c:v>152.11485453635933</c:v>
                      </c:pt>
                      <c:pt idx="339">
                        <c:v>13.936336771650797</c:v>
                      </c:pt>
                      <c:pt idx="340">
                        <c:v>83.476394431697372</c:v>
                      </c:pt>
                      <c:pt idx="341">
                        <c:v>26.760462460994255</c:v>
                      </c:pt>
                      <c:pt idx="342">
                        <c:v>118.80073114568685</c:v>
                      </c:pt>
                      <c:pt idx="343">
                        <c:v>69.326061025130144</c:v>
                      </c:pt>
                      <c:pt idx="344">
                        <c:v>108.59542464560491</c:v>
                      </c:pt>
                      <c:pt idx="345">
                        <c:v>224.62784012693166</c:v>
                      </c:pt>
                      <c:pt idx="346">
                        <c:v>120.9442107125582</c:v>
                      </c:pt>
                      <c:pt idx="347">
                        <c:v>27.467800833474307</c:v>
                      </c:pt>
                      <c:pt idx="348">
                        <c:v>76.049779058204592</c:v>
                      </c:pt>
                      <c:pt idx="349">
                        <c:v>44.410923287317573</c:v>
                      </c:pt>
                      <c:pt idx="350">
                        <c:v>98.68917042121042</c:v>
                      </c:pt>
                      <c:pt idx="351">
                        <c:v>98.706529235224892</c:v>
                      </c:pt>
                      <c:pt idx="352">
                        <c:v>146.12886373848778</c:v>
                      </c:pt>
                      <c:pt idx="353">
                        <c:v>16.63718232174125</c:v>
                      </c:pt>
                      <c:pt idx="354">
                        <c:v>43.683583247271578</c:v>
                      </c:pt>
                      <c:pt idx="355">
                        <c:v>30.10380025513912</c:v>
                      </c:pt>
                      <c:pt idx="356">
                        <c:v>14.102392526727426</c:v>
                      </c:pt>
                      <c:pt idx="357">
                        <c:v>31.95814096429531</c:v>
                      </c:pt>
                      <c:pt idx="358">
                        <c:v>17.720935312525739</c:v>
                      </c:pt>
                      <c:pt idx="359">
                        <c:v>67.500789231884099</c:v>
                      </c:pt>
                      <c:pt idx="360">
                        <c:v>163.93566918437702</c:v>
                      </c:pt>
                      <c:pt idx="361">
                        <c:v>124.7324366559063</c:v>
                      </c:pt>
                      <c:pt idx="362">
                        <c:v>9.520567251304616</c:v>
                      </c:pt>
                      <c:pt idx="363">
                        <c:v>81.47397023008169</c:v>
                      </c:pt>
                      <c:pt idx="364">
                        <c:v>6.7454793023092137</c:v>
                      </c:pt>
                      <c:pt idx="365">
                        <c:v>25.062793038875483</c:v>
                      </c:pt>
                      <c:pt idx="366">
                        <c:v>14.751795857386504</c:v>
                      </c:pt>
                      <c:pt idx="367">
                        <c:v>44.61168261044503</c:v>
                      </c:pt>
                      <c:pt idx="368">
                        <c:v>133.07267660034111</c:v>
                      </c:pt>
                      <c:pt idx="369">
                        <c:v>56.887367265424032</c:v>
                      </c:pt>
                      <c:pt idx="370">
                        <c:v>125.78180676224264</c:v>
                      </c:pt>
                      <c:pt idx="371">
                        <c:v>15.137512516950421</c:v>
                      </c:pt>
                      <c:pt idx="372">
                        <c:v>67.584599479050596</c:v>
                      </c:pt>
                      <c:pt idx="373">
                        <c:v>39.849315298051152</c:v>
                      </c:pt>
                      <c:pt idx="374">
                        <c:v>15.867211384479578</c:v>
                      </c:pt>
                      <c:pt idx="375">
                        <c:v>23.419564304562936</c:v>
                      </c:pt>
                      <c:pt idx="376">
                        <c:v>85.141197467466014</c:v>
                      </c:pt>
                      <c:pt idx="377">
                        <c:v>27.739716506289206</c:v>
                      </c:pt>
                      <c:pt idx="378">
                        <c:v>34.666068107658575</c:v>
                      </c:pt>
                      <c:pt idx="379">
                        <c:v>14.492615704105168</c:v>
                      </c:pt>
                      <c:pt idx="380">
                        <c:v>21.061713199648565</c:v>
                      </c:pt>
                      <c:pt idx="381">
                        <c:v>57.891108972466128</c:v>
                      </c:pt>
                      <c:pt idx="382">
                        <c:v>42.285550431795279</c:v>
                      </c:pt>
                      <c:pt idx="383">
                        <c:v>24.627213522028242</c:v>
                      </c:pt>
                      <c:pt idx="384">
                        <c:v>39.361519466579907</c:v>
                      </c:pt>
                      <c:pt idx="385">
                        <c:v>9.0331801654002213</c:v>
                      </c:pt>
                      <c:pt idx="386">
                        <c:v>53.318920116150714</c:v>
                      </c:pt>
                      <c:pt idx="387">
                        <c:v>17.197035347367763</c:v>
                      </c:pt>
                      <c:pt idx="388">
                        <c:v>69.701633749738946</c:v>
                      </c:pt>
                      <c:pt idx="389">
                        <c:v>80.215418818148621</c:v>
                      </c:pt>
                      <c:pt idx="390">
                        <c:v>41.412622041092177</c:v>
                      </c:pt>
                      <c:pt idx="391">
                        <c:v>15.330483472564568</c:v>
                      </c:pt>
                      <c:pt idx="392">
                        <c:v>182.89942093936997</c:v>
                      </c:pt>
                      <c:pt idx="393">
                        <c:v>0</c:v>
                      </c:pt>
                      <c:pt idx="394">
                        <c:v>43.053669357661903</c:v>
                      </c:pt>
                      <c:pt idx="395">
                        <c:v>28.152172932476013</c:v>
                      </c:pt>
                      <c:pt idx="396">
                        <c:v>56.662212470025878</c:v>
                      </c:pt>
                      <c:pt idx="397">
                        <c:v>158.08821633783833</c:v>
                      </c:pt>
                      <c:pt idx="398">
                        <c:v>56.722810678388328</c:v>
                      </c:pt>
                      <c:pt idx="399">
                        <c:v>265.31180652882927</c:v>
                      </c:pt>
                      <c:pt idx="400">
                        <c:v>0</c:v>
                      </c:pt>
                      <c:pt idx="401">
                        <c:v>58.823059555747207</c:v>
                      </c:pt>
                      <c:pt idx="402">
                        <c:v>85.241837180784557</c:v>
                      </c:pt>
                      <c:pt idx="403">
                        <c:v>28.032884064118068</c:v>
                      </c:pt>
                      <c:pt idx="404">
                        <c:v>19.008632681429305</c:v>
                      </c:pt>
                      <c:pt idx="405">
                        <c:v>48.136023066453227</c:v>
                      </c:pt>
                      <c:pt idx="406">
                        <c:v>21.310459295196139</c:v>
                      </c:pt>
                      <c:pt idx="407">
                        <c:v>251.70047379333096</c:v>
                      </c:pt>
                      <c:pt idx="408">
                        <c:v>20.196672224018638</c:v>
                      </c:pt>
                      <c:pt idx="409">
                        <c:v>86.710939769523364</c:v>
                      </c:pt>
                      <c:pt idx="410">
                        <c:v>56.904551893312195</c:v>
                      </c:pt>
                      <c:pt idx="411">
                        <c:v>58.584298092056926</c:v>
                      </c:pt>
                      <c:pt idx="412">
                        <c:v>58.213937586877258</c:v>
                      </c:pt>
                      <c:pt idx="413">
                        <c:v>0</c:v>
                      </c:pt>
                      <c:pt idx="414">
                        <c:v>15.169448197365931</c:v>
                      </c:pt>
                      <c:pt idx="415">
                        <c:v>19.898309988294372</c:v>
                      </c:pt>
                      <c:pt idx="416">
                        <c:v>16.704438409704235</c:v>
                      </c:pt>
                      <c:pt idx="417">
                        <c:v>9.1264507941954012</c:v>
                      </c:pt>
                      <c:pt idx="418">
                        <c:v>29.96434211825369</c:v>
                      </c:pt>
                      <c:pt idx="419">
                        <c:v>10.692955432248882</c:v>
                      </c:pt>
                      <c:pt idx="420">
                        <c:v>15.144014824816853</c:v>
                      </c:pt>
                      <c:pt idx="421">
                        <c:v>94.255717269042393</c:v>
                      </c:pt>
                      <c:pt idx="422">
                        <c:v>52.955164616259246</c:v>
                      </c:pt>
                      <c:pt idx="423">
                        <c:v>127.07764960265467</c:v>
                      </c:pt>
                      <c:pt idx="424">
                        <c:v>15.169448197365931</c:v>
                      </c:pt>
                      <c:pt idx="425">
                        <c:v>16.464608974719035</c:v>
                      </c:pt>
                      <c:pt idx="426">
                        <c:v>65.159866049820806</c:v>
                      </c:pt>
                      <c:pt idx="427">
                        <c:v>7.0500767593130069</c:v>
                      </c:pt>
                      <c:pt idx="428">
                        <c:v>76.310935909893232</c:v>
                      </c:pt>
                      <c:pt idx="429">
                        <c:v>6.6975729213473567</c:v>
                      </c:pt>
                      <c:pt idx="430">
                        <c:v>72.813351347356459</c:v>
                      </c:pt>
                      <c:pt idx="431">
                        <c:v>126.20012354014044</c:v>
                      </c:pt>
                      <c:pt idx="432">
                        <c:v>0</c:v>
                      </c:pt>
                      <c:pt idx="433">
                        <c:v>7.9053182225648451</c:v>
                      </c:pt>
                      <c:pt idx="434">
                        <c:v>0</c:v>
                      </c:pt>
                      <c:pt idx="435">
                        <c:v>136.53503077655523</c:v>
                      </c:pt>
                      <c:pt idx="436">
                        <c:v>77.758838117392031</c:v>
                      </c:pt>
                      <c:pt idx="437">
                        <c:v>59.03511096005775</c:v>
                      </c:pt>
                      <c:pt idx="438">
                        <c:v>14.859693934017228</c:v>
                      </c:pt>
                      <c:pt idx="439">
                        <c:v>8.0679790913418987</c:v>
                      </c:pt>
                      <c:pt idx="440">
                        <c:v>10.348564220796451</c:v>
                      </c:pt>
                      <c:pt idx="441">
                        <c:v>115.02392615883137</c:v>
                      </c:pt>
                      <c:pt idx="442">
                        <c:v>0</c:v>
                      </c:pt>
                      <c:pt idx="443">
                        <c:v>13.384761114244007</c:v>
                      </c:pt>
                      <c:pt idx="444">
                        <c:v>127.63883763790689</c:v>
                      </c:pt>
                      <c:pt idx="445">
                        <c:v>30.524374363957296</c:v>
                      </c:pt>
                      <c:pt idx="446">
                        <c:v>21.288868151026737</c:v>
                      </c:pt>
                      <c:pt idx="447">
                        <c:v>0</c:v>
                      </c:pt>
                      <c:pt idx="448">
                        <c:v>21.635067592556567</c:v>
                      </c:pt>
                      <c:pt idx="449">
                        <c:v>27.281568981219824</c:v>
                      </c:pt>
                      <c:pt idx="450">
                        <c:v>23.629083038875144</c:v>
                      </c:pt>
                      <c:pt idx="451">
                        <c:v>48.580759814294439</c:v>
                      </c:pt>
                      <c:pt idx="452">
                        <c:v>104.6430820293042</c:v>
                      </c:pt>
                      <c:pt idx="453">
                        <c:v>20.27910762085137</c:v>
                      </c:pt>
                      <c:pt idx="454">
                        <c:v>6.5857290741399792</c:v>
                      </c:pt>
                      <c:pt idx="455">
                        <c:v>20.985192466646588</c:v>
                      </c:pt>
                      <c:pt idx="456">
                        <c:v>0</c:v>
                      </c:pt>
                      <c:pt idx="457">
                        <c:v>5.376078265710448</c:v>
                      </c:pt>
                      <c:pt idx="458">
                        <c:v>10.644434075513368</c:v>
                      </c:pt>
                      <c:pt idx="459">
                        <c:v>6.1523476312661822</c:v>
                      </c:pt>
                      <c:pt idx="460">
                        <c:v>11.125264989132871</c:v>
                      </c:pt>
                      <c:pt idx="461">
                        <c:v>16.35279914065314</c:v>
                      </c:pt>
                      <c:pt idx="462">
                        <c:v>48.397820331863393</c:v>
                      </c:pt>
                      <c:pt idx="463">
                        <c:v>106.67682941261538</c:v>
                      </c:pt>
                      <c:pt idx="464">
                        <c:v>36.920856529671113</c:v>
                      </c:pt>
                      <c:pt idx="465">
                        <c:v>27.631954672541553</c:v>
                      </c:pt>
                      <c:pt idx="466">
                        <c:v>6.3430456943286897</c:v>
                      </c:pt>
                      <c:pt idx="467">
                        <c:v>13.251012971714747</c:v>
                      </c:pt>
                      <c:pt idx="468">
                        <c:v>32.568503536652116</c:v>
                      </c:pt>
                      <c:pt idx="469">
                        <c:v>29.170449481439658</c:v>
                      </c:pt>
                      <c:pt idx="470">
                        <c:v>25.329003048004552</c:v>
                      </c:pt>
                      <c:pt idx="471">
                        <c:v>0</c:v>
                      </c:pt>
                      <c:pt idx="472">
                        <c:v>24.634163557168051</c:v>
                      </c:pt>
                      <c:pt idx="473">
                        <c:v>13.775149980076122</c:v>
                      </c:pt>
                      <c:pt idx="474">
                        <c:v>88.562947720295639</c:v>
                      </c:pt>
                      <c:pt idx="475">
                        <c:v>18.12243411311983</c:v>
                      </c:pt>
                      <c:pt idx="476">
                        <c:v>51.663769571740048</c:v>
                      </c:pt>
                      <c:pt idx="477">
                        <c:v>0</c:v>
                      </c:pt>
                      <c:pt idx="478">
                        <c:v>38.464936902117508</c:v>
                      </c:pt>
                      <c:pt idx="479">
                        <c:v>47.136926043589888</c:v>
                      </c:pt>
                      <c:pt idx="480">
                        <c:v>54.677271166005049</c:v>
                      </c:pt>
                      <c:pt idx="481">
                        <c:v>34.159994120685461</c:v>
                      </c:pt>
                      <c:pt idx="482">
                        <c:v>40.735037236835097</c:v>
                      </c:pt>
                      <c:pt idx="483">
                        <c:v>29.147986516813113</c:v>
                      </c:pt>
                      <c:pt idx="484">
                        <c:v>0</c:v>
                      </c:pt>
                      <c:pt idx="485">
                        <c:v>33.150940349105227</c:v>
                      </c:pt>
                      <c:pt idx="486">
                        <c:v>6.4743204906357779</c:v>
                      </c:pt>
                      <c:pt idx="487">
                        <c:v>11.270261739579908</c:v>
                      </c:pt>
                      <c:pt idx="488">
                        <c:v>7.2162401846166819</c:v>
                      </c:pt>
                      <c:pt idx="489">
                        <c:v>48.046905310840664</c:v>
                      </c:pt>
                      <c:pt idx="490">
                        <c:v>8.2323044873595173</c:v>
                      </c:pt>
                      <c:pt idx="491">
                        <c:v>8.0094474759980656</c:v>
                      </c:pt>
                      <c:pt idx="492">
                        <c:v>21.415691572751903</c:v>
                      </c:pt>
                      <c:pt idx="493">
                        <c:v>126.80603878133238</c:v>
                      </c:pt>
                      <c:pt idx="494">
                        <c:v>47.526706318776604</c:v>
                      </c:pt>
                      <c:pt idx="495">
                        <c:v>40.324487484928731</c:v>
                      </c:pt>
                      <c:pt idx="496">
                        <c:v>17.107358326939462</c:v>
                      </c:pt>
                      <c:pt idx="497">
                        <c:v>27.854353027426654</c:v>
                      </c:pt>
                      <c:pt idx="498">
                        <c:v>18.864570194160191</c:v>
                      </c:pt>
                      <c:pt idx="499">
                        <c:v>0</c:v>
                      </c:pt>
                      <c:pt idx="500">
                        <c:v>11.616938958289824</c:v>
                      </c:pt>
                      <c:pt idx="501">
                        <c:v>26.579488842842746</c:v>
                      </c:pt>
                      <c:pt idx="502">
                        <c:v>94.266200609857549</c:v>
                      </c:pt>
                      <c:pt idx="503">
                        <c:v>11.600536526035437</c:v>
                      </c:pt>
                      <c:pt idx="504">
                        <c:v>21.58021194450242</c:v>
                      </c:pt>
                      <c:pt idx="505">
                        <c:v>90.951574940967504</c:v>
                      </c:pt>
                      <c:pt idx="506">
                        <c:v>6.6148868358986244</c:v>
                      </c:pt>
                      <c:pt idx="507">
                        <c:v>55.964891576008576</c:v>
                      </c:pt>
                      <c:pt idx="508">
                        <c:v>9.7826854385598523</c:v>
                      </c:pt>
                      <c:pt idx="509">
                        <c:v>66.148868358986249</c:v>
                      </c:pt>
                      <c:pt idx="510">
                        <c:v>102.4554217778205</c:v>
                      </c:pt>
                      <c:pt idx="511">
                        <c:v>7.3064431869243895</c:v>
                      </c:pt>
                      <c:pt idx="512">
                        <c:v>69.701706888031367</c:v>
                      </c:pt>
                      <c:pt idx="513">
                        <c:v>21.208075482521892</c:v>
                      </c:pt>
                      <c:pt idx="514">
                        <c:v>72.679107291791723</c:v>
                      </c:pt>
                      <c:pt idx="515">
                        <c:v>84.754740968322935</c:v>
                      </c:pt>
                      <c:pt idx="516">
                        <c:v>43.72597149989506</c:v>
                      </c:pt>
                      <c:pt idx="517">
                        <c:v>110.95081151978336</c:v>
                      </c:pt>
                      <c:pt idx="518">
                        <c:v>16.477138910331927</c:v>
                      </c:pt>
                      <c:pt idx="519">
                        <c:v>47.654685675650121</c:v>
                      </c:pt>
                      <c:pt idx="520">
                        <c:v>27.847468225731134</c:v>
                      </c:pt>
                      <c:pt idx="521">
                        <c:v>20.065042842879478</c:v>
                      </c:pt>
                      <c:pt idx="522">
                        <c:v>56.351274772327137</c:v>
                      </c:pt>
                      <c:pt idx="523">
                        <c:v>12.610436091105926</c:v>
                      </c:pt>
                      <c:pt idx="524">
                        <c:v>8.4806929848229533</c:v>
                      </c:pt>
                      <c:pt idx="525">
                        <c:v>38.395732974686474</c:v>
                      </c:pt>
                      <c:pt idx="526">
                        <c:v>35.900856052322489</c:v>
                      </c:pt>
                      <c:pt idx="527">
                        <c:v>10.018290894600819</c:v>
                      </c:pt>
                      <c:pt idx="528">
                        <c:v>40.62161405447366</c:v>
                      </c:pt>
                      <c:pt idx="529">
                        <c:v>67.675823943927995</c:v>
                      </c:pt>
                      <c:pt idx="530">
                        <c:v>185.21578008811827</c:v>
                      </c:pt>
                      <c:pt idx="531">
                        <c:v>6.005863163855083</c:v>
                      </c:pt>
                      <c:pt idx="532">
                        <c:v>75.945108394554595</c:v>
                      </c:pt>
                      <c:pt idx="533">
                        <c:v>0</c:v>
                      </c:pt>
                      <c:pt idx="534">
                        <c:v>166.8084211322379</c:v>
                      </c:pt>
                      <c:pt idx="535">
                        <c:v>0</c:v>
                      </c:pt>
                      <c:pt idx="536">
                        <c:v>46.447074950036843</c:v>
                      </c:pt>
                      <c:pt idx="537">
                        <c:v>15.12599669269137</c:v>
                      </c:pt>
                      <c:pt idx="538">
                        <c:v>7.6218292237700469</c:v>
                      </c:pt>
                      <c:pt idx="539">
                        <c:v>0</c:v>
                      </c:pt>
                      <c:pt idx="540">
                        <c:v>8.85523727242993</c:v>
                      </c:pt>
                      <c:pt idx="541">
                        <c:v>19.608025388951987</c:v>
                      </c:pt>
                      <c:pt idx="542">
                        <c:v>0</c:v>
                      </c:pt>
                      <c:pt idx="543">
                        <c:v>0</c:v>
                      </c:pt>
                      <c:pt idx="544">
                        <c:v>8.4857782561433233</c:v>
                      </c:pt>
                      <c:pt idx="545">
                        <c:v>0</c:v>
                      </c:pt>
                      <c:pt idx="546">
                        <c:v>20.359842616840325</c:v>
                      </c:pt>
                      <c:pt idx="547">
                        <c:v>28.920391146169422</c:v>
                      </c:pt>
                      <c:pt idx="548">
                        <c:v>117.43677827354331</c:v>
                      </c:pt>
                      <c:pt idx="549">
                        <c:v>19.881478059658203</c:v>
                      </c:pt>
                      <c:pt idx="550">
                        <c:v>5.6346299153399961</c:v>
                      </c:pt>
                      <c:pt idx="551">
                        <c:v>0</c:v>
                      </c:pt>
                      <c:pt idx="552">
                        <c:v>0</c:v>
                      </c:pt>
                      <c:pt idx="553">
                        <c:v>14.354262167554056</c:v>
                      </c:pt>
                      <c:pt idx="554">
                        <c:v>93.430030757602111</c:v>
                      </c:pt>
                      <c:pt idx="555">
                        <c:v>17.590053469731494</c:v>
                      </c:pt>
                      <c:pt idx="556">
                        <c:v>20.505373814668399</c:v>
                      </c:pt>
                      <c:pt idx="557">
                        <c:v>27.784563196702081</c:v>
                      </c:pt>
                      <c:pt idx="558">
                        <c:v>6.8872697032604355</c:v>
                      </c:pt>
                      <c:pt idx="559">
                        <c:v>237.11459763791495</c:v>
                      </c:pt>
                      <c:pt idx="560">
                        <c:v>22.882635929650704</c:v>
                      </c:pt>
                      <c:pt idx="561">
                        <c:v>60.612701829595174</c:v>
                      </c:pt>
                      <c:pt idx="562">
                        <c:v>16.873810772988065</c:v>
                      </c:pt>
                      <c:pt idx="563">
                        <c:v>27.879849002737803</c:v>
                      </c:pt>
                      <c:pt idx="564">
                        <c:v>11.081948348368583</c:v>
                      </c:pt>
                      <c:pt idx="565">
                        <c:v>10.924348996991139</c:v>
                      </c:pt>
                      <c:pt idx="566">
                        <c:v>33.075842261326301</c:v>
                      </c:pt>
                      <c:pt idx="567">
                        <c:v>26.513603346801048</c:v>
                      </c:pt>
                      <c:pt idx="568">
                        <c:v>35.880521562602034</c:v>
                      </c:pt>
                      <c:pt idx="569">
                        <c:v>57.477783938417431</c:v>
                      </c:pt>
                      <c:pt idx="570">
                        <c:v>12.147275951950208</c:v>
                      </c:pt>
                      <c:pt idx="571">
                        <c:v>99.163146096083921</c:v>
                      </c:pt>
                      <c:pt idx="572">
                        <c:v>0</c:v>
                      </c:pt>
                      <c:pt idx="573">
                        <c:v>34.962766620205102</c:v>
                      </c:pt>
                      <c:pt idx="574">
                        <c:v>14.817262407049462</c:v>
                      </c:pt>
                      <c:pt idx="575">
                        <c:v>72.950090035332721</c:v>
                      </c:pt>
                      <c:pt idx="576">
                        <c:v>123.80374549465954</c:v>
                      </c:pt>
                      <c:pt idx="577">
                        <c:v>88.596010868104301</c:v>
                      </c:pt>
                      <c:pt idx="578">
                        <c:v>9.2108699539561503</c:v>
                      </c:pt>
                      <c:pt idx="579">
                        <c:v>12.324556263479609</c:v>
                      </c:pt>
                      <c:pt idx="580">
                        <c:v>48.839168111178985</c:v>
                      </c:pt>
                      <c:pt idx="581">
                        <c:v>17.691198484539083</c:v>
                      </c:pt>
                      <c:pt idx="582">
                        <c:v>26.626933915534064</c:v>
                      </c:pt>
                      <c:pt idx="583">
                        <c:v>32.430880595777303</c:v>
                      </c:pt>
                      <c:pt idx="584">
                        <c:v>8.1927086110564034</c:v>
                      </c:pt>
                      <c:pt idx="585">
                        <c:v>89.343418966439231</c:v>
                      </c:pt>
                      <c:pt idx="586">
                        <c:v>10.677090069075701</c:v>
                      </c:pt>
                      <c:pt idx="587">
                        <c:v>87.358009656073946</c:v>
                      </c:pt>
                      <c:pt idx="588">
                        <c:v>59.244277311248439</c:v>
                      </c:pt>
                      <c:pt idx="589">
                        <c:v>47.812450832551789</c:v>
                      </c:pt>
                      <c:pt idx="590">
                        <c:v>0</c:v>
                      </c:pt>
                      <c:pt idx="591">
                        <c:v>0</c:v>
                      </c:pt>
                      <c:pt idx="592">
                        <c:v>13.202981754798014</c:v>
                      </c:pt>
                      <c:pt idx="593">
                        <c:v>36.645944728607283</c:v>
                      </c:pt>
                      <c:pt idx="594">
                        <c:v>71.771310837770258</c:v>
                      </c:pt>
                      <c:pt idx="595">
                        <c:v>14.425315816181476</c:v>
                      </c:pt>
                      <c:pt idx="596">
                        <c:v>38.555975787189233</c:v>
                      </c:pt>
                      <c:pt idx="597">
                        <c:v>16.508281677569748</c:v>
                      </c:pt>
                      <c:pt idx="598">
                        <c:v>5.7294426835102881</c:v>
                      </c:pt>
                      <c:pt idx="599">
                        <c:v>33.592116001223346</c:v>
                      </c:pt>
                      <c:pt idx="600">
                        <c:v>0</c:v>
                      </c:pt>
                      <c:pt idx="601">
                        <c:v>33.926180390134732</c:v>
                      </c:pt>
                      <c:pt idx="602">
                        <c:v>61.862968211382828</c:v>
                      </c:pt>
                      <c:pt idx="603">
                        <c:v>5.8151190118699851</c:v>
                      </c:pt>
                      <c:pt idx="604">
                        <c:v>41.647038362158398</c:v>
                      </c:pt>
                      <c:pt idx="605">
                        <c:v>30.154961492159408</c:v>
                      </c:pt>
                      <c:pt idx="606">
                        <c:v>11.703733344948365</c:v>
                      </c:pt>
                      <c:pt idx="607">
                        <c:v>13.268183056550138</c:v>
                      </c:pt>
                      <c:pt idx="608">
                        <c:v>58.696205693435203</c:v>
                      </c:pt>
                      <c:pt idx="609">
                        <c:v>18.947510537354034</c:v>
                      </c:pt>
                      <c:pt idx="610">
                        <c:v>41.411916549091593</c:v>
                      </c:pt>
                      <c:pt idx="611">
                        <c:v>34.761498588129925</c:v>
                      </c:pt>
                      <c:pt idx="612">
                        <c:v>22.423207381824508</c:v>
                      </c:pt>
                      <c:pt idx="613" formatCode="0.00">
                        <c:v>51.3043226200502</c:v>
                      </c:pt>
                      <c:pt idx="614" formatCode="0.00">
                        <c:v>0</c:v>
                      </c:pt>
                      <c:pt idx="615" formatCode="0.00">
                        <c:v>43.480463897000426</c:v>
                      </c:pt>
                      <c:pt idx="616" formatCode="0.00">
                        <c:v>21.621107389878297</c:v>
                      </c:pt>
                      <c:pt idx="617" formatCode="0.00">
                        <c:v>45.043973728913116</c:v>
                      </c:pt>
                      <c:pt idx="618" formatCode="0.00">
                        <c:v>14.559668276012321</c:v>
                      </c:pt>
                      <c:pt idx="619" formatCode="0.00">
                        <c:v>37.794756284647903</c:v>
                      </c:pt>
                      <c:pt idx="620" formatCode="0.00">
                        <c:v>21.75988214847828</c:v>
                      </c:pt>
                      <c:pt idx="621" formatCode="0.00">
                        <c:v>23.896575202874786</c:v>
                      </c:pt>
                      <c:pt idx="622" formatCode="0.00">
                        <c:v>32.226582830441906</c:v>
                      </c:pt>
                      <c:pt idx="623" formatCode="0.00">
                        <c:v>0</c:v>
                      </c:pt>
                      <c:pt idx="624" formatCode="0.00">
                        <c:v>6.3133305613220649</c:v>
                      </c:pt>
                      <c:pt idx="625" formatCode="0.00">
                        <c:v>18.939991683966195</c:v>
                      </c:pt>
                      <c:pt idx="626" formatCode="0.00">
                        <c:v>9.1780541413528542</c:v>
                      </c:pt>
                      <c:pt idx="627" formatCode="0.00">
                        <c:v>22.821284850625474</c:v>
                      </c:pt>
                      <c:pt idx="628" formatCode="0.00">
                        <c:v>43.301925101186796</c:v>
                      </c:pt>
                      <c:pt idx="629" formatCode="0.00">
                        <c:v>46.018038051529288</c:v>
                      </c:pt>
                      <c:pt idx="630" formatCode="0.00">
                        <c:v>61.485336058270263</c:v>
                      </c:pt>
                      <c:pt idx="631" formatCode="0.00">
                        <c:v>25.84406233787697</c:v>
                      </c:pt>
                      <c:pt idx="632" formatCode="0.00">
                        <c:v>20.346346497100761</c:v>
                      </c:pt>
                      <c:pt idx="633" formatCode="0.00">
                        <c:v>7.466062453164457</c:v>
                      </c:pt>
                      <c:pt idx="634" formatCode="0.00">
                        <c:v>113.97894159268816</c:v>
                      </c:pt>
                      <c:pt idx="635" formatCode="0.00">
                        <c:v>32.916666507049214</c:v>
                      </c:pt>
                      <c:pt idx="636" formatCode="0.00">
                        <c:v>112.2519879321929</c:v>
                      </c:pt>
                      <c:pt idx="637" formatCode="0.00">
                        <c:v>28.852791988392912</c:v>
                      </c:pt>
                      <c:pt idx="638" formatCode="0.00">
                        <c:v>82.547546569285714</c:v>
                      </c:pt>
                      <c:pt idx="639" formatCode="0.00">
                        <c:v>6.5840547362397741</c:v>
                      </c:pt>
                      <c:pt idx="640" formatCode="0.00">
                        <c:v>7.6850919480239801</c:v>
                      </c:pt>
                      <c:pt idx="641" formatCode="0.00">
                        <c:v>43.660880759643582</c:v>
                      </c:pt>
                    </c:numCache>
                  </c:numRef>
                </c:val>
                <c:smooth val="0"/>
                <c:extLst xmlns:c16r2="http://schemas.microsoft.com/office/drawing/2015/06/chart">
                  <c:ext xmlns:c16="http://schemas.microsoft.com/office/drawing/2014/chart" uri="{C3380CC4-5D6E-409C-BE32-E72D297353CC}">
                    <c16:uniqueId val="{00000000-CCAE-48AE-AB2C-C2A9E86017F5}"/>
                  </c:ext>
                </c:extLst>
              </c15:ser>
            </c15:filteredLineSeries>
          </c:ext>
        </c:extLst>
      </c:lineChart>
      <c:dateAx>
        <c:axId val="159056480"/>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sz="1200" dirty="0"/>
                  <a:t>End</a:t>
                </a:r>
                <a:r>
                  <a:rPr lang="en-US" sz="1200" baseline="0" dirty="0"/>
                  <a:t> of 12-month Averaging Time Period</a:t>
                </a:r>
              </a:p>
            </c:rich>
          </c:tx>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m/d/yyyy"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59057040"/>
        <c:crosses val="autoZero"/>
        <c:auto val="1"/>
        <c:lblOffset val="100"/>
        <c:baseTimeUnit val="days"/>
        <c:majorUnit val="3"/>
        <c:majorTimeUnit val="months"/>
      </c:dateAx>
      <c:valAx>
        <c:axId val="159057040"/>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sz="1200" dirty="0"/>
                  <a:t>Manganese concentration</a:t>
                </a:r>
                <a:r>
                  <a:rPr lang="en-US" sz="1200" baseline="0" dirty="0"/>
                  <a:t> (ng/m3)</a:t>
                </a:r>
                <a:endParaRPr lang="en-US" sz="1200" dirty="0"/>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5905648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55BAF-570E-4F2C-9FF3-D4C99716891B}" type="datetimeFigureOut">
              <a:rPr lang="en-US" smtClean="0"/>
              <a:t>11/17/2017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D84E5A-A7A7-4000-B278-FE9CF05D118C}" type="slidenum">
              <a:rPr lang="en-US" smtClean="0"/>
              <a:t>‹#›</a:t>
            </a:fld>
            <a:endParaRPr lang="en-US"/>
          </a:p>
        </p:txBody>
      </p:sp>
    </p:spTree>
    <p:extLst>
      <p:ext uri="{BB962C8B-B14F-4D97-AF65-F5344CB8AC3E}">
        <p14:creationId xmlns:p14="http://schemas.microsoft.com/office/powerpoint/2010/main" val="2242715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CA9A9A-E80D-4B34-9AC4-1601F6FA78B9}" type="slidenum">
              <a:rPr lang="en-US" smtClean="0"/>
              <a:t>30</a:t>
            </a:fld>
            <a:endParaRPr lang="en-US" dirty="0"/>
          </a:p>
        </p:txBody>
      </p:sp>
    </p:spTree>
    <p:extLst>
      <p:ext uri="{BB962C8B-B14F-4D97-AF65-F5344CB8AC3E}">
        <p14:creationId xmlns:p14="http://schemas.microsoft.com/office/powerpoint/2010/main" val="3922198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18D4DBD-3E6F-4AFB-902C-C23E833726AA}"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A653310-7276-4BDC-8973-2084C9DBCC01}" type="slidenum">
              <a:rPr lang="en-US" smtClean="0"/>
              <a:t>‹#›</a:t>
            </a:fld>
            <a:endParaRPr lang="en-US"/>
          </a:p>
        </p:txBody>
      </p:sp>
    </p:spTree>
    <p:extLst>
      <p:ext uri="{BB962C8B-B14F-4D97-AF65-F5344CB8AC3E}">
        <p14:creationId xmlns:p14="http://schemas.microsoft.com/office/powerpoint/2010/main" val="2618010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8D4DBD-3E6F-4AFB-902C-C23E833726AA}"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A653310-7276-4BDC-8973-2084C9DBCC01}" type="slidenum">
              <a:rPr lang="en-US" smtClean="0"/>
              <a:t>‹#›</a:t>
            </a:fld>
            <a:endParaRPr lang="en-US"/>
          </a:p>
        </p:txBody>
      </p:sp>
    </p:spTree>
    <p:extLst>
      <p:ext uri="{BB962C8B-B14F-4D97-AF65-F5344CB8AC3E}">
        <p14:creationId xmlns:p14="http://schemas.microsoft.com/office/powerpoint/2010/main" val="2339830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8D4DBD-3E6F-4AFB-902C-C23E833726AA}"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A653310-7276-4BDC-8973-2084C9DBCC01}"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49284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18D4DBD-3E6F-4AFB-902C-C23E833726AA}" type="datetimeFigureOut">
              <a:rPr lang="en-US" smtClean="0"/>
              <a:t>11/17/2017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A653310-7276-4BDC-8973-2084C9DBCC01}" type="slidenum">
              <a:rPr lang="en-US" smtClean="0"/>
              <a:t>‹#›</a:t>
            </a:fld>
            <a:endParaRPr lang="en-US"/>
          </a:p>
        </p:txBody>
      </p:sp>
    </p:spTree>
    <p:extLst>
      <p:ext uri="{BB962C8B-B14F-4D97-AF65-F5344CB8AC3E}">
        <p14:creationId xmlns:p14="http://schemas.microsoft.com/office/powerpoint/2010/main" val="3135626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18D4DBD-3E6F-4AFB-902C-C23E833726AA}" type="datetimeFigureOut">
              <a:rPr lang="en-US" smtClean="0"/>
              <a:t>11/17/2017</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A653310-7276-4BDC-8973-2084C9DBCC01}"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69172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18D4DBD-3E6F-4AFB-902C-C23E833726AA}" type="datetimeFigureOut">
              <a:rPr lang="en-US" smtClean="0"/>
              <a:t>11/17/2017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A653310-7276-4BDC-8973-2084C9DBCC01}" type="slidenum">
              <a:rPr lang="en-US" smtClean="0"/>
              <a:t>‹#›</a:t>
            </a:fld>
            <a:endParaRPr lang="en-US"/>
          </a:p>
        </p:txBody>
      </p:sp>
    </p:spTree>
    <p:extLst>
      <p:ext uri="{BB962C8B-B14F-4D97-AF65-F5344CB8AC3E}">
        <p14:creationId xmlns:p14="http://schemas.microsoft.com/office/powerpoint/2010/main" val="3599847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8D4DBD-3E6F-4AFB-902C-C23E833726AA}"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A653310-7276-4BDC-8973-2084C9DBCC01}" type="slidenum">
              <a:rPr lang="en-US" smtClean="0"/>
              <a:t>‹#›</a:t>
            </a:fld>
            <a:endParaRPr lang="en-US"/>
          </a:p>
        </p:txBody>
      </p:sp>
    </p:spTree>
    <p:extLst>
      <p:ext uri="{BB962C8B-B14F-4D97-AF65-F5344CB8AC3E}">
        <p14:creationId xmlns:p14="http://schemas.microsoft.com/office/powerpoint/2010/main" val="3807823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8D4DBD-3E6F-4AFB-902C-C23E833726AA}"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A653310-7276-4BDC-8973-2084C9DBCC01}" type="slidenum">
              <a:rPr lang="en-US" smtClean="0"/>
              <a:t>‹#›</a:t>
            </a:fld>
            <a:endParaRPr lang="en-US"/>
          </a:p>
        </p:txBody>
      </p:sp>
    </p:spTree>
    <p:extLst>
      <p:ext uri="{BB962C8B-B14F-4D97-AF65-F5344CB8AC3E}">
        <p14:creationId xmlns:p14="http://schemas.microsoft.com/office/powerpoint/2010/main" val="3101716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8D4DBD-3E6F-4AFB-902C-C23E833726AA}"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A653310-7276-4BDC-8973-2084C9DBCC01}" type="slidenum">
              <a:rPr lang="en-US" smtClean="0"/>
              <a:t>‹#›</a:t>
            </a:fld>
            <a:endParaRPr lang="en-US"/>
          </a:p>
        </p:txBody>
      </p:sp>
    </p:spTree>
    <p:extLst>
      <p:ext uri="{BB962C8B-B14F-4D97-AF65-F5344CB8AC3E}">
        <p14:creationId xmlns:p14="http://schemas.microsoft.com/office/powerpoint/2010/main" val="3077513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8D4DBD-3E6F-4AFB-902C-C23E833726AA}"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A653310-7276-4BDC-8973-2084C9DBCC01}" type="slidenum">
              <a:rPr lang="en-US" smtClean="0"/>
              <a:t>‹#›</a:t>
            </a:fld>
            <a:endParaRPr lang="en-US"/>
          </a:p>
        </p:txBody>
      </p:sp>
    </p:spTree>
    <p:extLst>
      <p:ext uri="{BB962C8B-B14F-4D97-AF65-F5344CB8AC3E}">
        <p14:creationId xmlns:p14="http://schemas.microsoft.com/office/powerpoint/2010/main" val="3587420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8D4DBD-3E6F-4AFB-902C-C23E833726AA}" type="datetimeFigureOut">
              <a:rPr lang="en-US" smtClean="0"/>
              <a:t>11/17/2017</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A653310-7276-4BDC-8973-2084C9DBCC01}" type="slidenum">
              <a:rPr lang="en-US" smtClean="0"/>
              <a:t>‹#›</a:t>
            </a:fld>
            <a:endParaRPr lang="en-US"/>
          </a:p>
        </p:txBody>
      </p:sp>
    </p:spTree>
    <p:extLst>
      <p:ext uri="{BB962C8B-B14F-4D97-AF65-F5344CB8AC3E}">
        <p14:creationId xmlns:p14="http://schemas.microsoft.com/office/powerpoint/2010/main" val="2466221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18D4DBD-3E6F-4AFB-902C-C23E833726AA}" type="datetimeFigureOut">
              <a:rPr lang="en-US" smtClean="0"/>
              <a:t>11/17/2017</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A653310-7276-4BDC-8973-2084C9DBCC01}" type="slidenum">
              <a:rPr lang="en-US" smtClean="0"/>
              <a:t>‹#›</a:t>
            </a:fld>
            <a:endParaRPr lang="en-US"/>
          </a:p>
        </p:txBody>
      </p:sp>
    </p:spTree>
    <p:extLst>
      <p:ext uri="{BB962C8B-B14F-4D97-AF65-F5344CB8AC3E}">
        <p14:creationId xmlns:p14="http://schemas.microsoft.com/office/powerpoint/2010/main" val="1839912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18D4DBD-3E6F-4AFB-902C-C23E833726AA}" type="datetimeFigureOut">
              <a:rPr lang="en-US" smtClean="0"/>
              <a:t>11/17/2017</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A653310-7276-4BDC-8973-2084C9DBCC01}" type="slidenum">
              <a:rPr lang="en-US" smtClean="0"/>
              <a:t>‹#›</a:t>
            </a:fld>
            <a:endParaRPr lang="en-US"/>
          </a:p>
        </p:txBody>
      </p:sp>
    </p:spTree>
    <p:extLst>
      <p:ext uri="{BB962C8B-B14F-4D97-AF65-F5344CB8AC3E}">
        <p14:creationId xmlns:p14="http://schemas.microsoft.com/office/powerpoint/2010/main" val="784325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D4DBD-3E6F-4AFB-902C-C23E833726AA}" type="datetimeFigureOut">
              <a:rPr lang="en-US" smtClean="0"/>
              <a:t>11/17/2017</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A653310-7276-4BDC-8973-2084C9DBCC01}" type="slidenum">
              <a:rPr lang="en-US" smtClean="0"/>
              <a:t>‹#›</a:t>
            </a:fld>
            <a:endParaRPr lang="en-US"/>
          </a:p>
        </p:txBody>
      </p:sp>
    </p:spTree>
    <p:extLst>
      <p:ext uri="{BB962C8B-B14F-4D97-AF65-F5344CB8AC3E}">
        <p14:creationId xmlns:p14="http://schemas.microsoft.com/office/powerpoint/2010/main" val="2361910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8D4DBD-3E6F-4AFB-902C-C23E833726AA}" type="datetimeFigureOut">
              <a:rPr lang="en-US" smtClean="0"/>
              <a:t>11/17/2017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A653310-7276-4BDC-8973-2084C9DBCC01}" type="slidenum">
              <a:rPr lang="en-US" smtClean="0"/>
              <a:t>‹#›</a:t>
            </a:fld>
            <a:endParaRPr lang="en-US"/>
          </a:p>
        </p:txBody>
      </p:sp>
    </p:spTree>
    <p:extLst>
      <p:ext uri="{BB962C8B-B14F-4D97-AF65-F5344CB8AC3E}">
        <p14:creationId xmlns:p14="http://schemas.microsoft.com/office/powerpoint/2010/main" val="2967094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8D4DBD-3E6F-4AFB-902C-C23E833726AA}" type="datetimeFigureOut">
              <a:rPr lang="en-US" smtClean="0"/>
              <a:t>11/17/2017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A653310-7276-4BDC-8973-2084C9DBCC01}" type="slidenum">
              <a:rPr lang="en-US" smtClean="0"/>
              <a:t>‹#›</a:t>
            </a:fld>
            <a:endParaRPr lang="en-US"/>
          </a:p>
        </p:txBody>
      </p:sp>
    </p:spTree>
    <p:extLst>
      <p:ext uri="{BB962C8B-B14F-4D97-AF65-F5344CB8AC3E}">
        <p14:creationId xmlns:p14="http://schemas.microsoft.com/office/powerpoint/2010/main" val="47149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18D4DBD-3E6F-4AFB-902C-C23E833726AA}" type="datetimeFigureOut">
              <a:rPr lang="en-US" smtClean="0"/>
              <a:t>11/17/2017</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A653310-7276-4BDC-8973-2084C9DBCC01}" type="slidenum">
              <a:rPr lang="en-US" smtClean="0"/>
              <a:t>‹#›</a:t>
            </a:fld>
            <a:endParaRPr lang="en-US"/>
          </a:p>
        </p:txBody>
      </p:sp>
    </p:spTree>
    <p:extLst>
      <p:ext uri="{BB962C8B-B14F-4D97-AF65-F5344CB8AC3E}">
        <p14:creationId xmlns:p14="http://schemas.microsoft.com/office/powerpoint/2010/main" val="234265403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epa.gov/ttn/atw/188polls.html"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aqpermits@alleghenycounty.us" TargetMode="External"/><Relationship Id="rId2" Type="http://schemas.openxmlformats.org/officeDocument/2006/relationships/hyperlink" Target="http://www.achd.net/air/index.php"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Review of the </a:t>
            </a:r>
            <a:r>
              <a:rPr lang="en-US" dirty="0" err="1" smtClean="0"/>
              <a:t>McConway</a:t>
            </a:r>
            <a:r>
              <a:rPr lang="en-US" dirty="0" smtClean="0"/>
              <a:t> &amp; </a:t>
            </a:r>
            <a:r>
              <a:rPr lang="en-US" dirty="0" err="1" smtClean="0"/>
              <a:t>Torley</a:t>
            </a:r>
            <a:r>
              <a:rPr lang="en-US" dirty="0" smtClean="0"/>
              <a:t> </a:t>
            </a:r>
            <a:br>
              <a:rPr lang="en-US" dirty="0" smtClean="0"/>
            </a:br>
            <a:r>
              <a:rPr lang="en-US" dirty="0" smtClean="0"/>
              <a:t>Air Operating Permit</a:t>
            </a:r>
            <a:endParaRPr lang="en-US" dirty="0"/>
          </a:p>
        </p:txBody>
      </p:sp>
      <p:sp>
        <p:nvSpPr>
          <p:cNvPr id="8" name="Content Placeholder 7"/>
          <p:cNvSpPr>
            <a:spLocks noGrp="1"/>
          </p:cNvSpPr>
          <p:nvPr>
            <p:ph idx="1"/>
          </p:nvPr>
        </p:nvSpPr>
        <p:spPr/>
        <p:txBody>
          <a:bodyPr/>
          <a:lstStyle/>
          <a:p>
            <a:pPr marL="0" indent="0">
              <a:buNone/>
            </a:pPr>
            <a:r>
              <a:rPr lang="en-US" dirty="0" smtClean="0"/>
              <a:t>Lawrenceville United</a:t>
            </a:r>
          </a:p>
          <a:p>
            <a:pPr marL="0" indent="0">
              <a:buNone/>
            </a:pPr>
            <a:r>
              <a:rPr lang="en-US" dirty="0" smtClean="0"/>
              <a:t>November 16, 2017</a:t>
            </a: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4535" y="1244497"/>
            <a:ext cx="3876632" cy="5016818"/>
          </a:xfrm>
          <a:prstGeom prst="rect">
            <a:avLst/>
          </a:prstGeom>
        </p:spPr>
      </p:pic>
    </p:spTree>
    <p:extLst>
      <p:ext uri="{BB962C8B-B14F-4D97-AF65-F5344CB8AC3E}">
        <p14:creationId xmlns:p14="http://schemas.microsoft.com/office/powerpoint/2010/main" val="271942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McConway</a:t>
            </a:r>
            <a:r>
              <a:rPr lang="en-US" dirty="0" smtClean="0"/>
              <a:t> &amp; </a:t>
            </a:r>
            <a:r>
              <a:rPr lang="en-US" dirty="0" err="1" smtClean="0"/>
              <a:t>Torley</a:t>
            </a:r>
            <a:r>
              <a:rPr lang="en-US" dirty="0" smtClean="0"/>
              <a:t> Overview</a:t>
            </a:r>
            <a:endParaRPr lang="en-US" dirty="0"/>
          </a:p>
        </p:txBody>
      </p:sp>
      <p:sp>
        <p:nvSpPr>
          <p:cNvPr id="3" name="Content Placeholder 2"/>
          <p:cNvSpPr>
            <a:spLocks noGrp="1"/>
          </p:cNvSpPr>
          <p:nvPr>
            <p:ph sz="quarter" idx="1"/>
          </p:nvPr>
        </p:nvSpPr>
        <p:spPr>
          <a:xfrm>
            <a:off x="2592925" y="1905000"/>
            <a:ext cx="8686800" cy="4846638"/>
          </a:xfrm>
        </p:spPr>
        <p:txBody>
          <a:bodyPr>
            <a:normAutofit/>
          </a:bodyPr>
          <a:lstStyle/>
          <a:p>
            <a:r>
              <a:rPr lang="en-US" dirty="0" smtClean="0"/>
              <a:t>Steel Foundry that manufactures railroad castings</a:t>
            </a:r>
          </a:p>
          <a:p>
            <a:r>
              <a:rPr lang="en-US" dirty="0"/>
              <a:t>Melting Operations:</a:t>
            </a:r>
          </a:p>
          <a:p>
            <a:pPr lvl="1"/>
            <a:r>
              <a:rPr lang="en-US" dirty="0"/>
              <a:t>Scrap metal melted in two (2) Electric Arc </a:t>
            </a:r>
            <a:r>
              <a:rPr lang="en-US" dirty="0" smtClean="0"/>
              <a:t>Furnaces.</a:t>
            </a:r>
            <a:endParaRPr lang="en-US" dirty="0"/>
          </a:p>
          <a:p>
            <a:pPr lvl="1"/>
            <a:r>
              <a:rPr lang="en-US" dirty="0"/>
              <a:t>Molten steel tapped into ladle and transferred to pour </a:t>
            </a:r>
            <a:r>
              <a:rPr lang="en-US" dirty="0" smtClean="0"/>
              <a:t>area.</a:t>
            </a:r>
            <a:endParaRPr lang="en-US" dirty="0"/>
          </a:p>
          <a:p>
            <a:pPr lvl="1"/>
            <a:r>
              <a:rPr lang="en-US" dirty="0"/>
              <a:t>Molten steel poured into sand molds with phenolic resin cores to create </a:t>
            </a:r>
            <a:r>
              <a:rPr lang="en-US" dirty="0" smtClean="0"/>
              <a:t>shapes/voids.</a:t>
            </a:r>
            <a:endParaRPr lang="en-US" dirty="0"/>
          </a:p>
          <a:p>
            <a:r>
              <a:rPr lang="en-US" dirty="0"/>
              <a:t>Mold/Core Operations</a:t>
            </a:r>
          </a:p>
          <a:p>
            <a:pPr lvl="1"/>
            <a:r>
              <a:rPr lang="en-US" dirty="0"/>
              <a:t>Molds made from compressed </a:t>
            </a:r>
            <a:r>
              <a:rPr lang="en-US" dirty="0" smtClean="0"/>
              <a:t>sand.</a:t>
            </a:r>
            <a:endParaRPr lang="en-US" dirty="0"/>
          </a:p>
          <a:p>
            <a:pPr lvl="1"/>
            <a:r>
              <a:rPr lang="en-US" dirty="0"/>
              <a:t>Cores made from </a:t>
            </a:r>
            <a:r>
              <a:rPr lang="en-US" dirty="0" smtClean="0"/>
              <a:t>a 99% sand </a:t>
            </a:r>
            <a:r>
              <a:rPr lang="en-US" dirty="0"/>
              <a:t>and </a:t>
            </a:r>
            <a:r>
              <a:rPr lang="en-US" dirty="0" smtClean="0"/>
              <a:t>1% resin mixture.</a:t>
            </a:r>
          </a:p>
          <a:p>
            <a:pPr lvl="1"/>
            <a:r>
              <a:rPr lang="en-US" dirty="0" smtClean="0"/>
              <a:t>Shakeout: releases casting from mold.</a:t>
            </a:r>
            <a:endParaRPr lang="en-US" dirty="0"/>
          </a:p>
          <a:p>
            <a:r>
              <a:rPr lang="en-US" dirty="0" smtClean="0"/>
              <a:t>Finishing Operations: grinding and sand blasting.</a:t>
            </a:r>
          </a:p>
          <a:p>
            <a:pPr lvl="1"/>
            <a:endParaRPr lang="en-US" dirty="0" smtClean="0"/>
          </a:p>
          <a:p>
            <a:pPr marL="0" indent="0">
              <a:buNone/>
            </a:pPr>
            <a:endParaRPr lang="en-US" dirty="0"/>
          </a:p>
        </p:txBody>
      </p:sp>
    </p:spTree>
    <p:extLst>
      <p:ext uri="{BB962C8B-B14F-4D97-AF65-F5344CB8AC3E}">
        <p14:creationId xmlns:p14="http://schemas.microsoft.com/office/powerpoint/2010/main" val="4113253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1.bp.blogspot.com/-6ZZPOTvi0fM/VrVv-sBSr4I/AAAAAAAABcs/TuL2H7XUk8I/s1600/sand%2Bcastin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497179" y="1074821"/>
            <a:ext cx="1187116" cy="320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566611" y="609600"/>
            <a:ext cx="1892968" cy="17165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19200" y="3946358"/>
            <a:ext cx="1251284" cy="5935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379621" y="3893585"/>
            <a:ext cx="930442" cy="646331"/>
          </a:xfrm>
          <a:prstGeom prst="rect">
            <a:avLst/>
          </a:prstGeom>
          <a:noFill/>
        </p:spPr>
        <p:txBody>
          <a:bodyPr wrap="square" rtlCol="0">
            <a:spAutoFit/>
          </a:bodyPr>
          <a:lstStyle/>
          <a:p>
            <a:r>
              <a:rPr lang="en-US" dirty="0" smtClean="0">
                <a:latin typeface="Calibri" panose="020F0502020204030204" pitchFamily="34" charset="0"/>
                <a:cs typeface="Times New Roman" panose="02020603050405020304" pitchFamily="18" charset="0"/>
              </a:rPr>
              <a:t>Scrap Metal</a:t>
            </a:r>
            <a:endParaRPr lang="en-US"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8980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p:txBody>
          <a:bodyPr/>
          <a:lstStyle/>
          <a:p>
            <a:endParaRPr lang="en-US"/>
          </a:p>
          <a:p>
            <a:endParaRPr lang="en-US"/>
          </a:p>
          <a:p>
            <a:endParaRPr lang="en-US">
              <a:latin typeface="Tahoma" pitchFamily="34" charset="0"/>
            </a:endParaRPr>
          </a:p>
        </p:txBody>
      </p:sp>
      <p:pic>
        <p:nvPicPr>
          <p:cNvPr id="3" name="Picture 2"/>
          <p:cNvPicPr>
            <a:picLocks noChangeAspect="1"/>
          </p:cNvPicPr>
          <p:nvPr/>
        </p:nvPicPr>
        <p:blipFill>
          <a:blip r:embed="rId2"/>
          <a:stretch>
            <a:fillRect/>
          </a:stretch>
        </p:blipFill>
        <p:spPr>
          <a:xfrm>
            <a:off x="0" y="0"/>
            <a:ext cx="12192000" cy="6858000"/>
          </a:xfrm>
          <a:prstGeom prst="rect">
            <a:avLst/>
          </a:prstGeom>
        </p:spPr>
      </p:pic>
      <p:cxnSp>
        <p:nvCxnSpPr>
          <p:cNvPr id="6" name="Straight Arrow Connector 5"/>
          <p:cNvCxnSpPr/>
          <p:nvPr/>
        </p:nvCxnSpPr>
        <p:spPr>
          <a:xfrm flipH="1" flipV="1">
            <a:off x="2573746" y="4783678"/>
            <a:ext cx="3863" cy="35483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1673737" y="5242574"/>
            <a:ext cx="1830950" cy="369332"/>
          </a:xfrm>
          <a:prstGeom prst="rect">
            <a:avLst/>
          </a:prstGeom>
          <a:noFill/>
        </p:spPr>
        <p:txBody>
          <a:bodyPr wrap="none" rtlCol="0">
            <a:spAutoFit/>
          </a:bodyPr>
          <a:lstStyle/>
          <a:p>
            <a:r>
              <a:rPr lang="en-US" dirty="0" smtClean="0"/>
              <a:t>Metals Monitor</a:t>
            </a:r>
            <a:endParaRPr lang="en-US" dirty="0"/>
          </a:p>
        </p:txBody>
      </p:sp>
      <p:cxnSp>
        <p:nvCxnSpPr>
          <p:cNvPr id="12" name="Straight Arrow Connector 11"/>
          <p:cNvCxnSpPr/>
          <p:nvPr/>
        </p:nvCxnSpPr>
        <p:spPr>
          <a:xfrm flipH="1" flipV="1">
            <a:off x="7260610" y="2866030"/>
            <a:ext cx="272955" cy="4537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7206020" y="3319818"/>
            <a:ext cx="1367682" cy="369332"/>
          </a:xfrm>
          <a:prstGeom prst="rect">
            <a:avLst/>
          </a:prstGeom>
          <a:noFill/>
        </p:spPr>
        <p:txBody>
          <a:bodyPr wrap="none" rtlCol="0">
            <a:spAutoFit/>
          </a:bodyPr>
          <a:lstStyle/>
          <a:p>
            <a:r>
              <a:rPr lang="en-US" dirty="0" smtClean="0"/>
              <a:t>BH #2 &amp;#6</a:t>
            </a:r>
            <a:endParaRPr lang="en-US" dirty="0"/>
          </a:p>
        </p:txBody>
      </p:sp>
      <p:cxnSp>
        <p:nvCxnSpPr>
          <p:cNvPr id="16" name="Straight Arrow Connector 15"/>
          <p:cNvCxnSpPr/>
          <p:nvPr/>
        </p:nvCxnSpPr>
        <p:spPr>
          <a:xfrm flipV="1">
            <a:off x="7889861" y="3164575"/>
            <a:ext cx="0" cy="22689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10535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err="1" smtClean="0"/>
              <a:t>McConway</a:t>
            </a:r>
            <a:r>
              <a:rPr lang="en-US" dirty="0" smtClean="0"/>
              <a:t> &amp; </a:t>
            </a:r>
            <a:r>
              <a:rPr lang="en-US" dirty="0" err="1" smtClean="0"/>
              <a:t>Torley</a:t>
            </a:r>
            <a:r>
              <a:rPr lang="en-US" dirty="0" smtClean="0"/>
              <a:t> (M&amp;T) Facility – What is a Steel </a:t>
            </a:r>
            <a:r>
              <a:rPr lang="en-US" dirty="0"/>
              <a:t>F</a:t>
            </a:r>
            <a:r>
              <a:rPr lang="en-US" dirty="0" smtClean="0"/>
              <a:t>oundry?</a:t>
            </a:r>
          </a:p>
          <a:p>
            <a:r>
              <a:rPr lang="en-US" b="1" dirty="0" smtClean="0">
                <a:solidFill>
                  <a:schemeClr val="tx1">
                    <a:lumMod val="50000"/>
                    <a:lumOff val="50000"/>
                  </a:schemeClr>
                </a:solidFill>
              </a:rPr>
              <a:t>Sources of Air </a:t>
            </a:r>
            <a:r>
              <a:rPr lang="en-US" b="1" dirty="0">
                <a:solidFill>
                  <a:schemeClr val="tx1">
                    <a:lumMod val="50000"/>
                    <a:lumOff val="50000"/>
                  </a:schemeClr>
                </a:solidFill>
              </a:rPr>
              <a:t>E</a:t>
            </a:r>
            <a:r>
              <a:rPr lang="en-US" b="1" dirty="0" smtClean="0">
                <a:solidFill>
                  <a:schemeClr val="tx1">
                    <a:lumMod val="50000"/>
                    <a:lumOff val="50000"/>
                  </a:schemeClr>
                </a:solidFill>
              </a:rPr>
              <a:t>missions at M&amp;T</a:t>
            </a:r>
          </a:p>
          <a:p>
            <a:r>
              <a:rPr lang="en-US" dirty="0" smtClean="0">
                <a:solidFill>
                  <a:schemeClr val="tx1">
                    <a:lumMod val="50000"/>
                    <a:lumOff val="50000"/>
                  </a:schemeClr>
                </a:solidFill>
              </a:rPr>
              <a:t>Summary of Potential </a:t>
            </a:r>
            <a:r>
              <a:rPr lang="en-US" dirty="0">
                <a:solidFill>
                  <a:schemeClr val="tx1">
                    <a:lumMod val="50000"/>
                    <a:lumOff val="50000"/>
                  </a:schemeClr>
                </a:solidFill>
              </a:rPr>
              <a:t>E</a:t>
            </a:r>
            <a:r>
              <a:rPr lang="en-US" dirty="0" smtClean="0">
                <a:solidFill>
                  <a:schemeClr val="tx1">
                    <a:lumMod val="50000"/>
                    <a:lumOff val="50000"/>
                  </a:schemeClr>
                </a:solidFill>
              </a:rPr>
              <a:t>missions at M&amp;T</a:t>
            </a:r>
          </a:p>
          <a:p>
            <a:r>
              <a:rPr lang="en-US" dirty="0">
                <a:solidFill>
                  <a:schemeClr val="tx1">
                    <a:lumMod val="50000"/>
                    <a:lumOff val="50000"/>
                  </a:schemeClr>
                </a:solidFill>
              </a:rPr>
              <a:t>P</a:t>
            </a:r>
            <a:r>
              <a:rPr lang="en-US" dirty="0" smtClean="0">
                <a:solidFill>
                  <a:schemeClr val="tx1">
                    <a:lumMod val="50000"/>
                    <a:lumOff val="50000"/>
                  </a:schemeClr>
                </a:solidFill>
              </a:rPr>
              <a:t>rocess and Operation </a:t>
            </a:r>
            <a:r>
              <a:rPr lang="en-US" dirty="0">
                <a:solidFill>
                  <a:schemeClr val="tx1">
                    <a:lumMod val="50000"/>
                    <a:lumOff val="50000"/>
                  </a:schemeClr>
                </a:solidFill>
              </a:rPr>
              <a:t>C</a:t>
            </a:r>
            <a:r>
              <a:rPr lang="en-US" dirty="0" smtClean="0">
                <a:solidFill>
                  <a:schemeClr val="tx1">
                    <a:lumMod val="50000"/>
                    <a:lumOff val="50000"/>
                  </a:schemeClr>
                </a:solidFill>
              </a:rPr>
              <a:t>hanges </a:t>
            </a:r>
            <a:r>
              <a:rPr lang="en-US" dirty="0">
                <a:solidFill>
                  <a:schemeClr val="tx1">
                    <a:lumMod val="50000"/>
                    <a:lumOff val="50000"/>
                  </a:schemeClr>
                </a:solidFill>
              </a:rPr>
              <a:t>O</a:t>
            </a:r>
            <a:r>
              <a:rPr lang="en-US" dirty="0" smtClean="0">
                <a:solidFill>
                  <a:schemeClr val="tx1">
                    <a:lumMod val="50000"/>
                    <a:lumOff val="50000"/>
                  </a:schemeClr>
                </a:solidFill>
              </a:rPr>
              <a:t>ver the Last </a:t>
            </a:r>
            <a:r>
              <a:rPr lang="en-US" dirty="0">
                <a:solidFill>
                  <a:schemeClr val="tx1">
                    <a:lumMod val="50000"/>
                    <a:lumOff val="50000"/>
                  </a:schemeClr>
                </a:solidFill>
              </a:rPr>
              <a:t>3</a:t>
            </a:r>
            <a:r>
              <a:rPr lang="en-US" dirty="0" smtClean="0">
                <a:solidFill>
                  <a:schemeClr val="tx1">
                    <a:lumMod val="50000"/>
                    <a:lumOff val="50000"/>
                  </a:schemeClr>
                </a:solidFill>
              </a:rPr>
              <a:t> Years</a:t>
            </a:r>
          </a:p>
          <a:p>
            <a:r>
              <a:rPr lang="en-US" dirty="0" smtClean="0">
                <a:solidFill>
                  <a:schemeClr val="tx1">
                    <a:lumMod val="50000"/>
                    <a:lumOff val="50000"/>
                  </a:schemeClr>
                </a:solidFill>
              </a:rPr>
              <a:t>Changes in Potential </a:t>
            </a:r>
            <a:r>
              <a:rPr lang="en-US" dirty="0">
                <a:solidFill>
                  <a:schemeClr val="tx1">
                    <a:lumMod val="50000"/>
                    <a:lumOff val="50000"/>
                  </a:schemeClr>
                </a:solidFill>
              </a:rPr>
              <a:t>A</a:t>
            </a:r>
            <a:r>
              <a:rPr lang="en-US" dirty="0" smtClean="0">
                <a:solidFill>
                  <a:schemeClr val="tx1">
                    <a:lumMod val="50000"/>
                    <a:lumOff val="50000"/>
                  </a:schemeClr>
                </a:solidFill>
              </a:rPr>
              <a:t>ir </a:t>
            </a:r>
            <a:r>
              <a:rPr lang="en-US" dirty="0">
                <a:solidFill>
                  <a:schemeClr val="tx1">
                    <a:lumMod val="50000"/>
                    <a:lumOff val="50000"/>
                  </a:schemeClr>
                </a:solidFill>
              </a:rPr>
              <a:t>E</a:t>
            </a:r>
            <a:r>
              <a:rPr lang="en-US" dirty="0" smtClean="0">
                <a:solidFill>
                  <a:schemeClr val="tx1">
                    <a:lumMod val="50000"/>
                    <a:lumOff val="50000"/>
                  </a:schemeClr>
                </a:solidFill>
              </a:rPr>
              <a:t>missions</a:t>
            </a:r>
          </a:p>
          <a:p>
            <a:r>
              <a:rPr lang="en-US" dirty="0" smtClean="0">
                <a:solidFill>
                  <a:schemeClr val="tx1">
                    <a:lumMod val="50000"/>
                    <a:lumOff val="50000"/>
                  </a:schemeClr>
                </a:solidFill>
              </a:rPr>
              <a:t>Monitoring Data</a:t>
            </a:r>
          </a:p>
          <a:p>
            <a:r>
              <a:rPr lang="en-US" dirty="0" smtClean="0">
                <a:solidFill>
                  <a:schemeClr val="tx1">
                    <a:lumMod val="50000"/>
                    <a:lumOff val="50000"/>
                  </a:schemeClr>
                </a:solidFill>
              </a:rPr>
              <a:t>Sources of Toxicity </a:t>
            </a:r>
          </a:p>
          <a:p>
            <a:r>
              <a:rPr lang="en-US" dirty="0" smtClean="0">
                <a:solidFill>
                  <a:schemeClr val="tx1">
                    <a:lumMod val="50000"/>
                    <a:lumOff val="50000"/>
                  </a:schemeClr>
                </a:solidFill>
              </a:rPr>
              <a:t>The Next Steps</a:t>
            </a:r>
            <a:endParaRPr lang="en-US" dirty="0">
              <a:solidFill>
                <a:schemeClr val="tx1">
                  <a:lumMod val="50000"/>
                  <a:lumOff val="50000"/>
                </a:schemeClr>
              </a:solidFill>
            </a:endParaRPr>
          </a:p>
        </p:txBody>
      </p:sp>
    </p:spTree>
    <p:extLst>
      <p:ext uri="{BB962C8B-B14F-4D97-AF65-F5344CB8AC3E}">
        <p14:creationId xmlns:p14="http://schemas.microsoft.com/office/powerpoint/2010/main" val="655305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03637"/>
          </a:xfrm>
        </p:spPr>
        <p:txBody>
          <a:bodyPr/>
          <a:lstStyle/>
          <a:p>
            <a:r>
              <a:rPr lang="en-US" dirty="0" smtClean="0"/>
              <a:t>Sources of Air Emissions at M&amp;T</a:t>
            </a:r>
            <a:endParaRPr lang="en-US" dirty="0"/>
          </a:p>
        </p:txBody>
      </p:sp>
      <p:sp>
        <p:nvSpPr>
          <p:cNvPr id="3" name="Content Placeholder 2"/>
          <p:cNvSpPr>
            <a:spLocks noGrp="1"/>
          </p:cNvSpPr>
          <p:nvPr>
            <p:ph sz="quarter" idx="1"/>
          </p:nvPr>
        </p:nvSpPr>
        <p:spPr>
          <a:xfrm>
            <a:off x="2592925" y="1680410"/>
            <a:ext cx="8686800" cy="5177589"/>
          </a:xfrm>
        </p:spPr>
        <p:txBody>
          <a:bodyPr>
            <a:normAutofit fontScale="92500" lnSpcReduction="10000"/>
          </a:bodyPr>
          <a:lstStyle/>
          <a:p>
            <a:r>
              <a:rPr lang="en-US" dirty="0" smtClean="0"/>
              <a:t>Electric Arc Furnace (Melting)</a:t>
            </a:r>
          </a:p>
          <a:p>
            <a:pPr lvl="1"/>
            <a:r>
              <a:rPr lang="en-US" dirty="0"/>
              <a:t>Particulate </a:t>
            </a:r>
            <a:r>
              <a:rPr lang="en-US" dirty="0" smtClean="0"/>
              <a:t>matter and </a:t>
            </a:r>
            <a:r>
              <a:rPr lang="en-US" dirty="0"/>
              <a:t>metal HAPs (hazardous air pollutants)</a:t>
            </a:r>
          </a:p>
          <a:p>
            <a:pPr lvl="1"/>
            <a:r>
              <a:rPr lang="en-US" dirty="0"/>
              <a:t>Carbon Monoxide, Nitrogen Oxides, Volatile Organic Compounds, HAPs</a:t>
            </a:r>
          </a:p>
          <a:p>
            <a:r>
              <a:rPr lang="en-US" dirty="0" smtClean="0"/>
              <a:t>Pouring</a:t>
            </a:r>
          </a:p>
          <a:p>
            <a:pPr lvl="1"/>
            <a:r>
              <a:rPr lang="en-US" dirty="0"/>
              <a:t>Particulate </a:t>
            </a:r>
            <a:r>
              <a:rPr lang="en-US" dirty="0" smtClean="0"/>
              <a:t>matter and </a:t>
            </a:r>
            <a:r>
              <a:rPr lang="en-US" dirty="0"/>
              <a:t>metal HAPs (hazardous air pollutants)</a:t>
            </a:r>
          </a:p>
          <a:p>
            <a:pPr lvl="1"/>
            <a:r>
              <a:rPr lang="en-US" dirty="0"/>
              <a:t>Carbon Monoxide, Volatile Organic Compounds, HAPs</a:t>
            </a:r>
          </a:p>
          <a:p>
            <a:pPr marL="342900" lvl="1" indent="-342900"/>
            <a:r>
              <a:rPr lang="en-US" sz="1700" dirty="0" smtClean="0"/>
              <a:t>Cooling</a:t>
            </a:r>
          </a:p>
          <a:p>
            <a:pPr marL="742950" lvl="2" indent="-342900"/>
            <a:r>
              <a:rPr lang="en-US" dirty="0" smtClean="0"/>
              <a:t>Carbon Monoxide, Volatile Organic Compounds, HAPs</a:t>
            </a:r>
            <a:endParaRPr lang="en-US" dirty="0"/>
          </a:p>
          <a:p>
            <a:r>
              <a:rPr lang="en-US" dirty="0" smtClean="0"/>
              <a:t>Shakeout – release of casting from mold</a:t>
            </a:r>
          </a:p>
          <a:p>
            <a:pPr lvl="1"/>
            <a:r>
              <a:rPr lang="en-US" dirty="0" smtClean="0"/>
              <a:t>Particulate matter </a:t>
            </a:r>
            <a:r>
              <a:rPr lang="en-US" dirty="0"/>
              <a:t>and metal HAPs (hazardous air pollutants)</a:t>
            </a:r>
          </a:p>
          <a:p>
            <a:pPr lvl="1"/>
            <a:r>
              <a:rPr lang="en-US" dirty="0"/>
              <a:t>Carbon </a:t>
            </a:r>
            <a:r>
              <a:rPr lang="en-US" dirty="0" smtClean="0"/>
              <a:t>Monoxide, Volatile </a:t>
            </a:r>
            <a:r>
              <a:rPr lang="en-US" dirty="0"/>
              <a:t>Organic Compounds, HAPs</a:t>
            </a:r>
          </a:p>
          <a:p>
            <a:r>
              <a:rPr lang="en-US" dirty="0" smtClean="0"/>
              <a:t>Mold/Core Operations</a:t>
            </a:r>
          </a:p>
          <a:p>
            <a:pPr lvl="1"/>
            <a:r>
              <a:rPr lang="en-US" dirty="0" smtClean="0"/>
              <a:t>Sand Particulate mater, Volatile Organic Compounds, HAPs</a:t>
            </a:r>
            <a:endParaRPr lang="en-US" dirty="0"/>
          </a:p>
          <a:p>
            <a:r>
              <a:rPr lang="en-US" dirty="0" smtClean="0"/>
              <a:t>Finishing Operations - grinding and sand blasting.</a:t>
            </a:r>
          </a:p>
          <a:p>
            <a:pPr lvl="1"/>
            <a:r>
              <a:rPr lang="en-US" dirty="0" smtClean="0"/>
              <a:t>Metal particulate matter</a:t>
            </a:r>
          </a:p>
          <a:p>
            <a:endParaRPr lang="en-US" dirty="0" smtClean="0"/>
          </a:p>
          <a:p>
            <a:pPr lvl="1"/>
            <a:endParaRPr lang="en-US" dirty="0" smtClean="0"/>
          </a:p>
          <a:p>
            <a:pPr marL="0" indent="0">
              <a:buNone/>
            </a:pPr>
            <a:endParaRPr lang="en-US" dirty="0"/>
          </a:p>
        </p:txBody>
      </p:sp>
    </p:spTree>
    <p:extLst>
      <p:ext uri="{BB962C8B-B14F-4D97-AF65-F5344CB8AC3E}">
        <p14:creationId xmlns:p14="http://schemas.microsoft.com/office/powerpoint/2010/main" val="3272397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97179" y="1074821"/>
            <a:ext cx="1187116" cy="320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566611" y="609600"/>
            <a:ext cx="1892968" cy="17165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19200" y="3946358"/>
            <a:ext cx="1251284" cy="5935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mage result for electric arc furn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8521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McConway</a:t>
            </a:r>
            <a:r>
              <a:rPr lang="en-US" dirty="0" smtClean="0"/>
              <a:t> &amp; </a:t>
            </a:r>
            <a:r>
              <a:rPr lang="en-US" dirty="0" err="1" smtClean="0"/>
              <a:t>Torley</a:t>
            </a:r>
            <a:r>
              <a:rPr lang="en-US" dirty="0" smtClean="0"/>
              <a:t> Pollution Control Devices</a:t>
            </a:r>
            <a:endParaRPr lang="en-US" dirty="0"/>
          </a:p>
        </p:txBody>
      </p:sp>
      <p:sp>
        <p:nvSpPr>
          <p:cNvPr id="3" name="Content Placeholder 2"/>
          <p:cNvSpPr>
            <a:spLocks noGrp="1"/>
          </p:cNvSpPr>
          <p:nvPr>
            <p:ph sz="quarter" idx="1"/>
          </p:nvPr>
        </p:nvSpPr>
        <p:spPr>
          <a:xfrm>
            <a:off x="1752600" y="2011362"/>
            <a:ext cx="8686800" cy="4846638"/>
          </a:xfrm>
        </p:spPr>
        <p:txBody>
          <a:bodyPr>
            <a:normAutofit/>
          </a:bodyPr>
          <a:lstStyle/>
          <a:p>
            <a:r>
              <a:rPr lang="en-US" dirty="0"/>
              <a:t>6</a:t>
            </a:r>
            <a:r>
              <a:rPr lang="en-US" dirty="0" smtClean="0"/>
              <a:t> Baghouses to capture/collect filterable particulate matter and metals.</a:t>
            </a:r>
          </a:p>
          <a:p>
            <a:r>
              <a:rPr lang="en-US" dirty="0" smtClean="0"/>
              <a:t>2 Scrubbers to control odors from core-making operations.</a:t>
            </a:r>
          </a:p>
          <a:p>
            <a:r>
              <a:rPr lang="en-US" dirty="0" smtClean="0"/>
              <a:t>Total Building Enclosure:</a:t>
            </a:r>
          </a:p>
          <a:p>
            <a:pPr lvl="1"/>
            <a:r>
              <a:rPr lang="en-US" dirty="0" smtClean="0"/>
              <a:t>Cumulative air flow from the 6 baghouses creates a negative pressure differential inside the building.</a:t>
            </a:r>
          </a:p>
          <a:p>
            <a:pPr lvl="1"/>
            <a:r>
              <a:rPr lang="en-US" dirty="0" smtClean="0"/>
              <a:t>All air exiting from the building goes through 1 of the 6 baghouses.</a:t>
            </a:r>
          </a:p>
          <a:p>
            <a:pPr lvl="1"/>
            <a:endParaRPr lang="en-US" dirty="0" smtClean="0"/>
          </a:p>
          <a:p>
            <a:pPr marL="0" indent="0">
              <a:buNone/>
            </a:pPr>
            <a:endParaRPr lang="en-US" dirty="0"/>
          </a:p>
        </p:txBody>
      </p:sp>
    </p:spTree>
    <p:extLst>
      <p:ext uri="{BB962C8B-B14F-4D97-AF65-F5344CB8AC3E}">
        <p14:creationId xmlns:p14="http://schemas.microsoft.com/office/powerpoint/2010/main" val="5265987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err="1" smtClean="0"/>
              <a:t>McConway</a:t>
            </a:r>
            <a:r>
              <a:rPr lang="en-US" dirty="0" smtClean="0"/>
              <a:t> &amp; </a:t>
            </a:r>
            <a:r>
              <a:rPr lang="en-US" dirty="0" err="1" smtClean="0"/>
              <a:t>Torley</a:t>
            </a:r>
            <a:r>
              <a:rPr lang="en-US" dirty="0" smtClean="0"/>
              <a:t> (M&amp;T) Facility – What is a Steel </a:t>
            </a:r>
            <a:r>
              <a:rPr lang="en-US" dirty="0"/>
              <a:t>F</a:t>
            </a:r>
            <a:r>
              <a:rPr lang="en-US" dirty="0" smtClean="0"/>
              <a:t>oundry?</a:t>
            </a:r>
          </a:p>
          <a:p>
            <a:r>
              <a:rPr lang="en-US" dirty="0" smtClean="0">
                <a:solidFill>
                  <a:schemeClr val="tx1">
                    <a:lumMod val="50000"/>
                    <a:lumOff val="50000"/>
                  </a:schemeClr>
                </a:solidFill>
              </a:rPr>
              <a:t>Sources of Air </a:t>
            </a:r>
            <a:r>
              <a:rPr lang="en-US" dirty="0">
                <a:solidFill>
                  <a:schemeClr val="tx1">
                    <a:lumMod val="50000"/>
                    <a:lumOff val="50000"/>
                  </a:schemeClr>
                </a:solidFill>
              </a:rPr>
              <a:t>E</a:t>
            </a:r>
            <a:r>
              <a:rPr lang="en-US" dirty="0" smtClean="0">
                <a:solidFill>
                  <a:schemeClr val="tx1">
                    <a:lumMod val="50000"/>
                    <a:lumOff val="50000"/>
                  </a:schemeClr>
                </a:solidFill>
              </a:rPr>
              <a:t>missions at M&amp;T</a:t>
            </a:r>
          </a:p>
          <a:p>
            <a:r>
              <a:rPr lang="en-US" b="1" dirty="0" smtClean="0">
                <a:solidFill>
                  <a:schemeClr val="tx1">
                    <a:lumMod val="50000"/>
                    <a:lumOff val="50000"/>
                  </a:schemeClr>
                </a:solidFill>
              </a:rPr>
              <a:t>Summary of Potential </a:t>
            </a:r>
            <a:r>
              <a:rPr lang="en-US" b="1" dirty="0">
                <a:solidFill>
                  <a:schemeClr val="tx1">
                    <a:lumMod val="50000"/>
                    <a:lumOff val="50000"/>
                  </a:schemeClr>
                </a:solidFill>
              </a:rPr>
              <a:t>E</a:t>
            </a:r>
            <a:r>
              <a:rPr lang="en-US" b="1" dirty="0" smtClean="0">
                <a:solidFill>
                  <a:schemeClr val="tx1">
                    <a:lumMod val="50000"/>
                    <a:lumOff val="50000"/>
                  </a:schemeClr>
                </a:solidFill>
              </a:rPr>
              <a:t>missions at M&amp;T</a:t>
            </a:r>
          </a:p>
          <a:p>
            <a:r>
              <a:rPr lang="en-US" dirty="0">
                <a:solidFill>
                  <a:schemeClr val="tx1">
                    <a:lumMod val="50000"/>
                    <a:lumOff val="50000"/>
                  </a:schemeClr>
                </a:solidFill>
              </a:rPr>
              <a:t>P</a:t>
            </a:r>
            <a:r>
              <a:rPr lang="en-US" dirty="0" smtClean="0">
                <a:solidFill>
                  <a:schemeClr val="tx1">
                    <a:lumMod val="50000"/>
                    <a:lumOff val="50000"/>
                  </a:schemeClr>
                </a:solidFill>
              </a:rPr>
              <a:t>rocess and Operation </a:t>
            </a:r>
            <a:r>
              <a:rPr lang="en-US" dirty="0">
                <a:solidFill>
                  <a:schemeClr val="tx1">
                    <a:lumMod val="50000"/>
                    <a:lumOff val="50000"/>
                  </a:schemeClr>
                </a:solidFill>
              </a:rPr>
              <a:t>C</a:t>
            </a:r>
            <a:r>
              <a:rPr lang="en-US" dirty="0" smtClean="0">
                <a:solidFill>
                  <a:schemeClr val="tx1">
                    <a:lumMod val="50000"/>
                    <a:lumOff val="50000"/>
                  </a:schemeClr>
                </a:solidFill>
              </a:rPr>
              <a:t>hanges </a:t>
            </a:r>
            <a:r>
              <a:rPr lang="en-US" dirty="0">
                <a:solidFill>
                  <a:schemeClr val="tx1">
                    <a:lumMod val="50000"/>
                    <a:lumOff val="50000"/>
                  </a:schemeClr>
                </a:solidFill>
              </a:rPr>
              <a:t>O</a:t>
            </a:r>
            <a:r>
              <a:rPr lang="en-US" dirty="0" smtClean="0">
                <a:solidFill>
                  <a:schemeClr val="tx1">
                    <a:lumMod val="50000"/>
                    <a:lumOff val="50000"/>
                  </a:schemeClr>
                </a:solidFill>
              </a:rPr>
              <a:t>ver the Last </a:t>
            </a:r>
            <a:r>
              <a:rPr lang="en-US" dirty="0">
                <a:solidFill>
                  <a:schemeClr val="tx1">
                    <a:lumMod val="50000"/>
                    <a:lumOff val="50000"/>
                  </a:schemeClr>
                </a:solidFill>
              </a:rPr>
              <a:t>3</a:t>
            </a:r>
            <a:r>
              <a:rPr lang="en-US" dirty="0" smtClean="0">
                <a:solidFill>
                  <a:schemeClr val="tx1">
                    <a:lumMod val="50000"/>
                    <a:lumOff val="50000"/>
                  </a:schemeClr>
                </a:solidFill>
              </a:rPr>
              <a:t> Years</a:t>
            </a:r>
          </a:p>
          <a:p>
            <a:r>
              <a:rPr lang="en-US" dirty="0" smtClean="0">
                <a:solidFill>
                  <a:schemeClr val="tx1">
                    <a:lumMod val="50000"/>
                    <a:lumOff val="50000"/>
                  </a:schemeClr>
                </a:solidFill>
              </a:rPr>
              <a:t>Changes in Potential </a:t>
            </a:r>
            <a:r>
              <a:rPr lang="en-US" dirty="0">
                <a:solidFill>
                  <a:schemeClr val="tx1">
                    <a:lumMod val="50000"/>
                    <a:lumOff val="50000"/>
                  </a:schemeClr>
                </a:solidFill>
              </a:rPr>
              <a:t>A</a:t>
            </a:r>
            <a:r>
              <a:rPr lang="en-US" dirty="0" smtClean="0">
                <a:solidFill>
                  <a:schemeClr val="tx1">
                    <a:lumMod val="50000"/>
                    <a:lumOff val="50000"/>
                  </a:schemeClr>
                </a:solidFill>
              </a:rPr>
              <a:t>ir </a:t>
            </a:r>
            <a:r>
              <a:rPr lang="en-US" dirty="0">
                <a:solidFill>
                  <a:schemeClr val="tx1">
                    <a:lumMod val="50000"/>
                    <a:lumOff val="50000"/>
                  </a:schemeClr>
                </a:solidFill>
              </a:rPr>
              <a:t>E</a:t>
            </a:r>
            <a:r>
              <a:rPr lang="en-US" dirty="0" smtClean="0">
                <a:solidFill>
                  <a:schemeClr val="tx1">
                    <a:lumMod val="50000"/>
                    <a:lumOff val="50000"/>
                  </a:schemeClr>
                </a:solidFill>
              </a:rPr>
              <a:t>missions</a:t>
            </a:r>
          </a:p>
          <a:p>
            <a:r>
              <a:rPr lang="en-US" dirty="0" smtClean="0">
                <a:solidFill>
                  <a:schemeClr val="tx1">
                    <a:lumMod val="50000"/>
                    <a:lumOff val="50000"/>
                  </a:schemeClr>
                </a:solidFill>
              </a:rPr>
              <a:t>Monitoring Data</a:t>
            </a:r>
          </a:p>
          <a:p>
            <a:r>
              <a:rPr lang="en-US" dirty="0" smtClean="0">
                <a:solidFill>
                  <a:schemeClr val="tx1">
                    <a:lumMod val="50000"/>
                    <a:lumOff val="50000"/>
                  </a:schemeClr>
                </a:solidFill>
              </a:rPr>
              <a:t>Sources of Toxicity </a:t>
            </a:r>
          </a:p>
          <a:p>
            <a:r>
              <a:rPr lang="en-US" dirty="0" smtClean="0">
                <a:solidFill>
                  <a:schemeClr val="tx1">
                    <a:lumMod val="50000"/>
                    <a:lumOff val="50000"/>
                  </a:schemeClr>
                </a:solidFill>
              </a:rPr>
              <a:t>The Next Steps</a:t>
            </a:r>
            <a:endParaRPr lang="en-US" dirty="0">
              <a:solidFill>
                <a:schemeClr val="tx1">
                  <a:lumMod val="50000"/>
                  <a:lumOff val="50000"/>
                </a:schemeClr>
              </a:solidFill>
            </a:endParaRPr>
          </a:p>
        </p:txBody>
      </p:sp>
    </p:spTree>
    <p:extLst>
      <p:ext uri="{BB962C8B-B14F-4D97-AF65-F5344CB8AC3E}">
        <p14:creationId xmlns:p14="http://schemas.microsoft.com/office/powerpoint/2010/main" val="3780385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863889308"/>
              </p:ext>
            </p:extLst>
          </p:nvPr>
        </p:nvGraphicFramePr>
        <p:xfrm>
          <a:off x="2674961" y="163777"/>
          <a:ext cx="6810233" cy="6005006"/>
        </p:xfrm>
        <a:graphic>
          <a:graphicData uri="http://schemas.openxmlformats.org/drawingml/2006/table">
            <a:tbl>
              <a:tblPr>
                <a:tableStyleId>{5C22544A-7EE6-4342-B048-85BDC9FD1C3A}</a:tableStyleId>
              </a:tblPr>
              <a:tblGrid>
                <a:gridCol w="4241584"/>
                <a:gridCol w="2568649"/>
              </a:tblGrid>
              <a:tr h="910235">
                <a:tc>
                  <a:txBody>
                    <a:bodyPr/>
                    <a:lstStyle/>
                    <a:p>
                      <a:pPr marL="0" marR="0" algn="ctr">
                        <a:spcBef>
                          <a:spcPts val="0"/>
                        </a:spcBef>
                        <a:spcAft>
                          <a:spcPts val="0"/>
                        </a:spcAft>
                      </a:pPr>
                      <a:r>
                        <a:rPr lang="en-US" sz="1600" b="1" dirty="0">
                          <a:effectLst/>
                        </a:rPr>
                        <a:t>POLLUTANT</a:t>
                      </a:r>
                      <a:endParaRPr lang="en-US" sz="1600" b="1" dirty="0">
                        <a:effectLst/>
                        <a:latin typeface="Courier"/>
                        <a:ea typeface="Times New Roman" panose="02020603050405020304" pitchFamily="18" charset="0"/>
                        <a:cs typeface="Times New Roman" panose="02020603050405020304" pitchFamily="18" charset="0"/>
                      </a:endParaRPr>
                    </a:p>
                  </a:txBody>
                  <a:tcPr marL="39370" marR="39370" marT="0" marB="0" anchor="ctr"/>
                </a:tc>
                <a:tc>
                  <a:txBody>
                    <a:bodyPr/>
                    <a:lstStyle/>
                    <a:p>
                      <a:pPr marL="0" marR="0" algn="ctr">
                        <a:spcBef>
                          <a:spcPts val="0"/>
                        </a:spcBef>
                        <a:spcAft>
                          <a:spcPts val="0"/>
                        </a:spcAft>
                      </a:pPr>
                      <a:r>
                        <a:rPr lang="en-US" sz="1600" b="1" dirty="0">
                          <a:effectLst/>
                        </a:rPr>
                        <a:t>ANNUAL</a:t>
                      </a:r>
                    </a:p>
                    <a:p>
                      <a:pPr marL="0" marR="0" algn="ctr">
                        <a:spcBef>
                          <a:spcPts val="0"/>
                        </a:spcBef>
                        <a:spcAft>
                          <a:spcPts val="0"/>
                        </a:spcAft>
                      </a:pPr>
                      <a:r>
                        <a:rPr lang="en-US" sz="1600" b="1" dirty="0">
                          <a:effectLst/>
                        </a:rPr>
                        <a:t>EMISSION LIMIT (tons/year)*</a:t>
                      </a:r>
                      <a:endParaRPr lang="en-US" sz="1600" b="1" dirty="0">
                        <a:effectLst/>
                        <a:latin typeface="Courier"/>
                        <a:ea typeface="Times New Roman" panose="02020603050405020304" pitchFamily="18" charset="0"/>
                        <a:cs typeface="Times New Roman" panose="02020603050405020304" pitchFamily="18" charset="0"/>
                      </a:endParaRPr>
                    </a:p>
                  </a:txBody>
                  <a:tcPr marL="39370" marR="39370" marT="0" marB="0" anchor="ctr"/>
                </a:tc>
              </a:tr>
              <a:tr h="463161">
                <a:tc>
                  <a:txBody>
                    <a:bodyPr/>
                    <a:lstStyle/>
                    <a:p>
                      <a:pPr marL="0" marR="0" algn="ctr">
                        <a:spcBef>
                          <a:spcPts val="0"/>
                        </a:spcBef>
                        <a:spcAft>
                          <a:spcPts val="0"/>
                        </a:spcAft>
                      </a:pPr>
                      <a:r>
                        <a:rPr lang="en-US" sz="1400" dirty="0">
                          <a:effectLst/>
                        </a:rPr>
                        <a:t>PM10</a:t>
                      </a:r>
                      <a:endParaRPr lang="en-US" sz="1400" dirty="0">
                        <a:effectLst/>
                        <a:latin typeface="Courier"/>
                        <a:ea typeface="Times New Roman" panose="02020603050405020304" pitchFamily="18" charset="0"/>
                        <a:cs typeface="Times New Roman" panose="02020603050405020304" pitchFamily="18" charset="0"/>
                      </a:endParaRPr>
                    </a:p>
                  </a:txBody>
                  <a:tcPr marL="39370" marR="39370" marT="0" marB="0" anchor="ctr"/>
                </a:tc>
                <a:tc>
                  <a:txBody>
                    <a:bodyPr/>
                    <a:lstStyle/>
                    <a:p>
                      <a:pPr marL="0" marR="0" algn="ctr">
                        <a:spcBef>
                          <a:spcPts val="0"/>
                        </a:spcBef>
                        <a:spcAft>
                          <a:spcPts val="0"/>
                        </a:spcAft>
                      </a:pPr>
                      <a:r>
                        <a:rPr lang="en-US" sz="1400" dirty="0">
                          <a:effectLst/>
                        </a:rPr>
                        <a:t>52.94</a:t>
                      </a:r>
                      <a:endParaRPr lang="en-US" sz="1400" dirty="0">
                        <a:effectLst/>
                        <a:latin typeface="Courier"/>
                        <a:ea typeface="Times New Roman" panose="02020603050405020304" pitchFamily="18" charset="0"/>
                        <a:cs typeface="Times New Roman" panose="02020603050405020304" pitchFamily="18" charset="0"/>
                      </a:endParaRPr>
                    </a:p>
                  </a:txBody>
                  <a:tcPr marL="39370" marR="39370" marT="0" marB="0" anchor="ctr"/>
                </a:tc>
              </a:tr>
              <a:tr h="463161">
                <a:tc>
                  <a:txBody>
                    <a:bodyPr/>
                    <a:lstStyle/>
                    <a:p>
                      <a:pPr marL="0" marR="0" algn="ctr">
                        <a:spcBef>
                          <a:spcPts val="0"/>
                        </a:spcBef>
                        <a:spcAft>
                          <a:spcPts val="0"/>
                        </a:spcAft>
                      </a:pPr>
                      <a:r>
                        <a:rPr lang="en-US" sz="1400" dirty="0">
                          <a:effectLst/>
                        </a:rPr>
                        <a:t>PM2.5</a:t>
                      </a:r>
                      <a:endParaRPr lang="en-US" sz="1400" dirty="0">
                        <a:effectLst/>
                        <a:latin typeface="Courier"/>
                        <a:ea typeface="Times New Roman" panose="02020603050405020304" pitchFamily="18" charset="0"/>
                        <a:cs typeface="Times New Roman" panose="02020603050405020304" pitchFamily="18" charset="0"/>
                      </a:endParaRPr>
                    </a:p>
                  </a:txBody>
                  <a:tcPr marL="39370" marR="39370" marT="0" marB="0" anchor="ctr"/>
                </a:tc>
                <a:tc>
                  <a:txBody>
                    <a:bodyPr/>
                    <a:lstStyle/>
                    <a:p>
                      <a:pPr marL="0" marR="0" algn="ctr">
                        <a:spcBef>
                          <a:spcPts val="0"/>
                        </a:spcBef>
                        <a:spcAft>
                          <a:spcPts val="0"/>
                        </a:spcAft>
                      </a:pPr>
                      <a:r>
                        <a:rPr lang="en-US" sz="1400" dirty="0">
                          <a:effectLst/>
                        </a:rPr>
                        <a:t>52.03</a:t>
                      </a:r>
                      <a:endParaRPr lang="en-US" sz="1400" dirty="0">
                        <a:effectLst/>
                        <a:latin typeface="Courier"/>
                        <a:ea typeface="Times New Roman" panose="02020603050405020304" pitchFamily="18" charset="0"/>
                        <a:cs typeface="Times New Roman" panose="02020603050405020304" pitchFamily="18" charset="0"/>
                      </a:endParaRPr>
                    </a:p>
                  </a:txBody>
                  <a:tcPr marL="39370" marR="39370" marT="0" marB="0" anchor="ctr"/>
                </a:tc>
              </a:tr>
              <a:tr h="463161">
                <a:tc>
                  <a:txBody>
                    <a:bodyPr/>
                    <a:lstStyle/>
                    <a:p>
                      <a:pPr marL="0" marR="0" algn="ctr">
                        <a:spcBef>
                          <a:spcPts val="0"/>
                        </a:spcBef>
                        <a:spcAft>
                          <a:spcPts val="0"/>
                        </a:spcAft>
                      </a:pPr>
                      <a:r>
                        <a:rPr lang="en-US" sz="1400" dirty="0">
                          <a:effectLst/>
                        </a:rPr>
                        <a:t>Nitrogen Oxides</a:t>
                      </a:r>
                      <a:endParaRPr lang="en-US" sz="1400" dirty="0">
                        <a:effectLst/>
                        <a:latin typeface="Courier"/>
                        <a:ea typeface="Times New Roman" panose="02020603050405020304" pitchFamily="18" charset="0"/>
                        <a:cs typeface="Times New Roman" panose="02020603050405020304" pitchFamily="18" charset="0"/>
                      </a:endParaRPr>
                    </a:p>
                  </a:txBody>
                  <a:tcPr marL="39370" marR="39370" marT="0" marB="0" anchor="ctr"/>
                </a:tc>
                <a:tc>
                  <a:txBody>
                    <a:bodyPr/>
                    <a:lstStyle/>
                    <a:p>
                      <a:pPr marL="0" marR="0" algn="ctr">
                        <a:spcBef>
                          <a:spcPts val="0"/>
                        </a:spcBef>
                        <a:spcAft>
                          <a:spcPts val="0"/>
                        </a:spcAft>
                      </a:pPr>
                      <a:r>
                        <a:rPr lang="en-US" sz="1400" dirty="0">
                          <a:effectLst/>
                        </a:rPr>
                        <a:t>45.38</a:t>
                      </a:r>
                      <a:endParaRPr lang="en-US" sz="1400" dirty="0">
                        <a:effectLst/>
                        <a:latin typeface="Courier"/>
                        <a:ea typeface="Times New Roman" panose="02020603050405020304" pitchFamily="18" charset="0"/>
                        <a:cs typeface="Times New Roman" panose="02020603050405020304" pitchFamily="18" charset="0"/>
                      </a:endParaRPr>
                    </a:p>
                  </a:txBody>
                  <a:tcPr marL="39370" marR="39370" marT="0" marB="0" anchor="ctr"/>
                </a:tc>
              </a:tr>
              <a:tr h="463161">
                <a:tc>
                  <a:txBody>
                    <a:bodyPr/>
                    <a:lstStyle/>
                    <a:p>
                      <a:pPr marL="0" marR="0" algn="ctr">
                        <a:spcBef>
                          <a:spcPts val="0"/>
                        </a:spcBef>
                        <a:spcAft>
                          <a:spcPts val="0"/>
                        </a:spcAft>
                      </a:pPr>
                      <a:r>
                        <a:rPr lang="en-US" sz="1400" dirty="0">
                          <a:effectLst/>
                        </a:rPr>
                        <a:t>Sulfur Oxides</a:t>
                      </a:r>
                      <a:endParaRPr lang="en-US" sz="1400" dirty="0">
                        <a:effectLst/>
                        <a:latin typeface="Courier"/>
                        <a:ea typeface="Times New Roman" panose="02020603050405020304" pitchFamily="18" charset="0"/>
                        <a:cs typeface="Times New Roman" panose="02020603050405020304" pitchFamily="18" charset="0"/>
                      </a:endParaRPr>
                    </a:p>
                  </a:txBody>
                  <a:tcPr marL="39370" marR="39370" marT="0" marB="0" anchor="ctr"/>
                </a:tc>
                <a:tc>
                  <a:txBody>
                    <a:bodyPr/>
                    <a:lstStyle/>
                    <a:p>
                      <a:pPr marL="0" marR="0" algn="ctr">
                        <a:spcBef>
                          <a:spcPts val="0"/>
                        </a:spcBef>
                        <a:spcAft>
                          <a:spcPts val="0"/>
                        </a:spcAft>
                      </a:pPr>
                      <a:r>
                        <a:rPr lang="en-US" sz="1400" dirty="0">
                          <a:effectLst/>
                        </a:rPr>
                        <a:t>25.1</a:t>
                      </a:r>
                      <a:endParaRPr lang="en-US" sz="1400" dirty="0">
                        <a:effectLst/>
                        <a:latin typeface="Courier"/>
                        <a:ea typeface="Times New Roman" panose="02020603050405020304" pitchFamily="18" charset="0"/>
                        <a:cs typeface="Times New Roman" panose="02020603050405020304" pitchFamily="18" charset="0"/>
                      </a:endParaRPr>
                    </a:p>
                  </a:txBody>
                  <a:tcPr marL="39370" marR="39370" marT="0" marB="0" anchor="ctr"/>
                </a:tc>
              </a:tr>
              <a:tr h="463161">
                <a:tc>
                  <a:txBody>
                    <a:bodyPr/>
                    <a:lstStyle/>
                    <a:p>
                      <a:pPr marL="0" marR="0" algn="ctr">
                        <a:spcBef>
                          <a:spcPts val="0"/>
                        </a:spcBef>
                        <a:spcAft>
                          <a:spcPts val="0"/>
                        </a:spcAft>
                      </a:pPr>
                      <a:r>
                        <a:rPr lang="en-US" sz="1400" dirty="0">
                          <a:effectLst/>
                        </a:rPr>
                        <a:t>Carbon Monoxide</a:t>
                      </a:r>
                      <a:endParaRPr lang="en-US" sz="1400" dirty="0">
                        <a:effectLst/>
                        <a:latin typeface="Courier"/>
                        <a:ea typeface="Times New Roman" panose="02020603050405020304" pitchFamily="18" charset="0"/>
                        <a:cs typeface="Times New Roman" panose="02020603050405020304" pitchFamily="18" charset="0"/>
                      </a:endParaRPr>
                    </a:p>
                  </a:txBody>
                  <a:tcPr marL="39370" marR="39370" marT="0" marB="0" anchor="ctr"/>
                </a:tc>
                <a:tc>
                  <a:txBody>
                    <a:bodyPr/>
                    <a:lstStyle/>
                    <a:p>
                      <a:pPr marL="0" marR="0" algn="ctr">
                        <a:spcBef>
                          <a:spcPts val="0"/>
                        </a:spcBef>
                        <a:spcAft>
                          <a:spcPts val="0"/>
                        </a:spcAft>
                      </a:pPr>
                      <a:r>
                        <a:rPr lang="en-US" sz="1400" dirty="0">
                          <a:effectLst/>
                        </a:rPr>
                        <a:t>96.25</a:t>
                      </a:r>
                      <a:endParaRPr lang="en-US" sz="1400" dirty="0">
                        <a:effectLst/>
                        <a:latin typeface="Courier"/>
                        <a:ea typeface="Times New Roman" panose="02020603050405020304" pitchFamily="18" charset="0"/>
                        <a:cs typeface="Times New Roman" panose="02020603050405020304" pitchFamily="18" charset="0"/>
                      </a:endParaRPr>
                    </a:p>
                  </a:txBody>
                  <a:tcPr marL="39370" marR="39370" marT="0" marB="0" anchor="ctr"/>
                </a:tc>
              </a:tr>
              <a:tr h="463161">
                <a:tc>
                  <a:txBody>
                    <a:bodyPr/>
                    <a:lstStyle/>
                    <a:p>
                      <a:pPr marL="0" marR="0" algn="ctr">
                        <a:spcBef>
                          <a:spcPts val="0"/>
                        </a:spcBef>
                        <a:spcAft>
                          <a:spcPts val="0"/>
                        </a:spcAft>
                      </a:pPr>
                      <a:r>
                        <a:rPr lang="en-US" sz="1400" dirty="0">
                          <a:effectLst/>
                        </a:rPr>
                        <a:t>Volatile Organic Compounds</a:t>
                      </a:r>
                      <a:endParaRPr lang="en-US" sz="1400" dirty="0">
                        <a:effectLst/>
                        <a:latin typeface="Courier"/>
                        <a:ea typeface="Times New Roman" panose="02020603050405020304" pitchFamily="18" charset="0"/>
                        <a:cs typeface="Times New Roman" panose="02020603050405020304" pitchFamily="18" charset="0"/>
                      </a:endParaRPr>
                    </a:p>
                  </a:txBody>
                  <a:tcPr marL="39370" marR="39370" marT="0" marB="0" anchor="ctr"/>
                </a:tc>
                <a:tc>
                  <a:txBody>
                    <a:bodyPr/>
                    <a:lstStyle/>
                    <a:p>
                      <a:pPr marL="0" marR="0" algn="ctr">
                        <a:spcBef>
                          <a:spcPts val="0"/>
                        </a:spcBef>
                        <a:spcAft>
                          <a:spcPts val="0"/>
                        </a:spcAft>
                      </a:pPr>
                      <a:r>
                        <a:rPr lang="en-US" sz="1400" dirty="0">
                          <a:effectLst/>
                        </a:rPr>
                        <a:t>7.94</a:t>
                      </a:r>
                      <a:endParaRPr lang="en-US" sz="1400" dirty="0">
                        <a:effectLst/>
                        <a:latin typeface="Courier"/>
                        <a:ea typeface="Times New Roman" panose="02020603050405020304" pitchFamily="18" charset="0"/>
                        <a:cs typeface="Times New Roman" panose="02020603050405020304" pitchFamily="18" charset="0"/>
                      </a:endParaRPr>
                    </a:p>
                  </a:txBody>
                  <a:tcPr marL="39370" marR="39370" marT="0" marB="0" anchor="ctr"/>
                </a:tc>
              </a:tr>
              <a:tr h="463161">
                <a:tc>
                  <a:txBody>
                    <a:bodyPr/>
                    <a:lstStyle/>
                    <a:p>
                      <a:pPr marL="0" marR="0" algn="ctr">
                        <a:spcBef>
                          <a:spcPts val="0"/>
                        </a:spcBef>
                        <a:spcAft>
                          <a:spcPts val="0"/>
                        </a:spcAft>
                      </a:pPr>
                      <a:r>
                        <a:rPr lang="en-US" sz="1400" dirty="0">
                          <a:effectLst/>
                        </a:rPr>
                        <a:t>Benzene</a:t>
                      </a:r>
                      <a:endParaRPr lang="en-US" sz="1400" dirty="0">
                        <a:effectLst/>
                        <a:latin typeface="Courier"/>
                        <a:ea typeface="Times New Roman" panose="02020603050405020304" pitchFamily="18" charset="0"/>
                        <a:cs typeface="Times New Roman" panose="02020603050405020304" pitchFamily="18" charset="0"/>
                      </a:endParaRPr>
                    </a:p>
                  </a:txBody>
                  <a:tcPr marL="39370" marR="39370" marT="0" marB="0" anchor="ctr"/>
                </a:tc>
                <a:tc>
                  <a:txBody>
                    <a:bodyPr/>
                    <a:lstStyle/>
                    <a:p>
                      <a:pPr marL="0" marR="0" algn="ctr">
                        <a:spcBef>
                          <a:spcPts val="0"/>
                        </a:spcBef>
                        <a:spcAft>
                          <a:spcPts val="0"/>
                        </a:spcAft>
                      </a:pPr>
                      <a:r>
                        <a:rPr lang="en-US" sz="1400" dirty="0">
                          <a:effectLst/>
                        </a:rPr>
                        <a:t>1.21</a:t>
                      </a:r>
                      <a:endParaRPr lang="en-US" sz="1400" dirty="0">
                        <a:effectLst/>
                        <a:latin typeface="Courier"/>
                        <a:ea typeface="Times New Roman" panose="02020603050405020304" pitchFamily="18" charset="0"/>
                        <a:cs typeface="Times New Roman" panose="02020603050405020304" pitchFamily="18" charset="0"/>
                      </a:endParaRPr>
                    </a:p>
                  </a:txBody>
                  <a:tcPr marL="39370" marR="39370" marT="0" marB="0" anchor="ctr"/>
                </a:tc>
              </a:tr>
              <a:tr h="463161">
                <a:tc>
                  <a:txBody>
                    <a:bodyPr/>
                    <a:lstStyle/>
                    <a:p>
                      <a:pPr marL="0" marR="0" algn="ctr">
                        <a:spcBef>
                          <a:spcPts val="0"/>
                        </a:spcBef>
                        <a:spcAft>
                          <a:spcPts val="0"/>
                        </a:spcAft>
                      </a:pPr>
                      <a:r>
                        <a:rPr lang="en-US" sz="1400" dirty="0">
                          <a:effectLst/>
                        </a:rPr>
                        <a:t>Metal HAPs</a:t>
                      </a:r>
                      <a:endParaRPr lang="en-US" sz="1400" dirty="0">
                        <a:effectLst/>
                        <a:latin typeface="Courier"/>
                        <a:ea typeface="Times New Roman" panose="02020603050405020304" pitchFamily="18" charset="0"/>
                        <a:cs typeface="Times New Roman" panose="02020603050405020304" pitchFamily="18" charset="0"/>
                      </a:endParaRPr>
                    </a:p>
                  </a:txBody>
                  <a:tcPr marL="39370" marR="39370" marT="0" marB="0" anchor="ctr"/>
                </a:tc>
                <a:tc>
                  <a:txBody>
                    <a:bodyPr/>
                    <a:lstStyle/>
                    <a:p>
                      <a:pPr marL="0" marR="0" algn="ctr">
                        <a:spcBef>
                          <a:spcPts val="0"/>
                        </a:spcBef>
                        <a:spcAft>
                          <a:spcPts val="0"/>
                        </a:spcAft>
                      </a:pPr>
                      <a:r>
                        <a:rPr lang="en-US" sz="1400" dirty="0">
                          <a:effectLst/>
                        </a:rPr>
                        <a:t>0.16</a:t>
                      </a:r>
                      <a:endParaRPr lang="en-US" sz="1400" dirty="0">
                        <a:effectLst/>
                        <a:latin typeface="Courier"/>
                        <a:ea typeface="Times New Roman" panose="02020603050405020304" pitchFamily="18" charset="0"/>
                        <a:cs typeface="Times New Roman" panose="02020603050405020304" pitchFamily="18" charset="0"/>
                      </a:endParaRPr>
                    </a:p>
                  </a:txBody>
                  <a:tcPr marL="39370" marR="39370" marT="0" marB="0" anchor="ctr"/>
                </a:tc>
              </a:tr>
              <a:tr h="463161">
                <a:tc>
                  <a:txBody>
                    <a:bodyPr/>
                    <a:lstStyle/>
                    <a:p>
                      <a:pPr marL="0" marR="0" algn="ctr">
                        <a:spcBef>
                          <a:spcPts val="0"/>
                        </a:spcBef>
                        <a:spcAft>
                          <a:spcPts val="0"/>
                        </a:spcAft>
                      </a:pPr>
                      <a:r>
                        <a:rPr lang="en-US" sz="1400" dirty="0">
                          <a:effectLst/>
                        </a:rPr>
                        <a:t>Chromium</a:t>
                      </a:r>
                      <a:endParaRPr lang="en-US" sz="1400" dirty="0">
                        <a:effectLst/>
                        <a:latin typeface="Courier"/>
                        <a:ea typeface="Times New Roman" panose="02020603050405020304" pitchFamily="18" charset="0"/>
                        <a:cs typeface="Times New Roman" panose="02020603050405020304" pitchFamily="18" charset="0"/>
                      </a:endParaRPr>
                    </a:p>
                  </a:txBody>
                  <a:tcPr marL="39370" marR="39370" marT="0" marB="0" anchor="ctr"/>
                </a:tc>
                <a:tc>
                  <a:txBody>
                    <a:bodyPr/>
                    <a:lstStyle/>
                    <a:p>
                      <a:pPr marL="0" marR="0" algn="ctr">
                        <a:spcBef>
                          <a:spcPts val="0"/>
                        </a:spcBef>
                        <a:spcAft>
                          <a:spcPts val="0"/>
                        </a:spcAft>
                      </a:pPr>
                      <a:r>
                        <a:rPr lang="en-US" sz="1400" dirty="0">
                          <a:effectLst/>
                        </a:rPr>
                        <a:t>0.014</a:t>
                      </a:r>
                      <a:endParaRPr lang="en-US" sz="1400" dirty="0">
                        <a:effectLst/>
                        <a:latin typeface="Courier"/>
                        <a:ea typeface="Times New Roman" panose="02020603050405020304" pitchFamily="18" charset="0"/>
                        <a:cs typeface="Times New Roman" panose="02020603050405020304" pitchFamily="18" charset="0"/>
                      </a:endParaRPr>
                    </a:p>
                  </a:txBody>
                  <a:tcPr marL="39370" marR="39370" marT="0" marB="0" anchor="ctr"/>
                </a:tc>
              </a:tr>
              <a:tr h="463161">
                <a:tc>
                  <a:txBody>
                    <a:bodyPr/>
                    <a:lstStyle/>
                    <a:p>
                      <a:pPr marL="0" marR="0" algn="ctr">
                        <a:spcBef>
                          <a:spcPts val="0"/>
                        </a:spcBef>
                        <a:spcAft>
                          <a:spcPts val="0"/>
                        </a:spcAft>
                      </a:pPr>
                      <a:r>
                        <a:rPr lang="en-US" sz="1400" dirty="0">
                          <a:effectLst/>
                        </a:rPr>
                        <a:t>Manganese</a:t>
                      </a:r>
                      <a:endParaRPr lang="en-US" sz="1400" dirty="0">
                        <a:effectLst/>
                        <a:latin typeface="Courier"/>
                        <a:ea typeface="Times New Roman" panose="02020603050405020304" pitchFamily="18" charset="0"/>
                        <a:cs typeface="Times New Roman" panose="02020603050405020304" pitchFamily="18" charset="0"/>
                      </a:endParaRPr>
                    </a:p>
                  </a:txBody>
                  <a:tcPr marL="39370" marR="39370" marT="0" marB="0" anchor="ctr"/>
                </a:tc>
                <a:tc>
                  <a:txBody>
                    <a:bodyPr/>
                    <a:lstStyle/>
                    <a:p>
                      <a:pPr marL="0" marR="0" algn="ctr">
                        <a:spcBef>
                          <a:spcPts val="0"/>
                        </a:spcBef>
                        <a:spcAft>
                          <a:spcPts val="0"/>
                        </a:spcAft>
                      </a:pPr>
                      <a:r>
                        <a:rPr lang="en-US" sz="1400" dirty="0">
                          <a:effectLst/>
                        </a:rPr>
                        <a:t>0.10</a:t>
                      </a:r>
                      <a:endParaRPr lang="en-US" sz="1400" dirty="0">
                        <a:effectLst/>
                        <a:latin typeface="Courier"/>
                        <a:ea typeface="Times New Roman" panose="02020603050405020304" pitchFamily="18" charset="0"/>
                        <a:cs typeface="Times New Roman" panose="02020603050405020304" pitchFamily="18" charset="0"/>
                      </a:endParaRPr>
                    </a:p>
                  </a:txBody>
                  <a:tcPr marL="39370" marR="39370" marT="0" marB="0" anchor="ctr"/>
                </a:tc>
              </a:tr>
              <a:tr h="463161">
                <a:tc>
                  <a:txBody>
                    <a:bodyPr/>
                    <a:lstStyle/>
                    <a:p>
                      <a:pPr marL="0" marR="0" algn="ctr">
                        <a:spcBef>
                          <a:spcPts val="0"/>
                        </a:spcBef>
                        <a:spcAft>
                          <a:spcPts val="0"/>
                        </a:spcAft>
                      </a:pPr>
                      <a:r>
                        <a:rPr lang="en-US" sz="1400" dirty="0">
                          <a:effectLst/>
                        </a:rPr>
                        <a:t>Total HAPs</a:t>
                      </a:r>
                      <a:endParaRPr lang="en-US" sz="1400" dirty="0">
                        <a:effectLst/>
                        <a:latin typeface="Courier"/>
                        <a:ea typeface="Times New Roman" panose="02020603050405020304" pitchFamily="18" charset="0"/>
                        <a:cs typeface="Times New Roman" panose="02020603050405020304" pitchFamily="18" charset="0"/>
                      </a:endParaRPr>
                    </a:p>
                  </a:txBody>
                  <a:tcPr marL="39370" marR="39370" marT="0" marB="0" anchor="ctr"/>
                </a:tc>
                <a:tc>
                  <a:txBody>
                    <a:bodyPr/>
                    <a:lstStyle/>
                    <a:p>
                      <a:pPr marL="0" marR="0" algn="ctr">
                        <a:spcBef>
                          <a:spcPts val="0"/>
                        </a:spcBef>
                        <a:spcAft>
                          <a:spcPts val="0"/>
                        </a:spcAft>
                      </a:pPr>
                      <a:r>
                        <a:rPr lang="en-US" sz="1400" dirty="0">
                          <a:effectLst/>
                        </a:rPr>
                        <a:t>7.90</a:t>
                      </a:r>
                      <a:endParaRPr lang="en-US" sz="1400" dirty="0">
                        <a:effectLst/>
                        <a:latin typeface="Courier"/>
                        <a:ea typeface="Times New Roman" panose="02020603050405020304" pitchFamily="18" charset="0"/>
                        <a:cs typeface="Times New Roman" panose="02020603050405020304" pitchFamily="18" charset="0"/>
                      </a:endParaRPr>
                    </a:p>
                  </a:txBody>
                  <a:tcPr marL="39370" marR="39370" marT="0" marB="0" anchor="ctr"/>
                </a:tc>
              </a:tr>
            </a:tbl>
          </a:graphicData>
        </a:graphic>
      </p:graphicFrame>
      <p:sp>
        <p:nvSpPr>
          <p:cNvPr id="7" name="Rectangle 6"/>
          <p:cNvSpPr/>
          <p:nvPr/>
        </p:nvSpPr>
        <p:spPr>
          <a:xfrm>
            <a:off x="2324669" y="6276426"/>
            <a:ext cx="7160525" cy="400110"/>
          </a:xfrm>
          <a:prstGeom prst="rect">
            <a:avLst/>
          </a:prstGeom>
        </p:spPr>
        <p:txBody>
          <a:bodyPr wrap="square">
            <a:spAutoFit/>
          </a:bodyPr>
          <a:lstStyle/>
          <a:p>
            <a:pPr marL="914400" marR="0" indent="457200">
              <a:spcBef>
                <a:spcPts val="0"/>
              </a:spcBef>
              <a:spcAft>
                <a:spcPts val="0"/>
              </a:spcAft>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A year is defined as any consecutive 12-month period.</a:t>
            </a:r>
            <a:endParaRPr lang="en-US" sz="2000" dirty="0">
              <a:effectLst/>
              <a:latin typeface="Courier"/>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537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err="1" smtClean="0"/>
              <a:t>McConway</a:t>
            </a:r>
            <a:r>
              <a:rPr lang="en-US" dirty="0" smtClean="0"/>
              <a:t> &amp; </a:t>
            </a:r>
            <a:r>
              <a:rPr lang="en-US" dirty="0" err="1" smtClean="0"/>
              <a:t>Torley</a:t>
            </a:r>
            <a:r>
              <a:rPr lang="en-US" dirty="0" smtClean="0"/>
              <a:t> (M&amp;T) Facility – What is a Steel </a:t>
            </a:r>
            <a:r>
              <a:rPr lang="en-US" dirty="0"/>
              <a:t>F</a:t>
            </a:r>
            <a:r>
              <a:rPr lang="en-US" dirty="0" smtClean="0"/>
              <a:t>oundry?</a:t>
            </a:r>
          </a:p>
          <a:p>
            <a:r>
              <a:rPr lang="en-US" dirty="0" smtClean="0">
                <a:solidFill>
                  <a:schemeClr val="tx1">
                    <a:lumMod val="50000"/>
                    <a:lumOff val="50000"/>
                  </a:schemeClr>
                </a:solidFill>
              </a:rPr>
              <a:t>Sources of Air </a:t>
            </a:r>
            <a:r>
              <a:rPr lang="en-US" dirty="0">
                <a:solidFill>
                  <a:schemeClr val="tx1">
                    <a:lumMod val="50000"/>
                    <a:lumOff val="50000"/>
                  </a:schemeClr>
                </a:solidFill>
              </a:rPr>
              <a:t>E</a:t>
            </a:r>
            <a:r>
              <a:rPr lang="en-US" dirty="0" smtClean="0">
                <a:solidFill>
                  <a:schemeClr val="tx1">
                    <a:lumMod val="50000"/>
                    <a:lumOff val="50000"/>
                  </a:schemeClr>
                </a:solidFill>
              </a:rPr>
              <a:t>missions at M&amp;T</a:t>
            </a:r>
          </a:p>
          <a:p>
            <a:r>
              <a:rPr lang="en-US" dirty="0" smtClean="0">
                <a:solidFill>
                  <a:schemeClr val="tx1">
                    <a:lumMod val="50000"/>
                    <a:lumOff val="50000"/>
                  </a:schemeClr>
                </a:solidFill>
              </a:rPr>
              <a:t>Summary of Potential </a:t>
            </a:r>
            <a:r>
              <a:rPr lang="en-US" dirty="0">
                <a:solidFill>
                  <a:schemeClr val="tx1">
                    <a:lumMod val="50000"/>
                    <a:lumOff val="50000"/>
                  </a:schemeClr>
                </a:solidFill>
              </a:rPr>
              <a:t>E</a:t>
            </a:r>
            <a:r>
              <a:rPr lang="en-US" dirty="0" smtClean="0">
                <a:solidFill>
                  <a:schemeClr val="tx1">
                    <a:lumMod val="50000"/>
                    <a:lumOff val="50000"/>
                  </a:schemeClr>
                </a:solidFill>
              </a:rPr>
              <a:t>missions at M&amp;T</a:t>
            </a:r>
          </a:p>
          <a:p>
            <a:r>
              <a:rPr lang="en-US" b="1" dirty="0">
                <a:solidFill>
                  <a:schemeClr val="tx1">
                    <a:lumMod val="50000"/>
                    <a:lumOff val="50000"/>
                  </a:schemeClr>
                </a:solidFill>
              </a:rPr>
              <a:t>P</a:t>
            </a:r>
            <a:r>
              <a:rPr lang="en-US" b="1" dirty="0" smtClean="0">
                <a:solidFill>
                  <a:schemeClr val="tx1">
                    <a:lumMod val="50000"/>
                    <a:lumOff val="50000"/>
                  </a:schemeClr>
                </a:solidFill>
              </a:rPr>
              <a:t>rocess and Operation </a:t>
            </a:r>
            <a:r>
              <a:rPr lang="en-US" b="1" dirty="0">
                <a:solidFill>
                  <a:schemeClr val="tx1">
                    <a:lumMod val="50000"/>
                    <a:lumOff val="50000"/>
                  </a:schemeClr>
                </a:solidFill>
              </a:rPr>
              <a:t>C</a:t>
            </a:r>
            <a:r>
              <a:rPr lang="en-US" b="1" dirty="0" smtClean="0">
                <a:solidFill>
                  <a:schemeClr val="tx1">
                    <a:lumMod val="50000"/>
                    <a:lumOff val="50000"/>
                  </a:schemeClr>
                </a:solidFill>
              </a:rPr>
              <a:t>hanges </a:t>
            </a:r>
            <a:r>
              <a:rPr lang="en-US" b="1" dirty="0">
                <a:solidFill>
                  <a:schemeClr val="tx1">
                    <a:lumMod val="50000"/>
                    <a:lumOff val="50000"/>
                  </a:schemeClr>
                </a:solidFill>
              </a:rPr>
              <a:t>O</a:t>
            </a:r>
            <a:r>
              <a:rPr lang="en-US" b="1" dirty="0" smtClean="0">
                <a:solidFill>
                  <a:schemeClr val="tx1">
                    <a:lumMod val="50000"/>
                    <a:lumOff val="50000"/>
                  </a:schemeClr>
                </a:solidFill>
              </a:rPr>
              <a:t>ver the Last </a:t>
            </a:r>
            <a:r>
              <a:rPr lang="en-US" b="1" dirty="0">
                <a:solidFill>
                  <a:schemeClr val="tx1">
                    <a:lumMod val="50000"/>
                    <a:lumOff val="50000"/>
                  </a:schemeClr>
                </a:solidFill>
              </a:rPr>
              <a:t>3</a:t>
            </a:r>
            <a:r>
              <a:rPr lang="en-US" b="1" dirty="0" smtClean="0">
                <a:solidFill>
                  <a:schemeClr val="tx1">
                    <a:lumMod val="50000"/>
                    <a:lumOff val="50000"/>
                  </a:schemeClr>
                </a:solidFill>
              </a:rPr>
              <a:t> Years</a:t>
            </a:r>
          </a:p>
          <a:p>
            <a:r>
              <a:rPr lang="en-US" dirty="0" smtClean="0">
                <a:solidFill>
                  <a:schemeClr val="tx1">
                    <a:lumMod val="50000"/>
                    <a:lumOff val="50000"/>
                  </a:schemeClr>
                </a:solidFill>
              </a:rPr>
              <a:t>Changes in Potential </a:t>
            </a:r>
            <a:r>
              <a:rPr lang="en-US" dirty="0">
                <a:solidFill>
                  <a:schemeClr val="tx1">
                    <a:lumMod val="50000"/>
                    <a:lumOff val="50000"/>
                  </a:schemeClr>
                </a:solidFill>
              </a:rPr>
              <a:t>A</a:t>
            </a:r>
            <a:r>
              <a:rPr lang="en-US" dirty="0" smtClean="0">
                <a:solidFill>
                  <a:schemeClr val="tx1">
                    <a:lumMod val="50000"/>
                    <a:lumOff val="50000"/>
                  </a:schemeClr>
                </a:solidFill>
              </a:rPr>
              <a:t>ir </a:t>
            </a:r>
            <a:r>
              <a:rPr lang="en-US" dirty="0">
                <a:solidFill>
                  <a:schemeClr val="tx1">
                    <a:lumMod val="50000"/>
                    <a:lumOff val="50000"/>
                  </a:schemeClr>
                </a:solidFill>
              </a:rPr>
              <a:t>E</a:t>
            </a:r>
            <a:r>
              <a:rPr lang="en-US" dirty="0" smtClean="0">
                <a:solidFill>
                  <a:schemeClr val="tx1">
                    <a:lumMod val="50000"/>
                    <a:lumOff val="50000"/>
                  </a:schemeClr>
                </a:solidFill>
              </a:rPr>
              <a:t>missions</a:t>
            </a:r>
          </a:p>
          <a:p>
            <a:r>
              <a:rPr lang="en-US" dirty="0" smtClean="0">
                <a:solidFill>
                  <a:schemeClr val="tx1">
                    <a:lumMod val="50000"/>
                    <a:lumOff val="50000"/>
                  </a:schemeClr>
                </a:solidFill>
              </a:rPr>
              <a:t>Monitoring Data</a:t>
            </a:r>
          </a:p>
          <a:p>
            <a:r>
              <a:rPr lang="en-US" dirty="0" smtClean="0">
                <a:solidFill>
                  <a:schemeClr val="tx1">
                    <a:lumMod val="50000"/>
                    <a:lumOff val="50000"/>
                  </a:schemeClr>
                </a:solidFill>
              </a:rPr>
              <a:t>Sources of Toxicity </a:t>
            </a:r>
          </a:p>
          <a:p>
            <a:r>
              <a:rPr lang="en-US" dirty="0" smtClean="0">
                <a:solidFill>
                  <a:schemeClr val="tx1">
                    <a:lumMod val="50000"/>
                    <a:lumOff val="50000"/>
                  </a:schemeClr>
                </a:solidFill>
              </a:rPr>
              <a:t>The Next Steps</a:t>
            </a:r>
            <a:endParaRPr lang="en-US" dirty="0">
              <a:solidFill>
                <a:schemeClr val="tx1">
                  <a:lumMod val="50000"/>
                  <a:lumOff val="50000"/>
                </a:schemeClr>
              </a:solidFill>
            </a:endParaRPr>
          </a:p>
        </p:txBody>
      </p:sp>
    </p:spTree>
    <p:extLst>
      <p:ext uri="{BB962C8B-B14F-4D97-AF65-F5344CB8AC3E}">
        <p14:creationId xmlns:p14="http://schemas.microsoft.com/office/powerpoint/2010/main" val="739712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lstStyle/>
          <a:p>
            <a:r>
              <a:rPr lang="en-US" dirty="0" smtClean="0"/>
              <a:t>JoAnn Truchan, P.E. – Section Chief of Engineering &amp; Permitting</a:t>
            </a:r>
          </a:p>
          <a:p>
            <a:endParaRPr lang="en-US" dirty="0"/>
          </a:p>
          <a:p>
            <a:r>
              <a:rPr lang="en-US" dirty="0" smtClean="0"/>
              <a:t>David Good – Air Quality Engineer III</a:t>
            </a:r>
            <a:endParaRPr lang="en-US" dirty="0"/>
          </a:p>
        </p:txBody>
      </p:sp>
    </p:spTree>
    <p:extLst>
      <p:ext uri="{BB962C8B-B14F-4D97-AF65-F5344CB8AC3E}">
        <p14:creationId xmlns:p14="http://schemas.microsoft.com/office/powerpoint/2010/main" val="3936631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and Operation Changes</a:t>
            </a:r>
            <a:endParaRPr lang="en-US" dirty="0"/>
          </a:p>
        </p:txBody>
      </p:sp>
      <p:sp>
        <p:nvSpPr>
          <p:cNvPr id="3" name="Content Placeholder 2"/>
          <p:cNvSpPr>
            <a:spLocks noGrp="1"/>
          </p:cNvSpPr>
          <p:nvPr>
            <p:ph idx="1"/>
          </p:nvPr>
        </p:nvSpPr>
        <p:spPr/>
        <p:txBody>
          <a:bodyPr>
            <a:normAutofit/>
          </a:bodyPr>
          <a:lstStyle/>
          <a:p>
            <a:r>
              <a:rPr lang="en-US" sz="2800" dirty="0" smtClean="0">
                <a:solidFill>
                  <a:schemeClr val="tx1">
                    <a:lumMod val="50000"/>
                    <a:lumOff val="50000"/>
                  </a:schemeClr>
                </a:solidFill>
              </a:rPr>
              <a:t>Installation Permit no. 13</a:t>
            </a:r>
            <a:endParaRPr lang="en-US" sz="2800" dirty="0">
              <a:solidFill>
                <a:schemeClr val="tx1">
                  <a:lumMod val="50000"/>
                  <a:lumOff val="50000"/>
                </a:schemeClr>
              </a:solidFill>
            </a:endParaRPr>
          </a:p>
          <a:p>
            <a:r>
              <a:rPr lang="en-US" sz="2800" dirty="0" smtClean="0">
                <a:solidFill>
                  <a:schemeClr val="tx1">
                    <a:lumMod val="50000"/>
                    <a:lumOff val="50000"/>
                  </a:schemeClr>
                </a:solidFill>
              </a:rPr>
              <a:t>Total Enclosure</a:t>
            </a:r>
          </a:p>
          <a:p>
            <a:r>
              <a:rPr lang="en-US" sz="2800" dirty="0" smtClean="0">
                <a:solidFill>
                  <a:schemeClr val="tx1">
                    <a:lumMod val="50000"/>
                    <a:lumOff val="50000"/>
                  </a:schemeClr>
                </a:solidFill>
              </a:rPr>
              <a:t>Facility-wide Emissions Measurements</a:t>
            </a:r>
          </a:p>
        </p:txBody>
      </p:sp>
    </p:spTree>
    <p:extLst>
      <p:ext uri="{BB962C8B-B14F-4D97-AF65-F5344CB8AC3E}">
        <p14:creationId xmlns:p14="http://schemas.microsoft.com/office/powerpoint/2010/main" val="2881208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Installation Permit No. 13</a:t>
            </a:r>
            <a:endParaRPr lang="en-US" dirty="0"/>
          </a:p>
        </p:txBody>
      </p:sp>
      <p:sp>
        <p:nvSpPr>
          <p:cNvPr id="3" name="Content Placeholder 2"/>
          <p:cNvSpPr>
            <a:spLocks noGrp="1"/>
          </p:cNvSpPr>
          <p:nvPr>
            <p:ph idx="1"/>
          </p:nvPr>
        </p:nvSpPr>
        <p:spPr>
          <a:xfrm>
            <a:off x="2589212" y="2133599"/>
            <a:ext cx="8915400" cy="4444621"/>
          </a:xfrm>
        </p:spPr>
        <p:txBody>
          <a:bodyPr>
            <a:normAutofit/>
          </a:bodyPr>
          <a:lstStyle/>
          <a:p>
            <a:r>
              <a:rPr lang="en-US" sz="2800" dirty="0" smtClean="0">
                <a:solidFill>
                  <a:schemeClr val="tx1">
                    <a:lumMod val="50000"/>
                    <a:lumOff val="50000"/>
                  </a:schemeClr>
                </a:solidFill>
              </a:rPr>
              <a:t>Replacement of Baghouses 5 &amp; 8 with single dust collector (Baghouse No. 12)</a:t>
            </a:r>
            <a:endParaRPr lang="en-US" sz="2800" dirty="0">
              <a:solidFill>
                <a:schemeClr val="tx1">
                  <a:lumMod val="50000"/>
                  <a:lumOff val="50000"/>
                </a:schemeClr>
              </a:solidFill>
            </a:endParaRPr>
          </a:p>
          <a:p>
            <a:r>
              <a:rPr lang="en-US" sz="2800" dirty="0" smtClean="0">
                <a:solidFill>
                  <a:schemeClr val="tx1">
                    <a:lumMod val="50000"/>
                    <a:lumOff val="50000"/>
                  </a:schemeClr>
                </a:solidFill>
              </a:rPr>
              <a:t>New sand reclaim units</a:t>
            </a:r>
          </a:p>
          <a:p>
            <a:r>
              <a:rPr lang="en-US" sz="2800" dirty="0" smtClean="0">
                <a:solidFill>
                  <a:schemeClr val="tx1">
                    <a:lumMod val="50000"/>
                    <a:lumOff val="50000"/>
                  </a:schemeClr>
                </a:solidFill>
              </a:rPr>
              <a:t>Increased airflow (180,000 vs 110,000 ACFM)</a:t>
            </a:r>
          </a:p>
          <a:p>
            <a:r>
              <a:rPr lang="en-US" sz="2800" dirty="0" smtClean="0">
                <a:solidFill>
                  <a:schemeClr val="tx1">
                    <a:lumMod val="50000"/>
                    <a:lumOff val="50000"/>
                  </a:schemeClr>
                </a:solidFill>
              </a:rPr>
              <a:t>Lower particulate emissions</a:t>
            </a:r>
          </a:p>
          <a:p>
            <a:r>
              <a:rPr lang="en-US" sz="2800" dirty="0" smtClean="0">
                <a:solidFill>
                  <a:schemeClr val="tx1">
                    <a:lumMod val="50000"/>
                    <a:lumOff val="50000"/>
                  </a:schemeClr>
                </a:solidFill>
              </a:rPr>
              <a:t>Recycling of sand </a:t>
            </a:r>
          </a:p>
          <a:p>
            <a:pPr lvl="1"/>
            <a:r>
              <a:rPr lang="en-US" sz="2600" dirty="0" smtClean="0">
                <a:solidFill>
                  <a:schemeClr val="tx1">
                    <a:lumMod val="50000"/>
                    <a:lumOff val="50000"/>
                  </a:schemeClr>
                </a:solidFill>
              </a:rPr>
              <a:t>Less material use</a:t>
            </a:r>
          </a:p>
          <a:p>
            <a:pPr lvl="1"/>
            <a:r>
              <a:rPr lang="en-US" sz="2600" dirty="0" smtClean="0">
                <a:solidFill>
                  <a:schemeClr val="tx1">
                    <a:lumMod val="50000"/>
                    <a:lumOff val="50000"/>
                  </a:schemeClr>
                </a:solidFill>
              </a:rPr>
              <a:t>Lower frequency of truck traffic</a:t>
            </a:r>
          </a:p>
        </p:txBody>
      </p:sp>
    </p:spTree>
    <p:extLst>
      <p:ext uri="{BB962C8B-B14F-4D97-AF65-F5344CB8AC3E}">
        <p14:creationId xmlns:p14="http://schemas.microsoft.com/office/powerpoint/2010/main" val="98299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Building Enclosure</a:t>
            </a:r>
            <a:endParaRPr lang="en-US" dirty="0"/>
          </a:p>
        </p:txBody>
      </p:sp>
      <p:sp>
        <p:nvSpPr>
          <p:cNvPr id="3" name="Content Placeholder 2"/>
          <p:cNvSpPr>
            <a:spLocks noGrp="1"/>
          </p:cNvSpPr>
          <p:nvPr>
            <p:ph idx="1"/>
          </p:nvPr>
        </p:nvSpPr>
        <p:spPr>
          <a:xfrm>
            <a:off x="2589212" y="1546746"/>
            <a:ext cx="8915400" cy="4390030"/>
          </a:xfrm>
        </p:spPr>
        <p:txBody>
          <a:bodyPr>
            <a:normAutofit/>
          </a:bodyPr>
          <a:lstStyle/>
          <a:p>
            <a:r>
              <a:rPr lang="en-US" sz="2800" dirty="0" smtClean="0">
                <a:solidFill>
                  <a:schemeClr val="tx1">
                    <a:lumMod val="50000"/>
                    <a:lumOff val="50000"/>
                  </a:schemeClr>
                </a:solidFill>
              </a:rPr>
              <a:t>Operation of all 6 baghouses simultaneously creates negative pressure within main building.</a:t>
            </a:r>
          </a:p>
          <a:p>
            <a:r>
              <a:rPr lang="en-US" sz="2800" dirty="0" smtClean="0">
                <a:solidFill>
                  <a:schemeClr val="tx1">
                    <a:lumMod val="50000"/>
                    <a:lumOff val="50000"/>
                  </a:schemeClr>
                </a:solidFill>
              </a:rPr>
              <a:t>Verified by EPA Method 204 testing in May of 2015 and visual observation during other tests.</a:t>
            </a:r>
            <a:endParaRPr lang="en-US" sz="2800" dirty="0">
              <a:solidFill>
                <a:schemeClr val="tx1">
                  <a:lumMod val="50000"/>
                  <a:lumOff val="50000"/>
                </a:schemeClr>
              </a:solidFill>
            </a:endParaRPr>
          </a:p>
          <a:p>
            <a:r>
              <a:rPr lang="en-US" sz="2800" dirty="0" smtClean="0">
                <a:solidFill>
                  <a:schemeClr val="tx1">
                    <a:lumMod val="50000"/>
                    <a:lumOff val="50000"/>
                  </a:schemeClr>
                </a:solidFill>
              </a:rPr>
              <a:t>Fugitive emissions (not directly captured by a baghouse) now must exit 1 of the 6 baghouses.</a:t>
            </a:r>
          </a:p>
          <a:p>
            <a:r>
              <a:rPr lang="en-US" sz="2800" dirty="0" smtClean="0">
                <a:solidFill>
                  <a:schemeClr val="tx1">
                    <a:lumMod val="50000"/>
                    <a:lumOff val="50000"/>
                  </a:schemeClr>
                </a:solidFill>
              </a:rPr>
              <a:t>Significantly reduces potential particulate and metals emissions.</a:t>
            </a:r>
          </a:p>
        </p:txBody>
      </p:sp>
    </p:spTree>
    <p:extLst>
      <p:ext uri="{BB962C8B-B14F-4D97-AF65-F5344CB8AC3E}">
        <p14:creationId xmlns:p14="http://schemas.microsoft.com/office/powerpoint/2010/main" val="1984714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Facility-wide Emissions Measurements</a:t>
            </a:r>
            <a:endParaRPr lang="en-US" dirty="0"/>
          </a:p>
        </p:txBody>
      </p:sp>
      <p:sp>
        <p:nvSpPr>
          <p:cNvPr id="3" name="Content Placeholder 2"/>
          <p:cNvSpPr>
            <a:spLocks noGrp="1"/>
          </p:cNvSpPr>
          <p:nvPr>
            <p:ph idx="1"/>
          </p:nvPr>
        </p:nvSpPr>
        <p:spPr>
          <a:xfrm>
            <a:off x="2306473" y="1546746"/>
            <a:ext cx="9389658" cy="4390030"/>
          </a:xfrm>
        </p:spPr>
        <p:txBody>
          <a:bodyPr>
            <a:normAutofit fontScale="92500" lnSpcReduction="10000"/>
          </a:bodyPr>
          <a:lstStyle/>
          <a:p>
            <a:r>
              <a:rPr lang="en-US" sz="2800" dirty="0" smtClean="0">
                <a:solidFill>
                  <a:schemeClr val="tx1">
                    <a:lumMod val="50000"/>
                    <a:lumOff val="50000"/>
                  </a:schemeClr>
                </a:solidFill>
              </a:rPr>
              <a:t>Total Building Enclosure directs ALL emissions within the main foundry building to the 6 baghouses (only exit points). </a:t>
            </a:r>
            <a:endParaRPr lang="en-US" sz="2800" dirty="0">
              <a:solidFill>
                <a:schemeClr val="tx1">
                  <a:lumMod val="50000"/>
                  <a:lumOff val="50000"/>
                </a:schemeClr>
              </a:solidFill>
            </a:endParaRPr>
          </a:p>
          <a:p>
            <a:r>
              <a:rPr lang="en-US" sz="2800" dirty="0" smtClean="0">
                <a:solidFill>
                  <a:schemeClr val="tx1">
                    <a:lumMod val="50000"/>
                    <a:lumOff val="50000"/>
                  </a:schemeClr>
                </a:solidFill>
              </a:rPr>
              <a:t>Allows for ALL emissions to be measured at the outlet of the 6 baghouses.</a:t>
            </a:r>
          </a:p>
          <a:p>
            <a:pPr lvl="1"/>
            <a:r>
              <a:rPr lang="en-US" sz="2600" dirty="0" smtClean="0">
                <a:solidFill>
                  <a:schemeClr val="tx1">
                    <a:lumMod val="50000"/>
                    <a:lumOff val="50000"/>
                  </a:schemeClr>
                </a:solidFill>
              </a:rPr>
              <a:t>Processes with emissions that were previously impossible to quantify (pouring, cooling, etc.) can now be measured.</a:t>
            </a:r>
          </a:p>
          <a:p>
            <a:pPr lvl="1"/>
            <a:r>
              <a:rPr lang="en-US" sz="2600" dirty="0" smtClean="0">
                <a:solidFill>
                  <a:schemeClr val="tx1">
                    <a:lumMod val="50000"/>
                    <a:lumOff val="50000"/>
                  </a:schemeClr>
                </a:solidFill>
              </a:rPr>
              <a:t>Emissions (benzene, VOC, etc.) that were previously estimated via EPA emission factors or mass balance can now be measured directly.</a:t>
            </a:r>
          </a:p>
        </p:txBody>
      </p:sp>
    </p:spTree>
    <p:extLst>
      <p:ext uri="{BB962C8B-B14F-4D97-AF65-F5344CB8AC3E}">
        <p14:creationId xmlns:p14="http://schemas.microsoft.com/office/powerpoint/2010/main" val="2778741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7-Baghouse Test</a:t>
            </a:r>
            <a:endParaRPr lang="en-US" dirty="0"/>
          </a:p>
        </p:txBody>
      </p:sp>
      <p:sp>
        <p:nvSpPr>
          <p:cNvPr id="3" name="Content Placeholder 2"/>
          <p:cNvSpPr>
            <a:spLocks noGrp="1"/>
          </p:cNvSpPr>
          <p:nvPr>
            <p:ph idx="1"/>
          </p:nvPr>
        </p:nvSpPr>
        <p:spPr>
          <a:xfrm>
            <a:off x="2306473" y="1546746"/>
            <a:ext cx="9389658" cy="4390030"/>
          </a:xfrm>
        </p:spPr>
        <p:txBody>
          <a:bodyPr>
            <a:normAutofit fontScale="92500" lnSpcReduction="20000"/>
          </a:bodyPr>
          <a:lstStyle/>
          <a:p>
            <a:r>
              <a:rPr lang="en-US" sz="2800" dirty="0" smtClean="0">
                <a:solidFill>
                  <a:schemeClr val="tx1">
                    <a:lumMod val="50000"/>
                    <a:lumOff val="50000"/>
                  </a:schemeClr>
                </a:solidFill>
              </a:rPr>
              <a:t>ACHD &amp; M&amp;T negotiated for over a year on developing a testing protocol to measure the emissions on all 7 (at the time) of their baghouses.</a:t>
            </a:r>
            <a:endParaRPr lang="en-US" sz="2800" dirty="0">
              <a:solidFill>
                <a:schemeClr val="tx1">
                  <a:lumMod val="50000"/>
                  <a:lumOff val="50000"/>
                </a:schemeClr>
              </a:solidFill>
            </a:endParaRPr>
          </a:p>
          <a:p>
            <a:r>
              <a:rPr lang="en-US" sz="2800" dirty="0" smtClean="0">
                <a:solidFill>
                  <a:schemeClr val="tx1">
                    <a:lumMod val="50000"/>
                    <a:lumOff val="50000"/>
                  </a:schemeClr>
                </a:solidFill>
              </a:rPr>
              <a:t>Testing took place over two days in November of 2016</a:t>
            </a:r>
          </a:p>
          <a:p>
            <a:r>
              <a:rPr lang="en-US" sz="2800" dirty="0" smtClean="0">
                <a:solidFill>
                  <a:schemeClr val="tx1">
                    <a:lumMod val="50000"/>
                    <a:lumOff val="50000"/>
                  </a:schemeClr>
                </a:solidFill>
              </a:rPr>
              <a:t>8 hours of testing each day to quantify the following pollutants:</a:t>
            </a:r>
          </a:p>
          <a:p>
            <a:pPr lvl="1"/>
            <a:r>
              <a:rPr lang="en-US" sz="2600" dirty="0" smtClean="0">
                <a:solidFill>
                  <a:schemeClr val="tx1">
                    <a:lumMod val="50000"/>
                    <a:lumOff val="50000"/>
                  </a:schemeClr>
                </a:solidFill>
              </a:rPr>
              <a:t>Carbon Monoxide &amp; Nitrogen Oxides</a:t>
            </a:r>
          </a:p>
          <a:p>
            <a:pPr lvl="1"/>
            <a:r>
              <a:rPr lang="en-US" sz="2600" dirty="0" smtClean="0">
                <a:solidFill>
                  <a:schemeClr val="tx1">
                    <a:lumMod val="50000"/>
                    <a:lumOff val="50000"/>
                  </a:schemeClr>
                </a:solidFill>
              </a:rPr>
              <a:t>Volatile Organic Compounds</a:t>
            </a:r>
          </a:p>
          <a:p>
            <a:pPr lvl="1"/>
            <a:r>
              <a:rPr lang="en-US" sz="2600" dirty="0" smtClean="0">
                <a:solidFill>
                  <a:schemeClr val="tx1">
                    <a:lumMod val="50000"/>
                    <a:lumOff val="50000"/>
                  </a:schemeClr>
                </a:solidFill>
              </a:rPr>
              <a:t>Hazardous Air Pollutants:</a:t>
            </a:r>
          </a:p>
          <a:p>
            <a:pPr lvl="2"/>
            <a:r>
              <a:rPr lang="en-US" sz="2400" dirty="0" smtClean="0">
                <a:solidFill>
                  <a:schemeClr val="tx1">
                    <a:lumMod val="50000"/>
                    <a:lumOff val="50000"/>
                  </a:schemeClr>
                </a:solidFill>
              </a:rPr>
              <a:t>Benzene, Phenol, Toluene, Ethylbenzene, Xylenes, Hexane, Aniline, Naphthalene, Cresols.</a:t>
            </a:r>
          </a:p>
        </p:txBody>
      </p:sp>
    </p:spTree>
    <p:extLst>
      <p:ext uri="{BB962C8B-B14F-4D97-AF65-F5344CB8AC3E}">
        <p14:creationId xmlns:p14="http://schemas.microsoft.com/office/powerpoint/2010/main" val="3951488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7-Baghouse Test Results</a:t>
            </a:r>
            <a:endParaRPr lang="en-US" dirty="0"/>
          </a:p>
        </p:txBody>
      </p:sp>
      <p:sp>
        <p:nvSpPr>
          <p:cNvPr id="3" name="Content Placeholder 2"/>
          <p:cNvSpPr>
            <a:spLocks noGrp="1"/>
          </p:cNvSpPr>
          <p:nvPr>
            <p:ph idx="1"/>
          </p:nvPr>
        </p:nvSpPr>
        <p:spPr>
          <a:xfrm>
            <a:off x="2306473" y="1546746"/>
            <a:ext cx="9389658" cy="4390030"/>
          </a:xfrm>
        </p:spPr>
        <p:txBody>
          <a:bodyPr>
            <a:normAutofit/>
          </a:bodyPr>
          <a:lstStyle/>
          <a:p>
            <a:r>
              <a:rPr lang="en-US" sz="2800" dirty="0" smtClean="0">
                <a:solidFill>
                  <a:schemeClr val="tx1">
                    <a:lumMod val="50000"/>
                    <a:lumOff val="50000"/>
                  </a:schemeClr>
                </a:solidFill>
              </a:rPr>
              <a:t>Facility is NOT a major source of any pollutant.</a:t>
            </a:r>
            <a:endParaRPr lang="en-US" sz="2800" dirty="0">
              <a:solidFill>
                <a:schemeClr val="tx1">
                  <a:lumMod val="50000"/>
                  <a:lumOff val="50000"/>
                </a:schemeClr>
              </a:solidFill>
            </a:endParaRPr>
          </a:p>
          <a:p>
            <a:r>
              <a:rPr lang="en-US" sz="2800" dirty="0" smtClean="0">
                <a:solidFill>
                  <a:schemeClr val="tx1">
                    <a:lumMod val="50000"/>
                    <a:lumOff val="50000"/>
                  </a:schemeClr>
                </a:solidFill>
              </a:rPr>
              <a:t>Emissions quantified and tied to a functional unit of production: [pounds of pollutant/ton of steel melted].</a:t>
            </a:r>
          </a:p>
          <a:p>
            <a:r>
              <a:rPr lang="en-US" sz="2800" dirty="0" smtClean="0">
                <a:solidFill>
                  <a:schemeClr val="tx1">
                    <a:lumMod val="50000"/>
                    <a:lumOff val="50000"/>
                  </a:schemeClr>
                </a:solidFill>
              </a:rPr>
              <a:t>Gaseous emissions (carbon monoxide, VOC, HAPs, etc.) will be measured as the sum of emissions from all 6 baghouses going forward. </a:t>
            </a:r>
          </a:p>
          <a:p>
            <a:endParaRPr lang="en-US" sz="2800" dirty="0" smtClean="0">
              <a:solidFill>
                <a:schemeClr val="tx1">
                  <a:lumMod val="50000"/>
                  <a:lumOff val="50000"/>
                </a:schemeClr>
              </a:solidFill>
            </a:endParaRPr>
          </a:p>
          <a:p>
            <a:endParaRPr lang="en-US" sz="2800" dirty="0" smtClean="0">
              <a:solidFill>
                <a:schemeClr val="tx1">
                  <a:lumMod val="50000"/>
                  <a:lumOff val="50000"/>
                </a:schemeClr>
              </a:solidFill>
            </a:endParaRPr>
          </a:p>
        </p:txBody>
      </p:sp>
    </p:spTree>
    <p:extLst>
      <p:ext uri="{BB962C8B-B14F-4D97-AF65-F5344CB8AC3E}">
        <p14:creationId xmlns:p14="http://schemas.microsoft.com/office/powerpoint/2010/main" val="2911347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err="1" smtClean="0"/>
              <a:t>McConway</a:t>
            </a:r>
            <a:r>
              <a:rPr lang="en-US" dirty="0" smtClean="0"/>
              <a:t> &amp; </a:t>
            </a:r>
            <a:r>
              <a:rPr lang="en-US" dirty="0" err="1" smtClean="0"/>
              <a:t>Torley</a:t>
            </a:r>
            <a:r>
              <a:rPr lang="en-US" dirty="0" smtClean="0"/>
              <a:t> (M&amp;T) Facility – What is a Steel </a:t>
            </a:r>
            <a:r>
              <a:rPr lang="en-US" dirty="0"/>
              <a:t>F</a:t>
            </a:r>
            <a:r>
              <a:rPr lang="en-US" dirty="0" smtClean="0"/>
              <a:t>oundry?</a:t>
            </a:r>
          </a:p>
          <a:p>
            <a:r>
              <a:rPr lang="en-US" dirty="0" smtClean="0">
                <a:solidFill>
                  <a:schemeClr val="tx1">
                    <a:lumMod val="50000"/>
                    <a:lumOff val="50000"/>
                  </a:schemeClr>
                </a:solidFill>
              </a:rPr>
              <a:t>Sources of Air </a:t>
            </a:r>
            <a:r>
              <a:rPr lang="en-US" dirty="0">
                <a:solidFill>
                  <a:schemeClr val="tx1">
                    <a:lumMod val="50000"/>
                    <a:lumOff val="50000"/>
                  </a:schemeClr>
                </a:solidFill>
              </a:rPr>
              <a:t>E</a:t>
            </a:r>
            <a:r>
              <a:rPr lang="en-US" dirty="0" smtClean="0">
                <a:solidFill>
                  <a:schemeClr val="tx1">
                    <a:lumMod val="50000"/>
                    <a:lumOff val="50000"/>
                  </a:schemeClr>
                </a:solidFill>
              </a:rPr>
              <a:t>missions at M&amp;T</a:t>
            </a:r>
          </a:p>
          <a:p>
            <a:r>
              <a:rPr lang="en-US" dirty="0" smtClean="0">
                <a:solidFill>
                  <a:schemeClr val="tx1">
                    <a:lumMod val="50000"/>
                    <a:lumOff val="50000"/>
                  </a:schemeClr>
                </a:solidFill>
              </a:rPr>
              <a:t>Summary of Potential </a:t>
            </a:r>
            <a:r>
              <a:rPr lang="en-US" dirty="0">
                <a:solidFill>
                  <a:schemeClr val="tx1">
                    <a:lumMod val="50000"/>
                    <a:lumOff val="50000"/>
                  </a:schemeClr>
                </a:solidFill>
              </a:rPr>
              <a:t>E</a:t>
            </a:r>
            <a:r>
              <a:rPr lang="en-US" dirty="0" smtClean="0">
                <a:solidFill>
                  <a:schemeClr val="tx1">
                    <a:lumMod val="50000"/>
                    <a:lumOff val="50000"/>
                  </a:schemeClr>
                </a:solidFill>
              </a:rPr>
              <a:t>missions at M&amp;T</a:t>
            </a:r>
          </a:p>
          <a:p>
            <a:r>
              <a:rPr lang="en-US" dirty="0">
                <a:solidFill>
                  <a:schemeClr val="tx1">
                    <a:lumMod val="50000"/>
                    <a:lumOff val="50000"/>
                  </a:schemeClr>
                </a:solidFill>
              </a:rPr>
              <a:t>P</a:t>
            </a:r>
            <a:r>
              <a:rPr lang="en-US" dirty="0" smtClean="0">
                <a:solidFill>
                  <a:schemeClr val="tx1">
                    <a:lumMod val="50000"/>
                    <a:lumOff val="50000"/>
                  </a:schemeClr>
                </a:solidFill>
              </a:rPr>
              <a:t>rocess and Operation </a:t>
            </a:r>
            <a:r>
              <a:rPr lang="en-US" dirty="0">
                <a:solidFill>
                  <a:schemeClr val="tx1">
                    <a:lumMod val="50000"/>
                    <a:lumOff val="50000"/>
                  </a:schemeClr>
                </a:solidFill>
              </a:rPr>
              <a:t>C</a:t>
            </a:r>
            <a:r>
              <a:rPr lang="en-US" dirty="0" smtClean="0">
                <a:solidFill>
                  <a:schemeClr val="tx1">
                    <a:lumMod val="50000"/>
                    <a:lumOff val="50000"/>
                  </a:schemeClr>
                </a:solidFill>
              </a:rPr>
              <a:t>hanges </a:t>
            </a:r>
            <a:r>
              <a:rPr lang="en-US" dirty="0">
                <a:solidFill>
                  <a:schemeClr val="tx1">
                    <a:lumMod val="50000"/>
                    <a:lumOff val="50000"/>
                  </a:schemeClr>
                </a:solidFill>
              </a:rPr>
              <a:t>O</a:t>
            </a:r>
            <a:r>
              <a:rPr lang="en-US" dirty="0" smtClean="0">
                <a:solidFill>
                  <a:schemeClr val="tx1">
                    <a:lumMod val="50000"/>
                    <a:lumOff val="50000"/>
                  </a:schemeClr>
                </a:solidFill>
              </a:rPr>
              <a:t>ver the Last </a:t>
            </a:r>
            <a:r>
              <a:rPr lang="en-US" dirty="0">
                <a:solidFill>
                  <a:schemeClr val="tx1">
                    <a:lumMod val="50000"/>
                    <a:lumOff val="50000"/>
                  </a:schemeClr>
                </a:solidFill>
              </a:rPr>
              <a:t>3</a:t>
            </a:r>
            <a:r>
              <a:rPr lang="en-US" dirty="0" smtClean="0">
                <a:solidFill>
                  <a:schemeClr val="tx1">
                    <a:lumMod val="50000"/>
                    <a:lumOff val="50000"/>
                  </a:schemeClr>
                </a:solidFill>
              </a:rPr>
              <a:t> Years</a:t>
            </a:r>
          </a:p>
          <a:p>
            <a:r>
              <a:rPr lang="en-US" b="1" dirty="0" smtClean="0">
                <a:solidFill>
                  <a:schemeClr val="tx1">
                    <a:lumMod val="50000"/>
                    <a:lumOff val="50000"/>
                  </a:schemeClr>
                </a:solidFill>
              </a:rPr>
              <a:t>Changes in Potential </a:t>
            </a:r>
            <a:r>
              <a:rPr lang="en-US" b="1" dirty="0">
                <a:solidFill>
                  <a:schemeClr val="tx1">
                    <a:lumMod val="50000"/>
                    <a:lumOff val="50000"/>
                  </a:schemeClr>
                </a:solidFill>
              </a:rPr>
              <a:t>A</a:t>
            </a:r>
            <a:r>
              <a:rPr lang="en-US" b="1" dirty="0" smtClean="0">
                <a:solidFill>
                  <a:schemeClr val="tx1">
                    <a:lumMod val="50000"/>
                    <a:lumOff val="50000"/>
                  </a:schemeClr>
                </a:solidFill>
              </a:rPr>
              <a:t>ir </a:t>
            </a:r>
            <a:r>
              <a:rPr lang="en-US" b="1" dirty="0">
                <a:solidFill>
                  <a:schemeClr val="tx1">
                    <a:lumMod val="50000"/>
                    <a:lumOff val="50000"/>
                  </a:schemeClr>
                </a:solidFill>
              </a:rPr>
              <a:t>E</a:t>
            </a:r>
            <a:r>
              <a:rPr lang="en-US" b="1" dirty="0" smtClean="0">
                <a:solidFill>
                  <a:schemeClr val="tx1">
                    <a:lumMod val="50000"/>
                    <a:lumOff val="50000"/>
                  </a:schemeClr>
                </a:solidFill>
              </a:rPr>
              <a:t>missions</a:t>
            </a:r>
          </a:p>
          <a:p>
            <a:r>
              <a:rPr lang="en-US" dirty="0" smtClean="0">
                <a:solidFill>
                  <a:schemeClr val="tx1">
                    <a:lumMod val="50000"/>
                    <a:lumOff val="50000"/>
                  </a:schemeClr>
                </a:solidFill>
              </a:rPr>
              <a:t>Monitoring Data</a:t>
            </a:r>
          </a:p>
          <a:p>
            <a:r>
              <a:rPr lang="en-US" dirty="0" smtClean="0">
                <a:solidFill>
                  <a:schemeClr val="tx1">
                    <a:lumMod val="50000"/>
                    <a:lumOff val="50000"/>
                  </a:schemeClr>
                </a:solidFill>
              </a:rPr>
              <a:t>Sources of Toxicity </a:t>
            </a:r>
          </a:p>
          <a:p>
            <a:r>
              <a:rPr lang="en-US" dirty="0" smtClean="0">
                <a:solidFill>
                  <a:schemeClr val="tx1">
                    <a:lumMod val="50000"/>
                    <a:lumOff val="50000"/>
                  </a:schemeClr>
                </a:solidFill>
              </a:rPr>
              <a:t>The Next Steps</a:t>
            </a:r>
            <a:endParaRPr lang="en-US" dirty="0">
              <a:solidFill>
                <a:schemeClr val="tx1">
                  <a:lumMod val="50000"/>
                  <a:lumOff val="50000"/>
                </a:schemeClr>
              </a:solidFill>
            </a:endParaRPr>
          </a:p>
        </p:txBody>
      </p:sp>
    </p:spTree>
    <p:extLst>
      <p:ext uri="{BB962C8B-B14F-4D97-AF65-F5344CB8AC3E}">
        <p14:creationId xmlns:p14="http://schemas.microsoft.com/office/powerpoint/2010/main" val="306782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Emissions Estimates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39396243"/>
              </p:ext>
            </p:extLst>
          </p:nvPr>
        </p:nvGraphicFramePr>
        <p:xfrm>
          <a:off x="2770495" y="1514900"/>
          <a:ext cx="7083188" cy="4981432"/>
        </p:xfrm>
        <a:graphic>
          <a:graphicData uri="http://schemas.openxmlformats.org/drawingml/2006/table">
            <a:tbl>
              <a:tblPr>
                <a:tableStyleId>{5C22544A-7EE6-4342-B048-85BDC9FD1C3A}</a:tableStyleId>
              </a:tblPr>
              <a:tblGrid>
                <a:gridCol w="1972317"/>
                <a:gridCol w="2120191"/>
                <a:gridCol w="2990680"/>
              </a:tblGrid>
              <a:tr h="1176573">
                <a:tc>
                  <a:txBody>
                    <a:bodyPr/>
                    <a:lstStyle/>
                    <a:p>
                      <a:pPr algn="ctr" fontAlgn="ctr"/>
                      <a:r>
                        <a:rPr lang="en-US" sz="1600" b="1" u="none" strike="noStrike" dirty="0">
                          <a:effectLst/>
                        </a:rPr>
                        <a:t>Pollutant</a:t>
                      </a:r>
                      <a:endParaRPr lang="en-US"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b="1" u="none" strike="noStrike" dirty="0">
                          <a:effectLst/>
                        </a:rPr>
                        <a:t>2015 Draft Permit (tons/year)</a:t>
                      </a:r>
                      <a:endParaRPr lang="en-US"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b="1" u="none" strike="noStrike" dirty="0">
                          <a:effectLst/>
                        </a:rPr>
                        <a:t>November 2017 Draft Permit (tons/year)</a:t>
                      </a:r>
                      <a:endParaRPr lang="en-US" sz="1600" b="1" i="0" u="none" strike="noStrike" dirty="0">
                        <a:solidFill>
                          <a:srgbClr val="000000"/>
                        </a:solidFill>
                        <a:effectLst/>
                        <a:latin typeface="Times New Roman" panose="02020603050405020304" pitchFamily="18" charset="0"/>
                      </a:endParaRPr>
                    </a:p>
                  </a:txBody>
                  <a:tcPr marL="9525" marR="9525" marT="9525" marB="0" anchor="ctr"/>
                </a:tc>
              </a:tr>
              <a:tr h="380124">
                <a:tc>
                  <a:txBody>
                    <a:bodyPr/>
                    <a:lstStyle/>
                    <a:p>
                      <a:pPr algn="ctr" fontAlgn="ctr"/>
                      <a:r>
                        <a:rPr lang="en-US" sz="1400" u="none" strike="noStrike" dirty="0">
                          <a:effectLst/>
                        </a:rPr>
                        <a:t>PM10</a:t>
                      </a:r>
                      <a:endParaRPr lang="en-US" sz="1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dirty="0" smtClean="0">
                          <a:effectLst/>
                        </a:rPr>
                        <a:t>99.5</a:t>
                      </a:r>
                      <a:endParaRPr lang="en-US" sz="1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dirty="0" smtClean="0">
                          <a:effectLst/>
                        </a:rPr>
                        <a:t>52.9</a:t>
                      </a:r>
                      <a:endParaRPr lang="en-US" sz="1400" b="0" i="0" u="none" strike="noStrike" dirty="0">
                        <a:solidFill>
                          <a:srgbClr val="000000"/>
                        </a:solidFill>
                        <a:effectLst/>
                        <a:latin typeface="Times New Roman" panose="02020603050405020304" pitchFamily="18" charset="0"/>
                      </a:endParaRPr>
                    </a:p>
                  </a:txBody>
                  <a:tcPr marL="9525" marR="9525" marT="9525" marB="0" anchor="ctr"/>
                </a:tc>
              </a:tr>
              <a:tr h="655261">
                <a:tc>
                  <a:txBody>
                    <a:bodyPr/>
                    <a:lstStyle/>
                    <a:p>
                      <a:pPr algn="ctr" fontAlgn="ctr"/>
                      <a:r>
                        <a:rPr lang="en-US" sz="1400" u="none" strike="noStrike" dirty="0">
                          <a:effectLst/>
                        </a:rPr>
                        <a:t>Nitrogen Oxides</a:t>
                      </a:r>
                      <a:endParaRPr lang="en-US" sz="1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i="1" u="none" strike="noStrike" dirty="0" smtClean="0">
                          <a:effectLst/>
                        </a:rPr>
                        <a:t>28.8</a:t>
                      </a:r>
                      <a:endParaRPr lang="en-US" sz="14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dirty="0" smtClean="0">
                          <a:effectLst/>
                        </a:rPr>
                        <a:t>45.4</a:t>
                      </a:r>
                      <a:endParaRPr lang="en-US" sz="1400" b="0" i="0" u="none" strike="noStrike" dirty="0">
                        <a:solidFill>
                          <a:srgbClr val="000000"/>
                        </a:solidFill>
                        <a:effectLst/>
                        <a:latin typeface="Times New Roman" panose="02020603050405020304" pitchFamily="18" charset="0"/>
                      </a:endParaRPr>
                    </a:p>
                  </a:txBody>
                  <a:tcPr marL="9525" marR="9525" marT="9525" marB="0" anchor="ctr"/>
                </a:tc>
              </a:tr>
              <a:tr h="655261">
                <a:tc>
                  <a:txBody>
                    <a:bodyPr/>
                    <a:lstStyle/>
                    <a:p>
                      <a:pPr algn="ctr" fontAlgn="ctr"/>
                      <a:r>
                        <a:rPr lang="en-US" sz="1400" u="none" strike="noStrike" dirty="0">
                          <a:effectLst/>
                        </a:rPr>
                        <a:t>Carbon Monoxide</a:t>
                      </a:r>
                      <a:endParaRPr lang="en-US" sz="1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i="1" u="none" strike="noStrike" dirty="0" smtClean="0">
                          <a:effectLst/>
                        </a:rPr>
                        <a:t>27.1</a:t>
                      </a:r>
                      <a:endParaRPr lang="en-US" sz="14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dirty="0" smtClean="0">
                          <a:effectLst/>
                        </a:rPr>
                        <a:t>96.3</a:t>
                      </a:r>
                      <a:endParaRPr lang="en-US" sz="1400" b="0" i="0" u="none" strike="noStrike" dirty="0">
                        <a:solidFill>
                          <a:srgbClr val="000000"/>
                        </a:solidFill>
                        <a:effectLst/>
                        <a:latin typeface="Times New Roman" panose="02020603050405020304" pitchFamily="18" charset="0"/>
                      </a:endParaRPr>
                    </a:p>
                  </a:txBody>
                  <a:tcPr marL="9525" marR="9525" marT="9525" marB="0" anchor="ctr"/>
                </a:tc>
              </a:tr>
              <a:tr h="973841">
                <a:tc>
                  <a:txBody>
                    <a:bodyPr/>
                    <a:lstStyle/>
                    <a:p>
                      <a:pPr algn="ctr" fontAlgn="ctr"/>
                      <a:r>
                        <a:rPr lang="en-US" sz="1400" u="none" strike="noStrike">
                          <a:effectLst/>
                        </a:rPr>
                        <a:t>Volatile Organic Compounds</a:t>
                      </a:r>
                      <a:endParaRPr lang="en-U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dirty="0" smtClean="0">
                          <a:effectLst/>
                        </a:rPr>
                        <a:t>34.0</a:t>
                      </a:r>
                      <a:endParaRPr lang="en-US" sz="1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dirty="0" smtClean="0">
                          <a:effectLst/>
                        </a:rPr>
                        <a:t>7.9</a:t>
                      </a:r>
                      <a:endParaRPr lang="en-US" sz="1400" b="0" i="0" u="none" strike="noStrike" dirty="0">
                        <a:solidFill>
                          <a:srgbClr val="000000"/>
                        </a:solidFill>
                        <a:effectLst/>
                        <a:latin typeface="Times New Roman" panose="02020603050405020304" pitchFamily="18" charset="0"/>
                      </a:endParaRPr>
                    </a:p>
                  </a:txBody>
                  <a:tcPr marL="9525" marR="9525" marT="9525" marB="0" anchor="ctr"/>
                </a:tc>
              </a:tr>
              <a:tr h="380124">
                <a:tc>
                  <a:txBody>
                    <a:bodyPr/>
                    <a:lstStyle/>
                    <a:p>
                      <a:pPr algn="ctr" fontAlgn="ctr"/>
                      <a:r>
                        <a:rPr lang="en-US" sz="1400" u="none" strike="noStrike">
                          <a:effectLst/>
                        </a:rPr>
                        <a:t>Benzene</a:t>
                      </a:r>
                      <a:endParaRPr lang="en-U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a:effectLst/>
                        </a:rPr>
                        <a:t>9.67</a:t>
                      </a:r>
                      <a:endParaRPr lang="en-U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dirty="0">
                          <a:effectLst/>
                        </a:rPr>
                        <a:t>1.21</a:t>
                      </a:r>
                      <a:endParaRPr lang="en-US" sz="1400" b="0" i="0" u="none" strike="noStrike" dirty="0">
                        <a:solidFill>
                          <a:srgbClr val="000000"/>
                        </a:solidFill>
                        <a:effectLst/>
                        <a:latin typeface="Times New Roman" panose="02020603050405020304" pitchFamily="18" charset="0"/>
                      </a:endParaRPr>
                    </a:p>
                  </a:txBody>
                  <a:tcPr marL="9525" marR="9525" marT="9525" marB="0" anchor="ctr"/>
                </a:tc>
              </a:tr>
              <a:tr h="380124">
                <a:tc>
                  <a:txBody>
                    <a:bodyPr/>
                    <a:lstStyle/>
                    <a:p>
                      <a:pPr algn="ctr" fontAlgn="ctr"/>
                      <a:r>
                        <a:rPr lang="en-US" sz="1400" u="none" strike="noStrike">
                          <a:effectLst/>
                        </a:rPr>
                        <a:t>Manganese</a:t>
                      </a:r>
                      <a:endParaRPr lang="en-U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dirty="0" smtClean="0">
                          <a:effectLst/>
                        </a:rPr>
                        <a:t>0.7</a:t>
                      </a:r>
                      <a:endParaRPr lang="en-US" sz="1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dirty="0">
                          <a:effectLst/>
                        </a:rPr>
                        <a:t>0.10</a:t>
                      </a:r>
                      <a:endParaRPr lang="en-US" sz="1400" b="0" i="0" u="none" strike="noStrike" dirty="0">
                        <a:solidFill>
                          <a:srgbClr val="000000"/>
                        </a:solidFill>
                        <a:effectLst/>
                        <a:latin typeface="Times New Roman" panose="02020603050405020304" pitchFamily="18" charset="0"/>
                      </a:endParaRPr>
                    </a:p>
                  </a:txBody>
                  <a:tcPr marL="9525" marR="9525" marT="9525" marB="0" anchor="ctr"/>
                </a:tc>
              </a:tr>
              <a:tr h="380124">
                <a:tc>
                  <a:txBody>
                    <a:bodyPr/>
                    <a:lstStyle/>
                    <a:p>
                      <a:pPr algn="ctr" fontAlgn="ctr"/>
                      <a:r>
                        <a:rPr lang="en-US" sz="1400" u="none" strike="noStrike">
                          <a:effectLst/>
                        </a:rPr>
                        <a:t>Total HAPs</a:t>
                      </a:r>
                      <a:endParaRPr lang="en-U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dirty="0" smtClean="0">
                          <a:effectLst/>
                        </a:rPr>
                        <a:t>15.8</a:t>
                      </a:r>
                      <a:endParaRPr lang="en-US" sz="1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dirty="0">
                          <a:effectLst/>
                        </a:rPr>
                        <a:t>7.9</a:t>
                      </a:r>
                      <a:endParaRPr lang="en-US" sz="1400" b="0" i="0" u="none" strike="noStrike" dirty="0">
                        <a:solidFill>
                          <a:srgbClr val="000000"/>
                        </a:solidFill>
                        <a:effectLst/>
                        <a:latin typeface="Times New Roman" panose="02020603050405020304" pitchFamily="18" charset="0"/>
                      </a:endParaRPr>
                    </a:p>
                  </a:txBody>
                  <a:tcPr marL="9525" marR="9525" marT="9525" marB="0" anchor="ctr"/>
                </a:tc>
              </a:tr>
            </a:tbl>
          </a:graphicData>
        </a:graphic>
      </p:graphicFrame>
    </p:spTree>
    <p:extLst>
      <p:ext uri="{BB962C8B-B14F-4D97-AF65-F5344CB8AC3E}">
        <p14:creationId xmlns:p14="http://schemas.microsoft.com/office/powerpoint/2010/main" val="4155942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err="1" smtClean="0"/>
              <a:t>McConway</a:t>
            </a:r>
            <a:r>
              <a:rPr lang="en-US" dirty="0" smtClean="0"/>
              <a:t> &amp; </a:t>
            </a:r>
            <a:r>
              <a:rPr lang="en-US" dirty="0" err="1" smtClean="0"/>
              <a:t>Torley</a:t>
            </a:r>
            <a:r>
              <a:rPr lang="en-US" dirty="0" smtClean="0"/>
              <a:t> (M&amp;T) Facility – What is a Steel </a:t>
            </a:r>
            <a:r>
              <a:rPr lang="en-US" dirty="0"/>
              <a:t>F</a:t>
            </a:r>
            <a:r>
              <a:rPr lang="en-US" dirty="0" smtClean="0"/>
              <a:t>oundry?</a:t>
            </a:r>
          </a:p>
          <a:p>
            <a:r>
              <a:rPr lang="en-US" dirty="0" smtClean="0">
                <a:solidFill>
                  <a:schemeClr val="tx1">
                    <a:lumMod val="50000"/>
                    <a:lumOff val="50000"/>
                  </a:schemeClr>
                </a:solidFill>
              </a:rPr>
              <a:t>Sources of Air </a:t>
            </a:r>
            <a:r>
              <a:rPr lang="en-US" dirty="0">
                <a:solidFill>
                  <a:schemeClr val="tx1">
                    <a:lumMod val="50000"/>
                    <a:lumOff val="50000"/>
                  </a:schemeClr>
                </a:solidFill>
              </a:rPr>
              <a:t>E</a:t>
            </a:r>
            <a:r>
              <a:rPr lang="en-US" dirty="0" smtClean="0">
                <a:solidFill>
                  <a:schemeClr val="tx1">
                    <a:lumMod val="50000"/>
                    <a:lumOff val="50000"/>
                  </a:schemeClr>
                </a:solidFill>
              </a:rPr>
              <a:t>missions at M&amp;T</a:t>
            </a:r>
          </a:p>
          <a:p>
            <a:r>
              <a:rPr lang="en-US" dirty="0" smtClean="0">
                <a:solidFill>
                  <a:schemeClr val="tx1">
                    <a:lumMod val="50000"/>
                    <a:lumOff val="50000"/>
                  </a:schemeClr>
                </a:solidFill>
              </a:rPr>
              <a:t>Summary of Potential </a:t>
            </a:r>
            <a:r>
              <a:rPr lang="en-US" dirty="0">
                <a:solidFill>
                  <a:schemeClr val="tx1">
                    <a:lumMod val="50000"/>
                    <a:lumOff val="50000"/>
                  </a:schemeClr>
                </a:solidFill>
              </a:rPr>
              <a:t>E</a:t>
            </a:r>
            <a:r>
              <a:rPr lang="en-US" dirty="0" smtClean="0">
                <a:solidFill>
                  <a:schemeClr val="tx1">
                    <a:lumMod val="50000"/>
                    <a:lumOff val="50000"/>
                  </a:schemeClr>
                </a:solidFill>
              </a:rPr>
              <a:t>missions at M&amp;T</a:t>
            </a:r>
          </a:p>
          <a:p>
            <a:r>
              <a:rPr lang="en-US" dirty="0">
                <a:solidFill>
                  <a:schemeClr val="tx1">
                    <a:lumMod val="50000"/>
                    <a:lumOff val="50000"/>
                  </a:schemeClr>
                </a:solidFill>
              </a:rPr>
              <a:t>P</a:t>
            </a:r>
            <a:r>
              <a:rPr lang="en-US" dirty="0" smtClean="0">
                <a:solidFill>
                  <a:schemeClr val="tx1">
                    <a:lumMod val="50000"/>
                    <a:lumOff val="50000"/>
                  </a:schemeClr>
                </a:solidFill>
              </a:rPr>
              <a:t>rocess and Operation </a:t>
            </a:r>
            <a:r>
              <a:rPr lang="en-US" dirty="0">
                <a:solidFill>
                  <a:schemeClr val="tx1">
                    <a:lumMod val="50000"/>
                    <a:lumOff val="50000"/>
                  </a:schemeClr>
                </a:solidFill>
              </a:rPr>
              <a:t>C</a:t>
            </a:r>
            <a:r>
              <a:rPr lang="en-US" dirty="0" smtClean="0">
                <a:solidFill>
                  <a:schemeClr val="tx1">
                    <a:lumMod val="50000"/>
                    <a:lumOff val="50000"/>
                  </a:schemeClr>
                </a:solidFill>
              </a:rPr>
              <a:t>hanges </a:t>
            </a:r>
            <a:r>
              <a:rPr lang="en-US" dirty="0">
                <a:solidFill>
                  <a:schemeClr val="tx1">
                    <a:lumMod val="50000"/>
                    <a:lumOff val="50000"/>
                  </a:schemeClr>
                </a:solidFill>
              </a:rPr>
              <a:t>O</a:t>
            </a:r>
            <a:r>
              <a:rPr lang="en-US" dirty="0" smtClean="0">
                <a:solidFill>
                  <a:schemeClr val="tx1">
                    <a:lumMod val="50000"/>
                    <a:lumOff val="50000"/>
                  </a:schemeClr>
                </a:solidFill>
              </a:rPr>
              <a:t>ver the Last </a:t>
            </a:r>
            <a:r>
              <a:rPr lang="en-US" dirty="0">
                <a:solidFill>
                  <a:schemeClr val="tx1">
                    <a:lumMod val="50000"/>
                    <a:lumOff val="50000"/>
                  </a:schemeClr>
                </a:solidFill>
              </a:rPr>
              <a:t>3</a:t>
            </a:r>
            <a:r>
              <a:rPr lang="en-US" dirty="0" smtClean="0">
                <a:solidFill>
                  <a:schemeClr val="tx1">
                    <a:lumMod val="50000"/>
                    <a:lumOff val="50000"/>
                  </a:schemeClr>
                </a:solidFill>
              </a:rPr>
              <a:t> Years</a:t>
            </a:r>
          </a:p>
          <a:p>
            <a:r>
              <a:rPr lang="en-US" dirty="0" smtClean="0">
                <a:solidFill>
                  <a:schemeClr val="tx1">
                    <a:lumMod val="50000"/>
                    <a:lumOff val="50000"/>
                  </a:schemeClr>
                </a:solidFill>
              </a:rPr>
              <a:t>Changes in Potential </a:t>
            </a:r>
            <a:r>
              <a:rPr lang="en-US" dirty="0">
                <a:solidFill>
                  <a:schemeClr val="tx1">
                    <a:lumMod val="50000"/>
                    <a:lumOff val="50000"/>
                  </a:schemeClr>
                </a:solidFill>
              </a:rPr>
              <a:t>A</a:t>
            </a:r>
            <a:r>
              <a:rPr lang="en-US" dirty="0" smtClean="0">
                <a:solidFill>
                  <a:schemeClr val="tx1">
                    <a:lumMod val="50000"/>
                    <a:lumOff val="50000"/>
                  </a:schemeClr>
                </a:solidFill>
              </a:rPr>
              <a:t>ir </a:t>
            </a:r>
            <a:r>
              <a:rPr lang="en-US" dirty="0">
                <a:solidFill>
                  <a:schemeClr val="tx1">
                    <a:lumMod val="50000"/>
                    <a:lumOff val="50000"/>
                  </a:schemeClr>
                </a:solidFill>
              </a:rPr>
              <a:t>E</a:t>
            </a:r>
            <a:r>
              <a:rPr lang="en-US" dirty="0" smtClean="0">
                <a:solidFill>
                  <a:schemeClr val="tx1">
                    <a:lumMod val="50000"/>
                    <a:lumOff val="50000"/>
                  </a:schemeClr>
                </a:solidFill>
              </a:rPr>
              <a:t>missions</a:t>
            </a:r>
          </a:p>
          <a:p>
            <a:r>
              <a:rPr lang="en-US" b="1" dirty="0" smtClean="0">
                <a:solidFill>
                  <a:schemeClr val="tx1">
                    <a:lumMod val="50000"/>
                    <a:lumOff val="50000"/>
                  </a:schemeClr>
                </a:solidFill>
              </a:rPr>
              <a:t>Monitoring Data</a:t>
            </a:r>
          </a:p>
          <a:p>
            <a:r>
              <a:rPr lang="en-US" dirty="0" smtClean="0">
                <a:solidFill>
                  <a:schemeClr val="tx1">
                    <a:lumMod val="50000"/>
                    <a:lumOff val="50000"/>
                  </a:schemeClr>
                </a:solidFill>
              </a:rPr>
              <a:t>Sources of Toxicity </a:t>
            </a:r>
          </a:p>
          <a:p>
            <a:r>
              <a:rPr lang="en-US" dirty="0" smtClean="0">
                <a:solidFill>
                  <a:schemeClr val="tx1">
                    <a:lumMod val="50000"/>
                    <a:lumOff val="50000"/>
                  </a:schemeClr>
                </a:solidFill>
              </a:rPr>
              <a:t>The Next Steps</a:t>
            </a:r>
            <a:endParaRPr lang="en-US" dirty="0">
              <a:solidFill>
                <a:schemeClr val="tx1">
                  <a:lumMod val="50000"/>
                  <a:lumOff val="50000"/>
                </a:schemeClr>
              </a:solidFill>
            </a:endParaRPr>
          </a:p>
        </p:txBody>
      </p:sp>
    </p:spTree>
    <p:extLst>
      <p:ext uri="{BB962C8B-B14F-4D97-AF65-F5344CB8AC3E}">
        <p14:creationId xmlns:p14="http://schemas.microsoft.com/office/powerpoint/2010/main" val="1791617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Lawrenceville Metals Monitor</a:t>
            </a:r>
            <a:endParaRPr lang="en-US" dirty="0"/>
          </a:p>
        </p:txBody>
      </p:sp>
      <p:sp>
        <p:nvSpPr>
          <p:cNvPr id="3" name="Content Placeholder 2"/>
          <p:cNvSpPr>
            <a:spLocks noGrp="1"/>
          </p:cNvSpPr>
          <p:nvPr>
            <p:ph idx="1"/>
          </p:nvPr>
        </p:nvSpPr>
        <p:spPr>
          <a:xfrm>
            <a:off x="2306473" y="1546746"/>
            <a:ext cx="9389658" cy="4390030"/>
          </a:xfrm>
        </p:spPr>
        <p:txBody>
          <a:bodyPr>
            <a:normAutofit/>
          </a:bodyPr>
          <a:lstStyle/>
          <a:p>
            <a:r>
              <a:rPr lang="en-US" sz="2800" dirty="0" smtClean="0">
                <a:solidFill>
                  <a:schemeClr val="tx1">
                    <a:lumMod val="50000"/>
                    <a:lumOff val="50000"/>
                  </a:schemeClr>
                </a:solidFill>
              </a:rPr>
              <a:t>Located near the edge of M&amp;T property line.</a:t>
            </a:r>
            <a:endParaRPr lang="en-US" sz="2800" dirty="0">
              <a:solidFill>
                <a:schemeClr val="tx1">
                  <a:lumMod val="50000"/>
                  <a:lumOff val="50000"/>
                </a:schemeClr>
              </a:solidFill>
            </a:endParaRPr>
          </a:p>
          <a:p>
            <a:r>
              <a:rPr lang="en-US" sz="2800" dirty="0" smtClean="0">
                <a:solidFill>
                  <a:schemeClr val="tx1">
                    <a:lumMod val="50000"/>
                    <a:lumOff val="50000"/>
                  </a:schemeClr>
                </a:solidFill>
              </a:rPr>
              <a:t>Collects a PM-10 sample that is analyzed for Manganese, Total Chromium and Lead.</a:t>
            </a:r>
          </a:p>
          <a:p>
            <a:r>
              <a:rPr lang="en-US" sz="2800" dirty="0" smtClean="0">
                <a:solidFill>
                  <a:schemeClr val="tx1">
                    <a:lumMod val="50000"/>
                    <a:lumOff val="50000"/>
                  </a:schemeClr>
                </a:solidFill>
              </a:rPr>
              <a:t>Installed in April 2011 and operates for 24 consecutive hours every three days.</a:t>
            </a:r>
          </a:p>
          <a:p>
            <a:r>
              <a:rPr lang="en-US" sz="2800" dirty="0" smtClean="0">
                <a:solidFill>
                  <a:schemeClr val="tx1">
                    <a:lumMod val="50000"/>
                    <a:lumOff val="50000"/>
                  </a:schemeClr>
                </a:solidFill>
              </a:rPr>
              <a:t>Installation Permit No. 7 (issued January 21, 2011) mandated that it be operated for 36 consecutive months. </a:t>
            </a:r>
          </a:p>
          <a:p>
            <a:endParaRPr lang="en-US" sz="2800" dirty="0" smtClean="0">
              <a:solidFill>
                <a:schemeClr val="tx1">
                  <a:lumMod val="50000"/>
                  <a:lumOff val="50000"/>
                </a:schemeClr>
              </a:solidFill>
            </a:endParaRPr>
          </a:p>
          <a:p>
            <a:endParaRPr lang="en-US" sz="2800" dirty="0" smtClean="0">
              <a:solidFill>
                <a:schemeClr val="tx1">
                  <a:lumMod val="50000"/>
                  <a:lumOff val="50000"/>
                </a:schemeClr>
              </a:solidFill>
            </a:endParaRPr>
          </a:p>
          <a:p>
            <a:endParaRPr lang="en-US" sz="2800" dirty="0" smtClean="0">
              <a:solidFill>
                <a:schemeClr val="tx1">
                  <a:lumMod val="50000"/>
                  <a:lumOff val="50000"/>
                </a:schemeClr>
              </a:solidFill>
            </a:endParaRPr>
          </a:p>
        </p:txBody>
      </p:sp>
    </p:spTree>
    <p:extLst>
      <p:ext uri="{BB962C8B-B14F-4D97-AF65-F5344CB8AC3E}">
        <p14:creationId xmlns:p14="http://schemas.microsoft.com/office/powerpoint/2010/main" val="1979585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Purpose of Tonight’s Meeting</a:t>
            </a:r>
            <a:endParaRPr lang="en-US" dirty="0"/>
          </a:p>
        </p:txBody>
      </p:sp>
      <p:sp>
        <p:nvSpPr>
          <p:cNvPr id="3" name="Content Placeholder 2"/>
          <p:cNvSpPr>
            <a:spLocks noGrp="1"/>
          </p:cNvSpPr>
          <p:nvPr>
            <p:ph idx="1"/>
          </p:nvPr>
        </p:nvSpPr>
        <p:spPr/>
        <p:txBody>
          <a:bodyPr>
            <a:normAutofit/>
          </a:bodyPr>
          <a:lstStyle/>
          <a:p>
            <a:r>
              <a:rPr lang="en-US" sz="2400" dirty="0" smtClean="0"/>
              <a:t>Give you an overview of </a:t>
            </a:r>
            <a:r>
              <a:rPr lang="en-US" sz="2400" dirty="0" err="1" smtClean="0"/>
              <a:t>McConway</a:t>
            </a:r>
            <a:r>
              <a:rPr lang="en-US" sz="2400" dirty="0" smtClean="0"/>
              <a:t> &amp; </a:t>
            </a:r>
            <a:r>
              <a:rPr lang="en-US" sz="2400" dirty="0" err="1" smtClean="0"/>
              <a:t>Torley</a:t>
            </a:r>
            <a:r>
              <a:rPr lang="en-US" sz="2400" dirty="0" smtClean="0"/>
              <a:t> and their operations.</a:t>
            </a:r>
          </a:p>
          <a:p>
            <a:r>
              <a:rPr lang="en-US" sz="2400" dirty="0" smtClean="0"/>
              <a:t>Explain how we evaluate the processes at </a:t>
            </a:r>
            <a:r>
              <a:rPr lang="en-US" sz="2400" dirty="0" err="1" smtClean="0"/>
              <a:t>McConway</a:t>
            </a:r>
            <a:r>
              <a:rPr lang="en-US" sz="2400" dirty="0" smtClean="0"/>
              <a:t> &amp; </a:t>
            </a:r>
            <a:r>
              <a:rPr lang="en-US" sz="2400" dirty="0" err="1" smtClean="0"/>
              <a:t>Torley</a:t>
            </a:r>
            <a:r>
              <a:rPr lang="en-US" sz="2400" dirty="0" smtClean="0"/>
              <a:t> and quantify them into a permit.</a:t>
            </a:r>
          </a:p>
          <a:p>
            <a:r>
              <a:rPr lang="en-US" sz="2400" dirty="0" smtClean="0"/>
              <a:t>Show how an air permit helps to protect the citizens of Lawrenceville.</a:t>
            </a:r>
          </a:p>
          <a:p>
            <a:r>
              <a:rPr lang="en-US" sz="2400" dirty="0" smtClean="0"/>
              <a:t>Hopefully help you to become more informed so you can comment during this public comment period.</a:t>
            </a:r>
            <a:endParaRPr lang="en-US" sz="2400" dirty="0"/>
          </a:p>
        </p:txBody>
      </p:sp>
    </p:spTree>
    <p:extLst>
      <p:ext uri="{BB962C8B-B14F-4D97-AF65-F5344CB8AC3E}">
        <p14:creationId xmlns:p14="http://schemas.microsoft.com/office/powerpoint/2010/main" val="2610623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 xmlns:xdr="http://schemas.openxmlformats.org/drawingml/2006/spreadsheetDrawing" xmlns:a16="http://schemas.microsoft.com/office/drawing/2014/main" xmlns:lc="http://schemas.openxmlformats.org/drawingml/2006/lockedCanvas" id="{0884DCA2-A2A7-47A0-BC4C-0C07C72CE7AF}"/>
              </a:ext>
            </a:extLst>
          </p:cNvPr>
          <p:cNvGraphicFramePr>
            <a:graphicFrameLocks/>
          </p:cNvGraphicFramePr>
          <p:nvPr>
            <p:extLst>
              <p:ext uri="{D42A27DB-BD31-4B8C-83A1-F6EECF244321}">
                <p14:modId xmlns:p14="http://schemas.microsoft.com/office/powerpoint/2010/main" val="985247107"/>
              </p:ext>
            </p:extLst>
          </p:nvPr>
        </p:nvGraphicFramePr>
        <p:xfrm>
          <a:off x="-150125" y="0"/>
          <a:ext cx="12342125"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947143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err="1" smtClean="0"/>
              <a:t>McConway</a:t>
            </a:r>
            <a:r>
              <a:rPr lang="en-US" dirty="0" smtClean="0"/>
              <a:t> &amp; </a:t>
            </a:r>
            <a:r>
              <a:rPr lang="en-US" dirty="0" err="1" smtClean="0"/>
              <a:t>Torley</a:t>
            </a:r>
            <a:r>
              <a:rPr lang="en-US" dirty="0" smtClean="0"/>
              <a:t> (M&amp;T) Facility – What is a Steel </a:t>
            </a:r>
            <a:r>
              <a:rPr lang="en-US" dirty="0"/>
              <a:t>F</a:t>
            </a:r>
            <a:r>
              <a:rPr lang="en-US" dirty="0" smtClean="0"/>
              <a:t>oundry?</a:t>
            </a:r>
          </a:p>
          <a:p>
            <a:r>
              <a:rPr lang="en-US" dirty="0" smtClean="0">
                <a:solidFill>
                  <a:schemeClr val="tx1">
                    <a:lumMod val="50000"/>
                    <a:lumOff val="50000"/>
                  </a:schemeClr>
                </a:solidFill>
              </a:rPr>
              <a:t>Sources of Air </a:t>
            </a:r>
            <a:r>
              <a:rPr lang="en-US" dirty="0">
                <a:solidFill>
                  <a:schemeClr val="tx1">
                    <a:lumMod val="50000"/>
                    <a:lumOff val="50000"/>
                  </a:schemeClr>
                </a:solidFill>
              </a:rPr>
              <a:t>E</a:t>
            </a:r>
            <a:r>
              <a:rPr lang="en-US" dirty="0" smtClean="0">
                <a:solidFill>
                  <a:schemeClr val="tx1">
                    <a:lumMod val="50000"/>
                    <a:lumOff val="50000"/>
                  </a:schemeClr>
                </a:solidFill>
              </a:rPr>
              <a:t>missions at M&amp;T</a:t>
            </a:r>
          </a:p>
          <a:p>
            <a:r>
              <a:rPr lang="en-US" dirty="0" smtClean="0">
                <a:solidFill>
                  <a:schemeClr val="tx1">
                    <a:lumMod val="50000"/>
                    <a:lumOff val="50000"/>
                  </a:schemeClr>
                </a:solidFill>
              </a:rPr>
              <a:t>Summary of Potential </a:t>
            </a:r>
            <a:r>
              <a:rPr lang="en-US" dirty="0">
                <a:solidFill>
                  <a:schemeClr val="tx1">
                    <a:lumMod val="50000"/>
                    <a:lumOff val="50000"/>
                  </a:schemeClr>
                </a:solidFill>
              </a:rPr>
              <a:t>E</a:t>
            </a:r>
            <a:r>
              <a:rPr lang="en-US" dirty="0" smtClean="0">
                <a:solidFill>
                  <a:schemeClr val="tx1">
                    <a:lumMod val="50000"/>
                    <a:lumOff val="50000"/>
                  </a:schemeClr>
                </a:solidFill>
              </a:rPr>
              <a:t>missions at M&amp;T</a:t>
            </a:r>
          </a:p>
          <a:p>
            <a:r>
              <a:rPr lang="en-US" dirty="0">
                <a:solidFill>
                  <a:schemeClr val="tx1">
                    <a:lumMod val="50000"/>
                    <a:lumOff val="50000"/>
                  </a:schemeClr>
                </a:solidFill>
              </a:rPr>
              <a:t>P</a:t>
            </a:r>
            <a:r>
              <a:rPr lang="en-US" dirty="0" smtClean="0">
                <a:solidFill>
                  <a:schemeClr val="tx1">
                    <a:lumMod val="50000"/>
                    <a:lumOff val="50000"/>
                  </a:schemeClr>
                </a:solidFill>
              </a:rPr>
              <a:t>rocess and Operation </a:t>
            </a:r>
            <a:r>
              <a:rPr lang="en-US" dirty="0">
                <a:solidFill>
                  <a:schemeClr val="tx1">
                    <a:lumMod val="50000"/>
                    <a:lumOff val="50000"/>
                  </a:schemeClr>
                </a:solidFill>
              </a:rPr>
              <a:t>C</a:t>
            </a:r>
            <a:r>
              <a:rPr lang="en-US" dirty="0" smtClean="0">
                <a:solidFill>
                  <a:schemeClr val="tx1">
                    <a:lumMod val="50000"/>
                    <a:lumOff val="50000"/>
                  </a:schemeClr>
                </a:solidFill>
              </a:rPr>
              <a:t>hanges </a:t>
            </a:r>
            <a:r>
              <a:rPr lang="en-US" dirty="0">
                <a:solidFill>
                  <a:schemeClr val="tx1">
                    <a:lumMod val="50000"/>
                    <a:lumOff val="50000"/>
                  </a:schemeClr>
                </a:solidFill>
              </a:rPr>
              <a:t>O</a:t>
            </a:r>
            <a:r>
              <a:rPr lang="en-US" dirty="0" smtClean="0">
                <a:solidFill>
                  <a:schemeClr val="tx1">
                    <a:lumMod val="50000"/>
                    <a:lumOff val="50000"/>
                  </a:schemeClr>
                </a:solidFill>
              </a:rPr>
              <a:t>ver the Last </a:t>
            </a:r>
            <a:r>
              <a:rPr lang="en-US" dirty="0">
                <a:solidFill>
                  <a:schemeClr val="tx1">
                    <a:lumMod val="50000"/>
                    <a:lumOff val="50000"/>
                  </a:schemeClr>
                </a:solidFill>
              </a:rPr>
              <a:t>3</a:t>
            </a:r>
            <a:r>
              <a:rPr lang="en-US" dirty="0" smtClean="0">
                <a:solidFill>
                  <a:schemeClr val="tx1">
                    <a:lumMod val="50000"/>
                    <a:lumOff val="50000"/>
                  </a:schemeClr>
                </a:solidFill>
              </a:rPr>
              <a:t> Years</a:t>
            </a:r>
          </a:p>
          <a:p>
            <a:r>
              <a:rPr lang="en-US" dirty="0" smtClean="0">
                <a:solidFill>
                  <a:schemeClr val="tx1">
                    <a:lumMod val="50000"/>
                    <a:lumOff val="50000"/>
                  </a:schemeClr>
                </a:solidFill>
              </a:rPr>
              <a:t>Changes in Potential </a:t>
            </a:r>
            <a:r>
              <a:rPr lang="en-US" dirty="0">
                <a:solidFill>
                  <a:schemeClr val="tx1">
                    <a:lumMod val="50000"/>
                    <a:lumOff val="50000"/>
                  </a:schemeClr>
                </a:solidFill>
              </a:rPr>
              <a:t>A</a:t>
            </a:r>
            <a:r>
              <a:rPr lang="en-US" dirty="0" smtClean="0">
                <a:solidFill>
                  <a:schemeClr val="tx1">
                    <a:lumMod val="50000"/>
                    <a:lumOff val="50000"/>
                  </a:schemeClr>
                </a:solidFill>
              </a:rPr>
              <a:t>ir </a:t>
            </a:r>
            <a:r>
              <a:rPr lang="en-US" dirty="0">
                <a:solidFill>
                  <a:schemeClr val="tx1">
                    <a:lumMod val="50000"/>
                    <a:lumOff val="50000"/>
                  </a:schemeClr>
                </a:solidFill>
              </a:rPr>
              <a:t>E</a:t>
            </a:r>
            <a:r>
              <a:rPr lang="en-US" dirty="0" smtClean="0">
                <a:solidFill>
                  <a:schemeClr val="tx1">
                    <a:lumMod val="50000"/>
                    <a:lumOff val="50000"/>
                  </a:schemeClr>
                </a:solidFill>
              </a:rPr>
              <a:t>missions</a:t>
            </a:r>
          </a:p>
          <a:p>
            <a:r>
              <a:rPr lang="en-US" dirty="0" smtClean="0">
                <a:solidFill>
                  <a:schemeClr val="tx1">
                    <a:lumMod val="50000"/>
                    <a:lumOff val="50000"/>
                  </a:schemeClr>
                </a:solidFill>
              </a:rPr>
              <a:t>Monitoring Data</a:t>
            </a:r>
          </a:p>
          <a:p>
            <a:r>
              <a:rPr lang="en-US" b="1" dirty="0" smtClean="0">
                <a:solidFill>
                  <a:schemeClr val="tx1">
                    <a:lumMod val="50000"/>
                    <a:lumOff val="50000"/>
                  </a:schemeClr>
                </a:solidFill>
              </a:rPr>
              <a:t>Sources of Toxicity </a:t>
            </a:r>
          </a:p>
          <a:p>
            <a:r>
              <a:rPr lang="en-US" dirty="0" smtClean="0">
                <a:solidFill>
                  <a:schemeClr val="tx1">
                    <a:lumMod val="50000"/>
                    <a:lumOff val="50000"/>
                  </a:schemeClr>
                </a:solidFill>
              </a:rPr>
              <a:t>The Next Steps</a:t>
            </a:r>
            <a:endParaRPr lang="en-US" dirty="0">
              <a:solidFill>
                <a:schemeClr val="tx1">
                  <a:lumMod val="50000"/>
                  <a:lumOff val="50000"/>
                </a:schemeClr>
              </a:solidFill>
            </a:endParaRPr>
          </a:p>
        </p:txBody>
      </p:sp>
    </p:spTree>
    <p:extLst>
      <p:ext uri="{BB962C8B-B14F-4D97-AF65-F5344CB8AC3E}">
        <p14:creationId xmlns:p14="http://schemas.microsoft.com/office/powerpoint/2010/main" val="2119250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Toxics (HAPS) </a:t>
            </a:r>
            <a:endParaRPr lang="en-US" dirty="0"/>
          </a:p>
        </p:txBody>
      </p:sp>
      <p:sp>
        <p:nvSpPr>
          <p:cNvPr id="3" name="TextBox 2"/>
          <p:cNvSpPr txBox="1"/>
          <p:nvPr/>
        </p:nvSpPr>
        <p:spPr>
          <a:xfrm>
            <a:off x="2286000" y="1752601"/>
            <a:ext cx="7696200" cy="4524315"/>
          </a:xfrm>
          <a:prstGeom prst="rect">
            <a:avLst/>
          </a:prstGeom>
          <a:noFill/>
        </p:spPr>
        <p:txBody>
          <a:bodyPr wrap="square" rtlCol="0">
            <a:spAutoFit/>
          </a:bodyPr>
          <a:lstStyle/>
          <a:p>
            <a:r>
              <a:rPr lang="en-US" sz="3200" dirty="0">
                <a:solidFill>
                  <a:schemeClr val="tx2"/>
                </a:solidFill>
              </a:rPr>
              <a:t>Those pollutants that are known or suspected to cause cancer or other serious health effects, such as reproductive effects or birth defects, or adverse environmental effects. EPA is working with state, local, and tribal governments to reduce air toxics releases of </a:t>
            </a:r>
            <a:r>
              <a:rPr lang="en-US" sz="3200" dirty="0">
                <a:solidFill>
                  <a:schemeClr val="tx2"/>
                </a:solidFill>
                <a:hlinkClick r:id="rId2" action="ppaction://hlinkfile"/>
              </a:rPr>
              <a:t>187 pollutants</a:t>
            </a:r>
            <a:r>
              <a:rPr lang="en-US" sz="3200" dirty="0">
                <a:solidFill>
                  <a:schemeClr val="tx2"/>
                </a:solidFill>
              </a:rPr>
              <a:t> to the environment.</a:t>
            </a:r>
          </a:p>
        </p:txBody>
      </p:sp>
    </p:spTree>
    <p:extLst>
      <p:ext uri="{BB962C8B-B14F-4D97-AF65-F5344CB8AC3E}">
        <p14:creationId xmlns:p14="http://schemas.microsoft.com/office/powerpoint/2010/main" val="36100805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ACHD Air Toxics Guideline</a:t>
            </a:r>
            <a:endParaRPr lang="en-US" dirty="0"/>
          </a:p>
        </p:txBody>
      </p:sp>
      <p:sp>
        <p:nvSpPr>
          <p:cNvPr id="3" name="Content Placeholder 2"/>
          <p:cNvSpPr>
            <a:spLocks noGrp="1"/>
          </p:cNvSpPr>
          <p:nvPr>
            <p:ph idx="1"/>
          </p:nvPr>
        </p:nvSpPr>
        <p:spPr>
          <a:xfrm>
            <a:off x="2306473" y="1546746"/>
            <a:ext cx="9389658" cy="4390030"/>
          </a:xfrm>
        </p:spPr>
        <p:txBody>
          <a:bodyPr>
            <a:normAutofit fontScale="85000" lnSpcReduction="20000"/>
          </a:bodyPr>
          <a:lstStyle/>
          <a:p>
            <a:r>
              <a:rPr lang="en-US" sz="2800" dirty="0" smtClean="0"/>
              <a:t>“The </a:t>
            </a:r>
            <a:r>
              <a:rPr lang="en-US" sz="2800" dirty="0"/>
              <a:t>best available recognized and peer reviewed science should be used to conduct risk assessments required by this policy</a:t>
            </a:r>
            <a:r>
              <a:rPr lang="en-US" sz="2800" dirty="0" smtClean="0"/>
              <a:t>.” </a:t>
            </a:r>
          </a:p>
          <a:p>
            <a:r>
              <a:rPr lang="en-US" sz="2800" dirty="0" smtClean="0"/>
              <a:t>Sources of Toxicity Hierarchy</a:t>
            </a:r>
          </a:p>
          <a:p>
            <a:pPr lvl="1"/>
            <a:r>
              <a:rPr lang="sv-SE" sz="2600" dirty="0" smtClean="0"/>
              <a:t>Tier </a:t>
            </a:r>
            <a:r>
              <a:rPr lang="sv-SE" sz="2600" dirty="0"/>
              <a:t>1 - EPA’s Integrated Risk Information System (IRIS) </a:t>
            </a:r>
            <a:endParaRPr lang="sv-SE" sz="2600" dirty="0" smtClean="0"/>
          </a:p>
          <a:p>
            <a:pPr lvl="1"/>
            <a:r>
              <a:rPr lang="en-US" sz="2400" dirty="0"/>
              <a:t>Tier 2 - EPA’s Provisional Peer Reviewed Toxicity Values (PPRTVs) </a:t>
            </a:r>
            <a:endParaRPr lang="en-US" sz="2400" dirty="0" smtClean="0"/>
          </a:p>
          <a:p>
            <a:pPr lvl="1"/>
            <a:r>
              <a:rPr lang="en-US" sz="2400" dirty="0"/>
              <a:t>Tier 3 - Other Toxicity </a:t>
            </a:r>
            <a:r>
              <a:rPr lang="en-US" sz="2400" dirty="0" smtClean="0"/>
              <a:t>Values (CAL EPA, ATSDR, etc.)</a:t>
            </a:r>
            <a:endParaRPr lang="en-US" sz="2400" dirty="0"/>
          </a:p>
          <a:p>
            <a:r>
              <a:rPr lang="en-US" sz="2800" dirty="0" smtClean="0"/>
              <a:t>“The </a:t>
            </a:r>
            <a:r>
              <a:rPr lang="en-US" sz="2800" dirty="0"/>
              <a:t>hierarchy defined in this Section may be altered for specific air toxics if it can be demonstrated to the Department’s satisfaction that the information obtained by following the hierarchy does not represent the best available science</a:t>
            </a:r>
            <a:r>
              <a:rPr lang="en-US" sz="2800" dirty="0" smtClean="0"/>
              <a:t>.” </a:t>
            </a:r>
            <a:endParaRPr lang="en-US" sz="2800" dirty="0" smtClean="0">
              <a:solidFill>
                <a:schemeClr val="tx1">
                  <a:lumMod val="50000"/>
                  <a:lumOff val="50000"/>
                </a:schemeClr>
              </a:solidFill>
            </a:endParaRPr>
          </a:p>
          <a:p>
            <a:endParaRPr lang="en-US" sz="2800" dirty="0" smtClean="0">
              <a:solidFill>
                <a:schemeClr val="tx1">
                  <a:lumMod val="50000"/>
                  <a:lumOff val="50000"/>
                </a:schemeClr>
              </a:solidFill>
            </a:endParaRPr>
          </a:p>
          <a:p>
            <a:endParaRPr lang="en-US" sz="2800" dirty="0" smtClean="0">
              <a:solidFill>
                <a:schemeClr val="tx1">
                  <a:lumMod val="50000"/>
                  <a:lumOff val="50000"/>
                </a:schemeClr>
              </a:solidFill>
            </a:endParaRPr>
          </a:p>
          <a:p>
            <a:endParaRPr lang="en-US" sz="2800" dirty="0" smtClean="0">
              <a:solidFill>
                <a:schemeClr val="tx1">
                  <a:lumMod val="50000"/>
                  <a:lumOff val="50000"/>
                </a:schemeClr>
              </a:solidFill>
            </a:endParaRPr>
          </a:p>
        </p:txBody>
      </p:sp>
    </p:spTree>
    <p:extLst>
      <p:ext uri="{BB962C8B-B14F-4D97-AF65-F5344CB8AC3E}">
        <p14:creationId xmlns:p14="http://schemas.microsoft.com/office/powerpoint/2010/main" val="23784687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674" y="610462"/>
            <a:ext cx="10363200" cy="936284"/>
          </a:xfrm>
        </p:spPr>
        <p:txBody>
          <a:bodyPr>
            <a:normAutofit/>
          </a:bodyPr>
          <a:lstStyle/>
          <a:p>
            <a:r>
              <a:rPr lang="en-US" sz="3200" dirty="0" smtClean="0"/>
              <a:t>Sources of Toxicity Information for Manganese</a:t>
            </a:r>
            <a:endParaRPr lang="en-US" sz="3200" dirty="0"/>
          </a:p>
        </p:txBody>
      </p:sp>
      <p:sp>
        <p:nvSpPr>
          <p:cNvPr id="3" name="Content Placeholder 2"/>
          <p:cNvSpPr>
            <a:spLocks noGrp="1"/>
          </p:cNvSpPr>
          <p:nvPr>
            <p:ph idx="1"/>
          </p:nvPr>
        </p:nvSpPr>
        <p:spPr>
          <a:xfrm>
            <a:off x="2306473" y="1546746"/>
            <a:ext cx="9389658" cy="4390030"/>
          </a:xfrm>
        </p:spPr>
        <p:txBody>
          <a:bodyPr>
            <a:normAutofit fontScale="92500" lnSpcReduction="20000"/>
          </a:bodyPr>
          <a:lstStyle/>
          <a:p>
            <a:r>
              <a:rPr lang="en-US" sz="2800" dirty="0" smtClean="0"/>
              <a:t>IRIS</a:t>
            </a:r>
          </a:p>
          <a:p>
            <a:pPr lvl="1"/>
            <a:r>
              <a:rPr lang="en-US" sz="2600" b="1" dirty="0" smtClean="0"/>
              <a:t>50</a:t>
            </a:r>
            <a:r>
              <a:rPr lang="en-US" sz="2600" dirty="0" smtClean="0"/>
              <a:t> ng/m</a:t>
            </a:r>
            <a:r>
              <a:rPr lang="en-US" sz="2600" baseline="30000" dirty="0" smtClean="0"/>
              <a:t>3</a:t>
            </a:r>
            <a:r>
              <a:rPr lang="en-US" sz="2600" dirty="0" smtClean="0"/>
              <a:t> (chronic lifetime exposure)</a:t>
            </a:r>
            <a:endParaRPr lang="en-US" sz="2600" baseline="30000" dirty="0" smtClean="0"/>
          </a:p>
          <a:p>
            <a:pPr lvl="1"/>
            <a:r>
              <a:rPr lang="en-US" sz="2600" dirty="0" smtClean="0"/>
              <a:t>Last Updated 1993</a:t>
            </a:r>
          </a:p>
          <a:p>
            <a:r>
              <a:rPr lang="en-US" sz="2800" dirty="0" smtClean="0"/>
              <a:t>Cal EPA</a:t>
            </a:r>
          </a:p>
          <a:p>
            <a:pPr lvl="1"/>
            <a:r>
              <a:rPr lang="en-US" sz="2600" b="1" dirty="0" smtClean="0"/>
              <a:t>90</a:t>
            </a:r>
            <a:r>
              <a:rPr lang="en-US" sz="2600" dirty="0" smtClean="0"/>
              <a:t> ng/m</a:t>
            </a:r>
            <a:r>
              <a:rPr lang="en-US" sz="2600" baseline="30000" dirty="0" smtClean="0"/>
              <a:t>3</a:t>
            </a:r>
            <a:r>
              <a:rPr lang="en-US" sz="2600" dirty="0"/>
              <a:t> (chronic lifetime exposure)</a:t>
            </a:r>
            <a:endParaRPr lang="en-US" sz="2600" baseline="30000" dirty="0"/>
          </a:p>
          <a:p>
            <a:pPr lvl="1"/>
            <a:r>
              <a:rPr lang="en-US" sz="2400" dirty="0" smtClean="0"/>
              <a:t>Last </a:t>
            </a:r>
            <a:r>
              <a:rPr lang="en-US" sz="2400" dirty="0"/>
              <a:t>Updated </a:t>
            </a:r>
            <a:r>
              <a:rPr lang="en-US" sz="2400" dirty="0" smtClean="0"/>
              <a:t>2008</a:t>
            </a:r>
            <a:endParaRPr lang="en-US" sz="2400" dirty="0"/>
          </a:p>
          <a:p>
            <a:r>
              <a:rPr lang="en-US" sz="2800" dirty="0" smtClean="0"/>
              <a:t>Agency for Toxic Substances and Disease Registry (ATSDR)</a:t>
            </a:r>
            <a:endParaRPr lang="en-US" sz="2800" dirty="0"/>
          </a:p>
          <a:p>
            <a:pPr lvl="1"/>
            <a:r>
              <a:rPr lang="en-US" sz="2600" b="1" dirty="0" smtClean="0"/>
              <a:t>300</a:t>
            </a:r>
            <a:r>
              <a:rPr lang="en-US" sz="2600" dirty="0" smtClean="0"/>
              <a:t> ng/m</a:t>
            </a:r>
            <a:r>
              <a:rPr lang="en-US" sz="2600" baseline="30000" dirty="0" smtClean="0"/>
              <a:t>3</a:t>
            </a:r>
            <a:r>
              <a:rPr lang="en-US" sz="2600" dirty="0"/>
              <a:t> (chronic lifetime exposure)</a:t>
            </a:r>
            <a:endParaRPr lang="en-US" sz="2600" baseline="30000" dirty="0"/>
          </a:p>
          <a:p>
            <a:pPr lvl="1"/>
            <a:r>
              <a:rPr lang="en-US" sz="2400" dirty="0" smtClean="0"/>
              <a:t>Last </a:t>
            </a:r>
            <a:r>
              <a:rPr lang="en-US" sz="2400" dirty="0"/>
              <a:t>Updated </a:t>
            </a:r>
            <a:r>
              <a:rPr lang="en-US" sz="2400" dirty="0" smtClean="0"/>
              <a:t>2012</a:t>
            </a:r>
            <a:endParaRPr lang="en-US" sz="2400" dirty="0"/>
          </a:p>
          <a:p>
            <a:endParaRPr lang="en-US" sz="2800" dirty="0" smtClean="0">
              <a:solidFill>
                <a:schemeClr val="tx1">
                  <a:lumMod val="50000"/>
                  <a:lumOff val="50000"/>
                </a:schemeClr>
              </a:solidFill>
            </a:endParaRPr>
          </a:p>
          <a:p>
            <a:pPr marL="0" indent="0">
              <a:buNone/>
            </a:pPr>
            <a:endParaRPr lang="en-US" sz="2800" dirty="0" smtClean="0">
              <a:solidFill>
                <a:schemeClr val="tx1">
                  <a:lumMod val="50000"/>
                  <a:lumOff val="50000"/>
                </a:schemeClr>
              </a:solidFill>
            </a:endParaRPr>
          </a:p>
          <a:p>
            <a:endParaRPr lang="en-US" sz="2800" dirty="0" smtClean="0">
              <a:solidFill>
                <a:schemeClr val="tx1">
                  <a:lumMod val="50000"/>
                  <a:lumOff val="50000"/>
                </a:schemeClr>
              </a:solidFill>
            </a:endParaRPr>
          </a:p>
        </p:txBody>
      </p:sp>
    </p:spTree>
    <p:extLst>
      <p:ext uri="{BB962C8B-B14F-4D97-AF65-F5344CB8AC3E}">
        <p14:creationId xmlns:p14="http://schemas.microsoft.com/office/powerpoint/2010/main" val="3276294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err="1" smtClean="0"/>
              <a:t>McConway</a:t>
            </a:r>
            <a:r>
              <a:rPr lang="en-US" dirty="0" smtClean="0"/>
              <a:t> &amp; </a:t>
            </a:r>
            <a:r>
              <a:rPr lang="en-US" dirty="0" err="1" smtClean="0"/>
              <a:t>Torley</a:t>
            </a:r>
            <a:r>
              <a:rPr lang="en-US" dirty="0" smtClean="0"/>
              <a:t> (M&amp;T) Facility – What is a Steel </a:t>
            </a:r>
            <a:r>
              <a:rPr lang="en-US" dirty="0"/>
              <a:t>F</a:t>
            </a:r>
            <a:r>
              <a:rPr lang="en-US" dirty="0" smtClean="0"/>
              <a:t>oundry?</a:t>
            </a:r>
          </a:p>
          <a:p>
            <a:r>
              <a:rPr lang="en-US" dirty="0" smtClean="0">
                <a:solidFill>
                  <a:schemeClr val="tx1">
                    <a:lumMod val="50000"/>
                    <a:lumOff val="50000"/>
                  </a:schemeClr>
                </a:solidFill>
              </a:rPr>
              <a:t>Sources of Air </a:t>
            </a:r>
            <a:r>
              <a:rPr lang="en-US" dirty="0">
                <a:solidFill>
                  <a:schemeClr val="tx1">
                    <a:lumMod val="50000"/>
                    <a:lumOff val="50000"/>
                  </a:schemeClr>
                </a:solidFill>
              </a:rPr>
              <a:t>E</a:t>
            </a:r>
            <a:r>
              <a:rPr lang="en-US" dirty="0" smtClean="0">
                <a:solidFill>
                  <a:schemeClr val="tx1">
                    <a:lumMod val="50000"/>
                    <a:lumOff val="50000"/>
                  </a:schemeClr>
                </a:solidFill>
              </a:rPr>
              <a:t>missions at M&amp;T</a:t>
            </a:r>
          </a:p>
          <a:p>
            <a:r>
              <a:rPr lang="en-US" dirty="0" smtClean="0">
                <a:solidFill>
                  <a:schemeClr val="tx1">
                    <a:lumMod val="50000"/>
                    <a:lumOff val="50000"/>
                  </a:schemeClr>
                </a:solidFill>
              </a:rPr>
              <a:t>Summary of Potential </a:t>
            </a:r>
            <a:r>
              <a:rPr lang="en-US" dirty="0">
                <a:solidFill>
                  <a:schemeClr val="tx1">
                    <a:lumMod val="50000"/>
                    <a:lumOff val="50000"/>
                  </a:schemeClr>
                </a:solidFill>
              </a:rPr>
              <a:t>E</a:t>
            </a:r>
            <a:r>
              <a:rPr lang="en-US" dirty="0" smtClean="0">
                <a:solidFill>
                  <a:schemeClr val="tx1">
                    <a:lumMod val="50000"/>
                    <a:lumOff val="50000"/>
                  </a:schemeClr>
                </a:solidFill>
              </a:rPr>
              <a:t>missions at M&amp;T</a:t>
            </a:r>
          </a:p>
          <a:p>
            <a:r>
              <a:rPr lang="en-US" dirty="0">
                <a:solidFill>
                  <a:schemeClr val="tx1">
                    <a:lumMod val="50000"/>
                    <a:lumOff val="50000"/>
                  </a:schemeClr>
                </a:solidFill>
              </a:rPr>
              <a:t>P</a:t>
            </a:r>
            <a:r>
              <a:rPr lang="en-US" dirty="0" smtClean="0">
                <a:solidFill>
                  <a:schemeClr val="tx1">
                    <a:lumMod val="50000"/>
                    <a:lumOff val="50000"/>
                  </a:schemeClr>
                </a:solidFill>
              </a:rPr>
              <a:t>rocess and Operation </a:t>
            </a:r>
            <a:r>
              <a:rPr lang="en-US" dirty="0">
                <a:solidFill>
                  <a:schemeClr val="tx1">
                    <a:lumMod val="50000"/>
                    <a:lumOff val="50000"/>
                  </a:schemeClr>
                </a:solidFill>
              </a:rPr>
              <a:t>C</a:t>
            </a:r>
            <a:r>
              <a:rPr lang="en-US" dirty="0" smtClean="0">
                <a:solidFill>
                  <a:schemeClr val="tx1">
                    <a:lumMod val="50000"/>
                    <a:lumOff val="50000"/>
                  </a:schemeClr>
                </a:solidFill>
              </a:rPr>
              <a:t>hanges </a:t>
            </a:r>
            <a:r>
              <a:rPr lang="en-US" dirty="0">
                <a:solidFill>
                  <a:schemeClr val="tx1">
                    <a:lumMod val="50000"/>
                    <a:lumOff val="50000"/>
                  </a:schemeClr>
                </a:solidFill>
              </a:rPr>
              <a:t>O</a:t>
            </a:r>
            <a:r>
              <a:rPr lang="en-US" dirty="0" smtClean="0">
                <a:solidFill>
                  <a:schemeClr val="tx1">
                    <a:lumMod val="50000"/>
                    <a:lumOff val="50000"/>
                  </a:schemeClr>
                </a:solidFill>
              </a:rPr>
              <a:t>ver the Last </a:t>
            </a:r>
            <a:r>
              <a:rPr lang="en-US" dirty="0">
                <a:solidFill>
                  <a:schemeClr val="tx1">
                    <a:lumMod val="50000"/>
                    <a:lumOff val="50000"/>
                  </a:schemeClr>
                </a:solidFill>
              </a:rPr>
              <a:t>3</a:t>
            </a:r>
            <a:r>
              <a:rPr lang="en-US" dirty="0" smtClean="0">
                <a:solidFill>
                  <a:schemeClr val="tx1">
                    <a:lumMod val="50000"/>
                    <a:lumOff val="50000"/>
                  </a:schemeClr>
                </a:solidFill>
              </a:rPr>
              <a:t> Years</a:t>
            </a:r>
          </a:p>
          <a:p>
            <a:r>
              <a:rPr lang="en-US" dirty="0" smtClean="0">
                <a:solidFill>
                  <a:schemeClr val="tx1">
                    <a:lumMod val="50000"/>
                    <a:lumOff val="50000"/>
                  </a:schemeClr>
                </a:solidFill>
              </a:rPr>
              <a:t>Changes in Potential </a:t>
            </a:r>
            <a:r>
              <a:rPr lang="en-US" dirty="0">
                <a:solidFill>
                  <a:schemeClr val="tx1">
                    <a:lumMod val="50000"/>
                    <a:lumOff val="50000"/>
                  </a:schemeClr>
                </a:solidFill>
              </a:rPr>
              <a:t>A</a:t>
            </a:r>
            <a:r>
              <a:rPr lang="en-US" dirty="0" smtClean="0">
                <a:solidFill>
                  <a:schemeClr val="tx1">
                    <a:lumMod val="50000"/>
                    <a:lumOff val="50000"/>
                  </a:schemeClr>
                </a:solidFill>
              </a:rPr>
              <a:t>ir </a:t>
            </a:r>
            <a:r>
              <a:rPr lang="en-US" dirty="0">
                <a:solidFill>
                  <a:schemeClr val="tx1">
                    <a:lumMod val="50000"/>
                    <a:lumOff val="50000"/>
                  </a:schemeClr>
                </a:solidFill>
              </a:rPr>
              <a:t>E</a:t>
            </a:r>
            <a:r>
              <a:rPr lang="en-US" dirty="0" smtClean="0">
                <a:solidFill>
                  <a:schemeClr val="tx1">
                    <a:lumMod val="50000"/>
                    <a:lumOff val="50000"/>
                  </a:schemeClr>
                </a:solidFill>
              </a:rPr>
              <a:t>missions</a:t>
            </a:r>
          </a:p>
          <a:p>
            <a:r>
              <a:rPr lang="en-US" dirty="0" smtClean="0">
                <a:solidFill>
                  <a:schemeClr val="tx1">
                    <a:lumMod val="50000"/>
                    <a:lumOff val="50000"/>
                  </a:schemeClr>
                </a:solidFill>
              </a:rPr>
              <a:t>Monitoring Data</a:t>
            </a:r>
          </a:p>
          <a:p>
            <a:r>
              <a:rPr lang="en-US" dirty="0" smtClean="0">
                <a:solidFill>
                  <a:schemeClr val="tx1">
                    <a:lumMod val="50000"/>
                    <a:lumOff val="50000"/>
                  </a:schemeClr>
                </a:solidFill>
              </a:rPr>
              <a:t>Sources of Toxicity </a:t>
            </a:r>
          </a:p>
          <a:p>
            <a:r>
              <a:rPr lang="en-US" b="1" dirty="0" smtClean="0">
                <a:solidFill>
                  <a:schemeClr val="tx1">
                    <a:lumMod val="50000"/>
                    <a:lumOff val="50000"/>
                  </a:schemeClr>
                </a:solidFill>
              </a:rPr>
              <a:t>The Next Steps</a:t>
            </a:r>
            <a:endParaRPr lang="en-US" b="1" dirty="0">
              <a:solidFill>
                <a:schemeClr val="tx1">
                  <a:lumMod val="50000"/>
                  <a:lumOff val="50000"/>
                </a:schemeClr>
              </a:solidFill>
            </a:endParaRPr>
          </a:p>
        </p:txBody>
      </p:sp>
    </p:spTree>
    <p:extLst>
      <p:ext uri="{BB962C8B-B14F-4D97-AF65-F5344CB8AC3E}">
        <p14:creationId xmlns:p14="http://schemas.microsoft.com/office/powerpoint/2010/main" val="4214848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M&amp;T Permitting Overview</a:t>
            </a:r>
            <a:endParaRPr lang="en-US" dirty="0"/>
          </a:p>
        </p:txBody>
      </p:sp>
      <p:sp>
        <p:nvSpPr>
          <p:cNvPr id="3" name="Content Placeholder 2"/>
          <p:cNvSpPr>
            <a:spLocks noGrp="1"/>
          </p:cNvSpPr>
          <p:nvPr>
            <p:ph sz="quarter" idx="1"/>
          </p:nvPr>
        </p:nvSpPr>
        <p:spPr>
          <a:xfrm>
            <a:off x="1752600" y="2011362"/>
            <a:ext cx="8686800" cy="4846638"/>
          </a:xfrm>
        </p:spPr>
        <p:txBody>
          <a:bodyPr>
            <a:normAutofit/>
          </a:bodyPr>
          <a:lstStyle/>
          <a:p>
            <a:r>
              <a:rPr lang="en-US" dirty="0" smtClean="0"/>
              <a:t>11 Installation Permits issued over the last 20 years.</a:t>
            </a:r>
          </a:p>
          <a:p>
            <a:r>
              <a:rPr lang="en-US" dirty="0"/>
              <a:t>Operating Permit drafted and submitted for public comment in January &amp; March of 2015:</a:t>
            </a:r>
          </a:p>
          <a:p>
            <a:pPr lvl="1"/>
            <a:r>
              <a:rPr lang="en-US" dirty="0"/>
              <a:t>Total Building Enclosure was not proven by M&amp;T until May of 2015.</a:t>
            </a:r>
          </a:p>
          <a:p>
            <a:pPr lvl="1"/>
            <a:r>
              <a:rPr lang="en-US" dirty="0"/>
              <a:t>Significantly changes emissions estimates.</a:t>
            </a:r>
          </a:p>
          <a:p>
            <a:pPr lvl="1"/>
            <a:r>
              <a:rPr lang="en-US" dirty="0"/>
              <a:t>Allows for measurement of fugitive (uncaptured) emissions sources such as pouring/cooling operations, which were unknown at the time</a:t>
            </a:r>
            <a:r>
              <a:rPr lang="en-US" dirty="0" smtClean="0"/>
              <a:t>.</a:t>
            </a:r>
          </a:p>
          <a:p>
            <a:r>
              <a:rPr lang="en-US" dirty="0" smtClean="0"/>
              <a:t>New Operating Permit drafted and submitted for public comment on November 2, 2017:</a:t>
            </a:r>
          </a:p>
          <a:p>
            <a:pPr lvl="1"/>
            <a:r>
              <a:rPr lang="en-US" dirty="0" smtClean="0"/>
              <a:t>Incorporates all of the changes noted in this presentation.</a:t>
            </a:r>
          </a:p>
          <a:p>
            <a:pPr lvl="1"/>
            <a:r>
              <a:rPr lang="en-US" dirty="0" smtClean="0"/>
              <a:t>In public comment until December 4, 2017.</a:t>
            </a:r>
          </a:p>
          <a:p>
            <a:pPr lvl="1"/>
            <a:r>
              <a:rPr lang="en-US" dirty="0" smtClean="0"/>
              <a:t>Public hearing on December 4, 2017.</a:t>
            </a:r>
            <a:endParaRPr lang="en-US" dirty="0"/>
          </a:p>
        </p:txBody>
      </p:sp>
    </p:spTree>
    <p:extLst>
      <p:ext uri="{BB962C8B-B14F-4D97-AF65-F5344CB8AC3E}">
        <p14:creationId xmlns:p14="http://schemas.microsoft.com/office/powerpoint/2010/main" val="37403914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err="1" smtClean="0"/>
              <a:t>McConway</a:t>
            </a:r>
            <a:r>
              <a:rPr lang="en-US" dirty="0" smtClean="0"/>
              <a:t> &amp; </a:t>
            </a:r>
            <a:r>
              <a:rPr lang="en-US" dirty="0" err="1" smtClean="0"/>
              <a:t>Torley</a:t>
            </a:r>
            <a:r>
              <a:rPr lang="en-US" dirty="0" smtClean="0"/>
              <a:t> (M&amp;T) Facility – What is a Steel </a:t>
            </a:r>
            <a:r>
              <a:rPr lang="en-US" dirty="0"/>
              <a:t>F</a:t>
            </a:r>
            <a:r>
              <a:rPr lang="en-US" dirty="0" smtClean="0"/>
              <a:t>oundry?</a:t>
            </a:r>
          </a:p>
          <a:p>
            <a:r>
              <a:rPr lang="en-US" dirty="0" smtClean="0">
                <a:solidFill>
                  <a:schemeClr val="tx1">
                    <a:lumMod val="50000"/>
                    <a:lumOff val="50000"/>
                  </a:schemeClr>
                </a:solidFill>
              </a:rPr>
              <a:t>Sources of Air </a:t>
            </a:r>
            <a:r>
              <a:rPr lang="en-US" dirty="0">
                <a:solidFill>
                  <a:schemeClr val="tx1">
                    <a:lumMod val="50000"/>
                    <a:lumOff val="50000"/>
                  </a:schemeClr>
                </a:solidFill>
              </a:rPr>
              <a:t>E</a:t>
            </a:r>
            <a:r>
              <a:rPr lang="en-US" dirty="0" smtClean="0">
                <a:solidFill>
                  <a:schemeClr val="tx1">
                    <a:lumMod val="50000"/>
                    <a:lumOff val="50000"/>
                  </a:schemeClr>
                </a:solidFill>
              </a:rPr>
              <a:t>missions at M&amp;T</a:t>
            </a:r>
          </a:p>
          <a:p>
            <a:r>
              <a:rPr lang="en-US" dirty="0" smtClean="0">
                <a:solidFill>
                  <a:schemeClr val="tx1">
                    <a:lumMod val="50000"/>
                    <a:lumOff val="50000"/>
                  </a:schemeClr>
                </a:solidFill>
              </a:rPr>
              <a:t>Summary of Potential </a:t>
            </a:r>
            <a:r>
              <a:rPr lang="en-US" dirty="0">
                <a:solidFill>
                  <a:schemeClr val="tx1">
                    <a:lumMod val="50000"/>
                    <a:lumOff val="50000"/>
                  </a:schemeClr>
                </a:solidFill>
              </a:rPr>
              <a:t>E</a:t>
            </a:r>
            <a:r>
              <a:rPr lang="en-US" dirty="0" smtClean="0">
                <a:solidFill>
                  <a:schemeClr val="tx1">
                    <a:lumMod val="50000"/>
                    <a:lumOff val="50000"/>
                  </a:schemeClr>
                </a:solidFill>
              </a:rPr>
              <a:t>missions at M&amp;T</a:t>
            </a:r>
          </a:p>
          <a:p>
            <a:r>
              <a:rPr lang="en-US" dirty="0">
                <a:solidFill>
                  <a:schemeClr val="tx1">
                    <a:lumMod val="50000"/>
                    <a:lumOff val="50000"/>
                  </a:schemeClr>
                </a:solidFill>
              </a:rPr>
              <a:t>P</a:t>
            </a:r>
            <a:r>
              <a:rPr lang="en-US" dirty="0" smtClean="0">
                <a:solidFill>
                  <a:schemeClr val="tx1">
                    <a:lumMod val="50000"/>
                    <a:lumOff val="50000"/>
                  </a:schemeClr>
                </a:solidFill>
              </a:rPr>
              <a:t>rocess and Operation </a:t>
            </a:r>
            <a:r>
              <a:rPr lang="en-US" dirty="0">
                <a:solidFill>
                  <a:schemeClr val="tx1">
                    <a:lumMod val="50000"/>
                    <a:lumOff val="50000"/>
                  </a:schemeClr>
                </a:solidFill>
              </a:rPr>
              <a:t>C</a:t>
            </a:r>
            <a:r>
              <a:rPr lang="en-US" dirty="0" smtClean="0">
                <a:solidFill>
                  <a:schemeClr val="tx1">
                    <a:lumMod val="50000"/>
                    <a:lumOff val="50000"/>
                  </a:schemeClr>
                </a:solidFill>
              </a:rPr>
              <a:t>hanges </a:t>
            </a:r>
            <a:r>
              <a:rPr lang="en-US" dirty="0">
                <a:solidFill>
                  <a:schemeClr val="tx1">
                    <a:lumMod val="50000"/>
                    <a:lumOff val="50000"/>
                  </a:schemeClr>
                </a:solidFill>
              </a:rPr>
              <a:t>O</a:t>
            </a:r>
            <a:r>
              <a:rPr lang="en-US" dirty="0" smtClean="0">
                <a:solidFill>
                  <a:schemeClr val="tx1">
                    <a:lumMod val="50000"/>
                    <a:lumOff val="50000"/>
                  </a:schemeClr>
                </a:solidFill>
              </a:rPr>
              <a:t>ver the Last </a:t>
            </a:r>
            <a:r>
              <a:rPr lang="en-US" dirty="0">
                <a:solidFill>
                  <a:schemeClr val="tx1">
                    <a:lumMod val="50000"/>
                    <a:lumOff val="50000"/>
                  </a:schemeClr>
                </a:solidFill>
              </a:rPr>
              <a:t>3</a:t>
            </a:r>
            <a:r>
              <a:rPr lang="en-US" dirty="0" smtClean="0">
                <a:solidFill>
                  <a:schemeClr val="tx1">
                    <a:lumMod val="50000"/>
                    <a:lumOff val="50000"/>
                  </a:schemeClr>
                </a:solidFill>
              </a:rPr>
              <a:t> Years</a:t>
            </a:r>
          </a:p>
          <a:p>
            <a:r>
              <a:rPr lang="en-US" dirty="0" smtClean="0">
                <a:solidFill>
                  <a:schemeClr val="tx1">
                    <a:lumMod val="50000"/>
                    <a:lumOff val="50000"/>
                  </a:schemeClr>
                </a:solidFill>
              </a:rPr>
              <a:t>Changes in Potential </a:t>
            </a:r>
            <a:r>
              <a:rPr lang="en-US" dirty="0">
                <a:solidFill>
                  <a:schemeClr val="tx1">
                    <a:lumMod val="50000"/>
                    <a:lumOff val="50000"/>
                  </a:schemeClr>
                </a:solidFill>
              </a:rPr>
              <a:t>A</a:t>
            </a:r>
            <a:r>
              <a:rPr lang="en-US" dirty="0" smtClean="0">
                <a:solidFill>
                  <a:schemeClr val="tx1">
                    <a:lumMod val="50000"/>
                    <a:lumOff val="50000"/>
                  </a:schemeClr>
                </a:solidFill>
              </a:rPr>
              <a:t>ir </a:t>
            </a:r>
            <a:r>
              <a:rPr lang="en-US" dirty="0">
                <a:solidFill>
                  <a:schemeClr val="tx1">
                    <a:lumMod val="50000"/>
                    <a:lumOff val="50000"/>
                  </a:schemeClr>
                </a:solidFill>
              </a:rPr>
              <a:t>E</a:t>
            </a:r>
            <a:r>
              <a:rPr lang="en-US" dirty="0" smtClean="0">
                <a:solidFill>
                  <a:schemeClr val="tx1">
                    <a:lumMod val="50000"/>
                    <a:lumOff val="50000"/>
                  </a:schemeClr>
                </a:solidFill>
              </a:rPr>
              <a:t>missions</a:t>
            </a:r>
          </a:p>
          <a:p>
            <a:r>
              <a:rPr lang="en-US" dirty="0" smtClean="0">
                <a:solidFill>
                  <a:schemeClr val="tx1">
                    <a:lumMod val="50000"/>
                    <a:lumOff val="50000"/>
                  </a:schemeClr>
                </a:solidFill>
              </a:rPr>
              <a:t>Monitoring Data</a:t>
            </a:r>
          </a:p>
          <a:p>
            <a:r>
              <a:rPr lang="en-US" dirty="0">
                <a:solidFill>
                  <a:schemeClr val="tx1">
                    <a:lumMod val="50000"/>
                    <a:lumOff val="50000"/>
                  </a:schemeClr>
                </a:solidFill>
              </a:rPr>
              <a:t>Sources of Toxicity </a:t>
            </a:r>
          </a:p>
          <a:p>
            <a:r>
              <a:rPr lang="en-US" b="1" dirty="0">
                <a:solidFill>
                  <a:schemeClr val="tx1">
                    <a:lumMod val="50000"/>
                    <a:lumOff val="50000"/>
                  </a:schemeClr>
                </a:solidFill>
              </a:rPr>
              <a:t>The Next Steps</a:t>
            </a:r>
          </a:p>
        </p:txBody>
      </p:sp>
    </p:spTree>
    <p:extLst>
      <p:ext uri="{BB962C8B-B14F-4D97-AF65-F5344CB8AC3E}">
        <p14:creationId xmlns:p14="http://schemas.microsoft.com/office/powerpoint/2010/main" val="1382545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What’s Next?</a:t>
            </a:r>
            <a:endParaRPr lang="en-US" dirty="0"/>
          </a:p>
        </p:txBody>
      </p:sp>
      <p:sp>
        <p:nvSpPr>
          <p:cNvPr id="3" name="Content Placeholder 2"/>
          <p:cNvSpPr>
            <a:spLocks noGrp="1"/>
          </p:cNvSpPr>
          <p:nvPr>
            <p:ph idx="1"/>
          </p:nvPr>
        </p:nvSpPr>
        <p:spPr/>
        <p:txBody>
          <a:bodyPr>
            <a:normAutofit/>
          </a:bodyPr>
          <a:lstStyle/>
          <a:p>
            <a:r>
              <a:rPr lang="en-US" sz="2400" dirty="0" smtClean="0"/>
              <a:t>Review the permit and make informed comments.</a:t>
            </a:r>
          </a:p>
          <a:p>
            <a:r>
              <a:rPr lang="en-US" sz="2400" dirty="0" smtClean="0"/>
              <a:t>A copy of the draft permit and Technical Support Document can be found at:</a:t>
            </a:r>
          </a:p>
          <a:p>
            <a:pPr lvl="1"/>
            <a:r>
              <a:rPr lang="en-US" sz="2200" dirty="0" smtClean="0">
                <a:hlinkClick r:id="rId2"/>
              </a:rPr>
              <a:t>http</a:t>
            </a:r>
            <a:r>
              <a:rPr lang="en-US" sz="2200" dirty="0">
                <a:hlinkClick r:id="rId2"/>
              </a:rPr>
              <a:t>://</a:t>
            </a:r>
            <a:r>
              <a:rPr lang="en-US" sz="2200" dirty="0" smtClean="0">
                <a:hlinkClick r:id="rId2"/>
              </a:rPr>
              <a:t>www.achd.net/air/index.php</a:t>
            </a:r>
            <a:r>
              <a:rPr lang="en-US" sz="2200" dirty="0" smtClean="0"/>
              <a:t> </a:t>
            </a:r>
          </a:p>
          <a:p>
            <a:r>
              <a:rPr lang="en-US" sz="2400" dirty="0" smtClean="0"/>
              <a:t>Comments can be submitted to:</a:t>
            </a:r>
          </a:p>
          <a:p>
            <a:pPr lvl="1"/>
            <a:r>
              <a:rPr lang="en-US" sz="2200" dirty="0" smtClean="0">
                <a:hlinkClick r:id="rId3"/>
              </a:rPr>
              <a:t>aqpermits@alleghenycounty.us</a:t>
            </a:r>
            <a:r>
              <a:rPr lang="en-US" sz="2200" dirty="0" smtClean="0"/>
              <a:t> </a:t>
            </a:r>
          </a:p>
          <a:p>
            <a:endParaRPr lang="en-US" sz="2400" dirty="0" smtClean="0"/>
          </a:p>
          <a:p>
            <a:pPr marL="0" indent="0">
              <a:buNone/>
            </a:pPr>
            <a:endParaRPr lang="en-US" sz="2400" dirty="0" smtClean="0"/>
          </a:p>
        </p:txBody>
      </p:sp>
    </p:spTree>
    <p:extLst>
      <p:ext uri="{BB962C8B-B14F-4D97-AF65-F5344CB8AC3E}">
        <p14:creationId xmlns:p14="http://schemas.microsoft.com/office/powerpoint/2010/main" val="20923566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Final thoughts?</a:t>
            </a:r>
            <a:endParaRPr lang="en-US" dirty="0"/>
          </a:p>
        </p:txBody>
      </p:sp>
    </p:spTree>
    <p:extLst>
      <p:ext uri="{BB962C8B-B14F-4D97-AF65-F5344CB8AC3E}">
        <p14:creationId xmlns:p14="http://schemas.microsoft.com/office/powerpoint/2010/main" val="2404059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in a Permit? </a:t>
            </a:r>
          </a:p>
        </p:txBody>
      </p:sp>
      <p:sp>
        <p:nvSpPr>
          <p:cNvPr id="3" name="Content Placeholder 2"/>
          <p:cNvSpPr>
            <a:spLocks noGrp="1"/>
          </p:cNvSpPr>
          <p:nvPr>
            <p:ph idx="1"/>
          </p:nvPr>
        </p:nvSpPr>
        <p:spPr/>
        <p:txBody>
          <a:bodyPr/>
          <a:lstStyle/>
          <a:p>
            <a:pPr marL="0" indent="0">
              <a:buNone/>
            </a:pPr>
            <a:r>
              <a:rPr lang="en-US" sz="2400" dirty="0"/>
              <a:t>The 7 Major Sections to an Air Permit</a:t>
            </a:r>
          </a:p>
          <a:p>
            <a:pPr marL="800100" lvl="1" indent="-400050">
              <a:buFont typeface="+mj-lt"/>
              <a:buAutoNum type="romanUcPeriod"/>
            </a:pPr>
            <a:r>
              <a:rPr lang="en-US" sz="2200" dirty="0"/>
              <a:t>Contact Information</a:t>
            </a:r>
          </a:p>
          <a:p>
            <a:pPr marL="800100" lvl="1" indent="-400050">
              <a:buFont typeface="+mj-lt"/>
              <a:buAutoNum type="romanUcPeriod"/>
            </a:pPr>
            <a:r>
              <a:rPr lang="en-US" sz="2200" dirty="0"/>
              <a:t>Facility Description</a:t>
            </a:r>
          </a:p>
          <a:p>
            <a:pPr marL="800100" lvl="1" indent="-400050">
              <a:buFont typeface="+mj-lt"/>
              <a:buAutoNum type="romanUcPeriod"/>
            </a:pPr>
            <a:r>
              <a:rPr lang="en-US" sz="2200" dirty="0"/>
              <a:t>General Conditions</a:t>
            </a:r>
          </a:p>
          <a:p>
            <a:pPr marL="800100" lvl="1" indent="-400050">
              <a:buFont typeface="+mj-lt"/>
              <a:buAutoNum type="romanUcPeriod"/>
            </a:pPr>
            <a:r>
              <a:rPr lang="en-US" sz="2200" dirty="0"/>
              <a:t>Site Level Terms and Conditions</a:t>
            </a:r>
          </a:p>
          <a:p>
            <a:pPr marL="800100" lvl="1" indent="-400050">
              <a:buFont typeface="+mj-lt"/>
              <a:buAutoNum type="romanUcPeriod"/>
            </a:pPr>
            <a:r>
              <a:rPr lang="en-US" sz="2200" dirty="0"/>
              <a:t>Emission Unit Level Terms and Conditions</a:t>
            </a:r>
          </a:p>
          <a:p>
            <a:pPr marL="800100" lvl="1" indent="-400050">
              <a:buFont typeface="+mj-lt"/>
              <a:buAutoNum type="romanUcPeriod"/>
            </a:pPr>
            <a:r>
              <a:rPr lang="en-US" sz="2200" dirty="0"/>
              <a:t>Alternative Operating Scenarios</a:t>
            </a:r>
          </a:p>
          <a:p>
            <a:pPr marL="800100" lvl="1" indent="-400050">
              <a:buFont typeface="+mj-lt"/>
              <a:buAutoNum type="romanUcPeriod"/>
            </a:pPr>
            <a:r>
              <a:rPr lang="en-US" sz="2200" dirty="0"/>
              <a:t>Emissions Limitations Summary</a:t>
            </a:r>
          </a:p>
          <a:p>
            <a:pPr marL="400050" indent="-400050">
              <a:buFont typeface="+mj-lt"/>
              <a:buAutoNum type="romanUcPeriod"/>
            </a:pPr>
            <a:endParaRPr lang="en-US" dirty="0"/>
          </a:p>
        </p:txBody>
      </p:sp>
    </p:spTree>
    <p:extLst>
      <p:ext uri="{BB962C8B-B14F-4D97-AF65-F5344CB8AC3E}">
        <p14:creationId xmlns:p14="http://schemas.microsoft.com/office/powerpoint/2010/main" val="2850403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in a Permit?  (cont’d.)</a:t>
            </a:r>
          </a:p>
        </p:txBody>
      </p:sp>
      <p:sp>
        <p:nvSpPr>
          <p:cNvPr id="3" name="Content Placeholder 2"/>
          <p:cNvSpPr>
            <a:spLocks noGrp="1"/>
          </p:cNvSpPr>
          <p:nvPr>
            <p:ph idx="1"/>
          </p:nvPr>
        </p:nvSpPr>
        <p:spPr/>
        <p:txBody>
          <a:bodyPr/>
          <a:lstStyle/>
          <a:p>
            <a:pPr marL="0" indent="0">
              <a:buNone/>
            </a:pPr>
            <a:r>
              <a:rPr lang="en-US" sz="2400" dirty="0"/>
              <a:t>Section V – Emission Unit Level Terms and Conditions</a:t>
            </a:r>
          </a:p>
          <a:p>
            <a:r>
              <a:rPr lang="en-US" sz="2000" dirty="0"/>
              <a:t>There’s a section for each process or major piece of equipment</a:t>
            </a:r>
          </a:p>
          <a:p>
            <a:pPr lvl="1">
              <a:buFont typeface="+mj-lt"/>
              <a:buAutoNum type="arabicPeriod"/>
            </a:pPr>
            <a:r>
              <a:rPr lang="en-US" sz="2000" dirty="0"/>
              <a:t>Restrictions</a:t>
            </a:r>
          </a:p>
          <a:p>
            <a:pPr lvl="1">
              <a:buFont typeface="+mj-lt"/>
              <a:buAutoNum type="arabicPeriod"/>
            </a:pPr>
            <a:r>
              <a:rPr lang="en-US" sz="2000" dirty="0"/>
              <a:t>Testing</a:t>
            </a:r>
          </a:p>
          <a:p>
            <a:pPr lvl="1">
              <a:buFont typeface="+mj-lt"/>
              <a:buAutoNum type="arabicPeriod"/>
            </a:pPr>
            <a:r>
              <a:rPr lang="en-US" sz="2000" dirty="0"/>
              <a:t>Monitoring</a:t>
            </a:r>
          </a:p>
          <a:p>
            <a:pPr lvl="1">
              <a:buFont typeface="+mj-lt"/>
              <a:buAutoNum type="arabicPeriod"/>
            </a:pPr>
            <a:r>
              <a:rPr lang="en-US" sz="2000" dirty="0"/>
              <a:t>Recordkeeping</a:t>
            </a:r>
          </a:p>
          <a:p>
            <a:pPr lvl="1">
              <a:buFont typeface="+mj-lt"/>
              <a:buAutoNum type="arabicPeriod"/>
            </a:pPr>
            <a:r>
              <a:rPr lang="en-US" sz="2000" dirty="0"/>
              <a:t>Reporting</a:t>
            </a:r>
          </a:p>
          <a:p>
            <a:pPr lvl="1">
              <a:buFont typeface="+mj-lt"/>
              <a:buAutoNum type="arabicPeriod"/>
            </a:pPr>
            <a:r>
              <a:rPr lang="en-US" sz="2000" dirty="0"/>
              <a:t>Work Practice Standards</a:t>
            </a:r>
          </a:p>
          <a:p>
            <a:endParaRPr lang="en-US" dirty="0"/>
          </a:p>
        </p:txBody>
      </p:sp>
    </p:spTree>
    <p:extLst>
      <p:ext uri="{BB962C8B-B14F-4D97-AF65-F5344CB8AC3E}">
        <p14:creationId xmlns:p14="http://schemas.microsoft.com/office/powerpoint/2010/main" val="2842919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in a Permit?  (cont’d.)</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The Technical Support Document describes the reasons the conditions were included in the permit.</a:t>
            </a:r>
          </a:p>
          <a:p>
            <a:pPr marL="0" indent="0">
              <a:buNone/>
            </a:pPr>
            <a:endParaRPr lang="en-US" sz="2400" dirty="0" smtClean="0"/>
          </a:p>
          <a:p>
            <a:r>
              <a:rPr lang="en-US" sz="2400" dirty="0" smtClean="0"/>
              <a:t>Any applicable federal, state, or local regulations</a:t>
            </a:r>
          </a:p>
          <a:p>
            <a:r>
              <a:rPr lang="en-US" sz="2400" dirty="0" smtClean="0"/>
              <a:t>Descriptions of how emissions limits were developed</a:t>
            </a:r>
            <a:endParaRPr lang="en-US" sz="2400" dirty="0"/>
          </a:p>
        </p:txBody>
      </p:sp>
    </p:spTree>
    <p:extLst>
      <p:ext uri="{BB962C8B-B14F-4D97-AF65-F5344CB8AC3E}">
        <p14:creationId xmlns:p14="http://schemas.microsoft.com/office/powerpoint/2010/main" val="2143181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in a Permit?  (cont’d.)</a:t>
            </a:r>
            <a:endParaRPr lang="en-US" dirty="0"/>
          </a:p>
        </p:txBody>
      </p:sp>
      <p:sp>
        <p:nvSpPr>
          <p:cNvPr id="3" name="Content Placeholder 2"/>
          <p:cNvSpPr>
            <a:spLocks noGrp="1"/>
          </p:cNvSpPr>
          <p:nvPr>
            <p:ph idx="1"/>
          </p:nvPr>
        </p:nvSpPr>
        <p:spPr/>
        <p:txBody>
          <a:bodyPr/>
          <a:lstStyle/>
          <a:p>
            <a:pPr marL="0" indent="0">
              <a:buNone/>
            </a:pPr>
            <a:r>
              <a:rPr lang="en-US" sz="2800" dirty="0"/>
              <a:t>The </a:t>
            </a:r>
            <a:r>
              <a:rPr lang="en-US" sz="2800" dirty="0" smtClean="0"/>
              <a:t>Comment/Response Document</a:t>
            </a:r>
            <a:endParaRPr lang="en-US" sz="2800" dirty="0"/>
          </a:p>
          <a:p>
            <a:pPr marL="0" indent="0">
              <a:buNone/>
            </a:pPr>
            <a:endParaRPr lang="en-US" sz="2400" dirty="0"/>
          </a:p>
          <a:p>
            <a:r>
              <a:rPr lang="en-US" sz="2400" dirty="0" smtClean="0"/>
              <a:t>Addresses all comments submitted during the public comment period that are germane to the permit.</a:t>
            </a:r>
            <a:endParaRPr lang="en-US" sz="2400" dirty="0"/>
          </a:p>
          <a:p>
            <a:r>
              <a:rPr lang="en-US" sz="2400" dirty="0" smtClean="0"/>
              <a:t>Either revises the permit in response to the comment, or gives a reason why no change was made.</a:t>
            </a:r>
            <a:endParaRPr lang="en-US" sz="2400" dirty="0"/>
          </a:p>
          <a:p>
            <a:endParaRPr lang="en-US" dirty="0"/>
          </a:p>
        </p:txBody>
      </p:sp>
    </p:spTree>
    <p:extLst>
      <p:ext uri="{BB962C8B-B14F-4D97-AF65-F5344CB8AC3E}">
        <p14:creationId xmlns:p14="http://schemas.microsoft.com/office/powerpoint/2010/main" val="782189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b="1" dirty="0" err="1" smtClean="0"/>
              <a:t>McConway</a:t>
            </a:r>
            <a:r>
              <a:rPr lang="en-US" b="1" dirty="0" smtClean="0"/>
              <a:t> &amp; </a:t>
            </a:r>
            <a:r>
              <a:rPr lang="en-US" b="1" dirty="0" err="1" smtClean="0"/>
              <a:t>Torley</a:t>
            </a:r>
            <a:r>
              <a:rPr lang="en-US" b="1" dirty="0" smtClean="0"/>
              <a:t> (M&amp;T) Facility – What is a Steel </a:t>
            </a:r>
            <a:r>
              <a:rPr lang="en-US" b="1" dirty="0"/>
              <a:t>F</a:t>
            </a:r>
            <a:r>
              <a:rPr lang="en-US" b="1" dirty="0" smtClean="0"/>
              <a:t>oundry?</a:t>
            </a:r>
          </a:p>
          <a:p>
            <a:r>
              <a:rPr lang="en-US" dirty="0" smtClean="0">
                <a:solidFill>
                  <a:schemeClr val="tx1">
                    <a:lumMod val="50000"/>
                    <a:lumOff val="50000"/>
                  </a:schemeClr>
                </a:solidFill>
              </a:rPr>
              <a:t>Sources of Air </a:t>
            </a:r>
            <a:r>
              <a:rPr lang="en-US" dirty="0">
                <a:solidFill>
                  <a:schemeClr val="tx1">
                    <a:lumMod val="50000"/>
                    <a:lumOff val="50000"/>
                  </a:schemeClr>
                </a:solidFill>
              </a:rPr>
              <a:t>E</a:t>
            </a:r>
            <a:r>
              <a:rPr lang="en-US" dirty="0" smtClean="0">
                <a:solidFill>
                  <a:schemeClr val="tx1">
                    <a:lumMod val="50000"/>
                    <a:lumOff val="50000"/>
                  </a:schemeClr>
                </a:solidFill>
              </a:rPr>
              <a:t>missions at M&amp;T</a:t>
            </a:r>
          </a:p>
          <a:p>
            <a:r>
              <a:rPr lang="en-US" dirty="0" smtClean="0">
                <a:solidFill>
                  <a:schemeClr val="tx1">
                    <a:lumMod val="50000"/>
                    <a:lumOff val="50000"/>
                  </a:schemeClr>
                </a:solidFill>
              </a:rPr>
              <a:t>Summary of Potential </a:t>
            </a:r>
            <a:r>
              <a:rPr lang="en-US" dirty="0">
                <a:solidFill>
                  <a:schemeClr val="tx1">
                    <a:lumMod val="50000"/>
                    <a:lumOff val="50000"/>
                  </a:schemeClr>
                </a:solidFill>
              </a:rPr>
              <a:t>E</a:t>
            </a:r>
            <a:r>
              <a:rPr lang="en-US" dirty="0" smtClean="0">
                <a:solidFill>
                  <a:schemeClr val="tx1">
                    <a:lumMod val="50000"/>
                    <a:lumOff val="50000"/>
                  </a:schemeClr>
                </a:solidFill>
              </a:rPr>
              <a:t>missions at M&amp;T</a:t>
            </a:r>
          </a:p>
          <a:p>
            <a:r>
              <a:rPr lang="en-US" dirty="0">
                <a:solidFill>
                  <a:schemeClr val="tx1">
                    <a:lumMod val="50000"/>
                    <a:lumOff val="50000"/>
                  </a:schemeClr>
                </a:solidFill>
              </a:rPr>
              <a:t>P</a:t>
            </a:r>
            <a:r>
              <a:rPr lang="en-US" dirty="0" smtClean="0">
                <a:solidFill>
                  <a:schemeClr val="tx1">
                    <a:lumMod val="50000"/>
                    <a:lumOff val="50000"/>
                  </a:schemeClr>
                </a:solidFill>
              </a:rPr>
              <a:t>rocess and Operation </a:t>
            </a:r>
            <a:r>
              <a:rPr lang="en-US" dirty="0">
                <a:solidFill>
                  <a:schemeClr val="tx1">
                    <a:lumMod val="50000"/>
                    <a:lumOff val="50000"/>
                  </a:schemeClr>
                </a:solidFill>
              </a:rPr>
              <a:t>C</a:t>
            </a:r>
            <a:r>
              <a:rPr lang="en-US" dirty="0" smtClean="0">
                <a:solidFill>
                  <a:schemeClr val="tx1">
                    <a:lumMod val="50000"/>
                    <a:lumOff val="50000"/>
                  </a:schemeClr>
                </a:solidFill>
              </a:rPr>
              <a:t>hanges </a:t>
            </a:r>
            <a:r>
              <a:rPr lang="en-US" dirty="0">
                <a:solidFill>
                  <a:schemeClr val="tx1">
                    <a:lumMod val="50000"/>
                    <a:lumOff val="50000"/>
                  </a:schemeClr>
                </a:solidFill>
              </a:rPr>
              <a:t>O</a:t>
            </a:r>
            <a:r>
              <a:rPr lang="en-US" dirty="0" smtClean="0">
                <a:solidFill>
                  <a:schemeClr val="tx1">
                    <a:lumMod val="50000"/>
                    <a:lumOff val="50000"/>
                  </a:schemeClr>
                </a:solidFill>
              </a:rPr>
              <a:t>ver the Last </a:t>
            </a:r>
            <a:r>
              <a:rPr lang="en-US" dirty="0">
                <a:solidFill>
                  <a:schemeClr val="tx1">
                    <a:lumMod val="50000"/>
                    <a:lumOff val="50000"/>
                  </a:schemeClr>
                </a:solidFill>
              </a:rPr>
              <a:t>3</a:t>
            </a:r>
            <a:r>
              <a:rPr lang="en-US" dirty="0" smtClean="0">
                <a:solidFill>
                  <a:schemeClr val="tx1">
                    <a:lumMod val="50000"/>
                    <a:lumOff val="50000"/>
                  </a:schemeClr>
                </a:solidFill>
              </a:rPr>
              <a:t> Years</a:t>
            </a:r>
          </a:p>
          <a:p>
            <a:r>
              <a:rPr lang="en-US" dirty="0" smtClean="0">
                <a:solidFill>
                  <a:schemeClr val="tx1">
                    <a:lumMod val="50000"/>
                    <a:lumOff val="50000"/>
                  </a:schemeClr>
                </a:solidFill>
              </a:rPr>
              <a:t>Changes in Potential </a:t>
            </a:r>
            <a:r>
              <a:rPr lang="en-US" dirty="0">
                <a:solidFill>
                  <a:schemeClr val="tx1">
                    <a:lumMod val="50000"/>
                    <a:lumOff val="50000"/>
                  </a:schemeClr>
                </a:solidFill>
              </a:rPr>
              <a:t>A</a:t>
            </a:r>
            <a:r>
              <a:rPr lang="en-US" dirty="0" smtClean="0">
                <a:solidFill>
                  <a:schemeClr val="tx1">
                    <a:lumMod val="50000"/>
                    <a:lumOff val="50000"/>
                  </a:schemeClr>
                </a:solidFill>
              </a:rPr>
              <a:t>ir </a:t>
            </a:r>
            <a:r>
              <a:rPr lang="en-US" dirty="0">
                <a:solidFill>
                  <a:schemeClr val="tx1">
                    <a:lumMod val="50000"/>
                    <a:lumOff val="50000"/>
                  </a:schemeClr>
                </a:solidFill>
              </a:rPr>
              <a:t>E</a:t>
            </a:r>
            <a:r>
              <a:rPr lang="en-US" dirty="0" smtClean="0">
                <a:solidFill>
                  <a:schemeClr val="tx1">
                    <a:lumMod val="50000"/>
                    <a:lumOff val="50000"/>
                  </a:schemeClr>
                </a:solidFill>
              </a:rPr>
              <a:t>missions</a:t>
            </a:r>
          </a:p>
          <a:p>
            <a:r>
              <a:rPr lang="en-US" dirty="0" smtClean="0">
                <a:solidFill>
                  <a:schemeClr val="tx1">
                    <a:lumMod val="50000"/>
                    <a:lumOff val="50000"/>
                  </a:schemeClr>
                </a:solidFill>
              </a:rPr>
              <a:t>Monitoring Data</a:t>
            </a:r>
          </a:p>
          <a:p>
            <a:r>
              <a:rPr lang="en-US" dirty="0" smtClean="0">
                <a:solidFill>
                  <a:schemeClr val="tx1">
                    <a:lumMod val="50000"/>
                    <a:lumOff val="50000"/>
                  </a:schemeClr>
                </a:solidFill>
              </a:rPr>
              <a:t>Sources of Toxicity </a:t>
            </a:r>
          </a:p>
          <a:p>
            <a:r>
              <a:rPr lang="en-US" dirty="0" smtClean="0">
                <a:solidFill>
                  <a:schemeClr val="tx1">
                    <a:lumMod val="50000"/>
                    <a:lumOff val="50000"/>
                  </a:schemeClr>
                </a:solidFill>
              </a:rPr>
              <a:t>The Next Steps</a:t>
            </a:r>
            <a:endParaRPr lang="en-US" dirty="0">
              <a:solidFill>
                <a:schemeClr val="tx1">
                  <a:lumMod val="50000"/>
                  <a:lumOff val="50000"/>
                </a:schemeClr>
              </a:solidFill>
            </a:endParaRPr>
          </a:p>
        </p:txBody>
      </p:sp>
    </p:spTree>
    <p:extLst>
      <p:ext uri="{BB962C8B-B14F-4D97-AF65-F5344CB8AC3E}">
        <p14:creationId xmlns:p14="http://schemas.microsoft.com/office/powerpoint/2010/main" val="3890312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9284" y="197526"/>
            <a:ext cx="5181600" cy="906608"/>
          </a:xfrm>
        </p:spPr>
        <p:txBody>
          <a:bodyPr/>
          <a:lstStyle/>
          <a:p>
            <a:r>
              <a:rPr lang="en-US" dirty="0" smtClean="0"/>
              <a:t>What is a Foundry?</a:t>
            </a:r>
            <a:endParaRPr lang="en-US" dirty="0"/>
          </a:p>
        </p:txBody>
      </p:sp>
      <p:sp>
        <p:nvSpPr>
          <p:cNvPr id="3" name="Content Placeholder 2"/>
          <p:cNvSpPr>
            <a:spLocks noGrp="1"/>
          </p:cNvSpPr>
          <p:nvPr>
            <p:ph sz="quarter" idx="1"/>
          </p:nvPr>
        </p:nvSpPr>
        <p:spPr>
          <a:xfrm>
            <a:off x="1820779" y="991839"/>
            <a:ext cx="10138610" cy="1029466"/>
          </a:xfrm>
        </p:spPr>
        <p:txBody>
          <a:bodyPr>
            <a:normAutofit fontScale="92500"/>
          </a:bodyPr>
          <a:lstStyle/>
          <a:p>
            <a:r>
              <a:rPr lang="en-US" sz="2200" dirty="0"/>
              <a:t>A </a:t>
            </a:r>
            <a:r>
              <a:rPr lang="en-US" sz="2200" b="1" dirty="0"/>
              <a:t>foundry</a:t>
            </a:r>
            <a:r>
              <a:rPr lang="en-US" sz="2200" dirty="0"/>
              <a:t> is a factory that produces metal castings. Metals are cast into shapes by melting them into a liquid, pouring the metal in a mold, and removing the mold material or casting after the metal has solidified as it cools</a:t>
            </a:r>
            <a:r>
              <a:rPr lang="en-US" sz="2200" dirty="0" smtClean="0"/>
              <a:t>.</a:t>
            </a:r>
          </a:p>
          <a:p>
            <a:pPr marL="0" indent="0">
              <a:buNone/>
            </a:pPr>
            <a:endParaRPr lang="en-US" dirty="0"/>
          </a:p>
        </p:txBody>
      </p:sp>
      <p:pic>
        <p:nvPicPr>
          <p:cNvPr id="4098" name="Picture 2" descr="https://upload.wikimedia.org/wikipedia/commons/d/dc/Burmeister_og_Wain_%281885_painting%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0841" y="2077681"/>
            <a:ext cx="76200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022426"/>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819</TotalTime>
  <Words>1845</Words>
  <Application>Microsoft Office PowerPoint</Application>
  <PresentationFormat>Widescreen</PresentationFormat>
  <Paragraphs>294</Paragraphs>
  <Slides>39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Century Gothic</vt:lpstr>
      <vt:lpstr>Courier</vt:lpstr>
      <vt:lpstr>Tahoma</vt:lpstr>
      <vt:lpstr>Times New Roman</vt:lpstr>
      <vt:lpstr>Wingdings 3</vt:lpstr>
      <vt:lpstr>Wisp</vt:lpstr>
      <vt:lpstr>Review of the McConway &amp; Torley  Air Operating Permit</vt:lpstr>
      <vt:lpstr>Introductions</vt:lpstr>
      <vt:lpstr>The Purpose of Tonight’s Meeting</vt:lpstr>
      <vt:lpstr>What’s in a Permit? </vt:lpstr>
      <vt:lpstr>What’s in a Permit?  (cont’d.)</vt:lpstr>
      <vt:lpstr>What’s in a Permit?  (cont’d.)</vt:lpstr>
      <vt:lpstr>What’s in a Permit?  (cont’d.)</vt:lpstr>
      <vt:lpstr>Agenda</vt:lpstr>
      <vt:lpstr>What is a Foundry?</vt:lpstr>
      <vt:lpstr>McConway &amp; Torley Overview</vt:lpstr>
      <vt:lpstr>PowerPoint Presentation</vt:lpstr>
      <vt:lpstr>PowerPoint Presentation</vt:lpstr>
      <vt:lpstr>Agenda</vt:lpstr>
      <vt:lpstr>Sources of Air Emissions at M&amp;T</vt:lpstr>
      <vt:lpstr>PowerPoint Presentation</vt:lpstr>
      <vt:lpstr>McConway &amp; Torley Pollution Control Devices</vt:lpstr>
      <vt:lpstr>Agenda</vt:lpstr>
      <vt:lpstr>PowerPoint Presentation</vt:lpstr>
      <vt:lpstr>Agenda</vt:lpstr>
      <vt:lpstr>Process and Operation Changes</vt:lpstr>
      <vt:lpstr>Installation Permit No. 13</vt:lpstr>
      <vt:lpstr>Total Building Enclosure</vt:lpstr>
      <vt:lpstr>Facility-wide Emissions Measurements</vt:lpstr>
      <vt:lpstr>7-Baghouse Test</vt:lpstr>
      <vt:lpstr>7-Baghouse Test Results</vt:lpstr>
      <vt:lpstr>Agenda</vt:lpstr>
      <vt:lpstr>Changes in Emissions Estimates</vt:lpstr>
      <vt:lpstr>Agenda</vt:lpstr>
      <vt:lpstr>Lawrenceville Metals Monitor</vt:lpstr>
      <vt:lpstr>PowerPoint Presentation</vt:lpstr>
      <vt:lpstr>Agenda</vt:lpstr>
      <vt:lpstr>Air Toxics (HAPS) </vt:lpstr>
      <vt:lpstr>ACHD Air Toxics Guideline</vt:lpstr>
      <vt:lpstr>Sources of Toxicity Information for Manganese</vt:lpstr>
      <vt:lpstr>Agenda</vt:lpstr>
      <vt:lpstr>M&amp;T Permitting Overview</vt:lpstr>
      <vt:lpstr>Agenda</vt:lpstr>
      <vt:lpstr>So What’s Next?</vt:lpstr>
      <vt:lpstr>Final thoughts?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Air Quality Permitting</dc:title>
  <dc:creator>Truchan, JoAnn</dc:creator>
  <cp:lastModifiedBy>Dave Breingan</cp:lastModifiedBy>
  <cp:revision>46</cp:revision>
  <dcterms:created xsi:type="dcterms:W3CDTF">2017-09-17T23:43:46Z</dcterms:created>
  <dcterms:modified xsi:type="dcterms:W3CDTF">2017-11-17T17:18:41Z</dcterms:modified>
</cp:coreProperties>
</file>