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78" r:id="rId9"/>
    <p:sldId id="263" r:id="rId10"/>
    <p:sldId id="264" r:id="rId11"/>
    <p:sldId id="280" r:id="rId12"/>
    <p:sldId id="265" r:id="rId13"/>
    <p:sldId id="266" r:id="rId14"/>
    <p:sldId id="267" r:id="rId15"/>
    <p:sldId id="268" r:id="rId16"/>
    <p:sldId id="289" r:id="rId17"/>
    <p:sldId id="270" r:id="rId18"/>
    <p:sldId id="271" r:id="rId19"/>
    <p:sldId id="272" r:id="rId20"/>
    <p:sldId id="290" r:id="rId21"/>
    <p:sldId id="273" r:id="rId22"/>
    <p:sldId id="281" r:id="rId23"/>
    <p:sldId id="283" r:id="rId24"/>
    <p:sldId id="279" r:id="rId25"/>
    <p:sldId id="284" r:id="rId26"/>
    <p:sldId id="282" r:id="rId27"/>
    <p:sldId id="285" r:id="rId28"/>
    <p:sldId id="286" r:id="rId29"/>
    <p:sldId id="287" r:id="rId30"/>
    <p:sldId id="288" r:id="rId31"/>
    <p:sldId id="274" r:id="rId32"/>
    <p:sldId id="275" r:id="rId33"/>
    <p:sldId id="276" r:id="rId34"/>
    <p:sldId id="277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75" d="100"/>
          <a:sy n="75" d="100"/>
        </p:scale>
        <p:origin x="1182" y="6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448FE0-6ADD-4B39-8214-C79D50F7E765}" type="doc">
      <dgm:prSet loTypeId="urn:microsoft.com/office/officeart/2005/8/layout/pList2#1" loCatId="list" qsTypeId="urn:microsoft.com/office/officeart/2005/8/quickstyle/simple2" qsCatId="simple" csTypeId="urn:microsoft.com/office/officeart/2005/8/colors/accent2_5" csCatId="accent2" phldr="1"/>
      <dgm:spPr/>
    </dgm:pt>
    <dgm:pt modelId="{8A02A8EC-573E-43B4-A2C1-75352226E2BE}">
      <dgm:prSet phldrT="[Text]"/>
      <dgm:spPr/>
      <dgm:t>
        <a:bodyPr anchor="ctr"/>
        <a:lstStyle/>
        <a:p>
          <a:r>
            <a:rPr lang="en-US" dirty="0" smtClean="0"/>
            <a:t>Fine Particulates</a:t>
          </a:r>
          <a:endParaRPr lang="en-US" dirty="0"/>
        </a:p>
      </dgm:t>
    </dgm:pt>
    <dgm:pt modelId="{D1E71E2A-F594-42C7-A5B3-9B8FEE557740}" type="parTrans" cxnId="{BC491111-89EA-4E37-B0AD-F1F558493F68}">
      <dgm:prSet/>
      <dgm:spPr/>
      <dgm:t>
        <a:bodyPr/>
        <a:lstStyle/>
        <a:p>
          <a:endParaRPr lang="en-US"/>
        </a:p>
      </dgm:t>
    </dgm:pt>
    <dgm:pt modelId="{0F2FBA24-91A1-4A82-8F8D-23BE9EFBB189}" type="sibTrans" cxnId="{BC491111-89EA-4E37-B0AD-F1F558493F68}">
      <dgm:prSet/>
      <dgm:spPr/>
      <dgm:t>
        <a:bodyPr/>
        <a:lstStyle/>
        <a:p>
          <a:endParaRPr lang="en-US"/>
        </a:p>
      </dgm:t>
    </dgm:pt>
    <dgm:pt modelId="{DE173FA8-D744-4F34-B4AC-6F02D4BDDE13}">
      <dgm:prSet phldrT="[Text]"/>
      <dgm:spPr/>
      <dgm:t>
        <a:bodyPr anchor="ctr"/>
        <a:lstStyle/>
        <a:p>
          <a:r>
            <a:rPr lang="en-US" dirty="0" smtClean="0"/>
            <a:t>Ozone</a:t>
          </a:r>
          <a:endParaRPr lang="en-US" dirty="0"/>
        </a:p>
      </dgm:t>
    </dgm:pt>
    <dgm:pt modelId="{6236A961-D60F-496E-B3BB-6270048BE07A}" type="parTrans" cxnId="{D6812067-F037-4A04-AFB6-FD5BA86CDC98}">
      <dgm:prSet/>
      <dgm:spPr/>
      <dgm:t>
        <a:bodyPr/>
        <a:lstStyle/>
        <a:p>
          <a:endParaRPr lang="en-US"/>
        </a:p>
      </dgm:t>
    </dgm:pt>
    <dgm:pt modelId="{BD390B15-3669-4340-9871-22713A55DBC5}" type="sibTrans" cxnId="{D6812067-F037-4A04-AFB6-FD5BA86CDC98}">
      <dgm:prSet/>
      <dgm:spPr/>
      <dgm:t>
        <a:bodyPr/>
        <a:lstStyle/>
        <a:p>
          <a:endParaRPr lang="en-US"/>
        </a:p>
      </dgm:t>
    </dgm:pt>
    <dgm:pt modelId="{346B69D8-AB27-4C79-A70A-79E59BAFC7B6}">
      <dgm:prSet phldrT="[Text]"/>
      <dgm:spPr/>
      <dgm:t>
        <a:bodyPr anchor="ctr"/>
        <a:lstStyle/>
        <a:p>
          <a:r>
            <a:rPr lang="en-US" dirty="0" smtClean="0"/>
            <a:t>Carbon Monoxide (CO)</a:t>
          </a:r>
          <a:endParaRPr lang="en-US" dirty="0"/>
        </a:p>
      </dgm:t>
    </dgm:pt>
    <dgm:pt modelId="{480C0026-7DB2-49D3-8116-597CE5D91306}" type="parTrans" cxnId="{531370B5-045C-4B0B-B29F-0A99A3B9767F}">
      <dgm:prSet/>
      <dgm:spPr/>
      <dgm:t>
        <a:bodyPr/>
        <a:lstStyle/>
        <a:p>
          <a:endParaRPr lang="en-US"/>
        </a:p>
      </dgm:t>
    </dgm:pt>
    <dgm:pt modelId="{4ED7DE4B-84C0-4582-AF74-ED237D2C06D5}" type="sibTrans" cxnId="{531370B5-045C-4B0B-B29F-0A99A3B9767F}">
      <dgm:prSet/>
      <dgm:spPr/>
      <dgm:t>
        <a:bodyPr/>
        <a:lstStyle/>
        <a:p>
          <a:endParaRPr lang="en-US"/>
        </a:p>
      </dgm:t>
    </dgm:pt>
    <dgm:pt modelId="{3FB75249-EF21-436D-9AF1-A72EDF9C97F9}">
      <dgm:prSet phldrT="[Text]"/>
      <dgm:spPr/>
      <dgm:t>
        <a:bodyPr anchor="ctr"/>
        <a:lstStyle/>
        <a:p>
          <a:r>
            <a:rPr lang="en-US" dirty="0" smtClean="0"/>
            <a:t>Sulfur Dioxide (SO2)</a:t>
          </a:r>
          <a:endParaRPr lang="en-US" dirty="0"/>
        </a:p>
      </dgm:t>
    </dgm:pt>
    <dgm:pt modelId="{F6CC54AF-5E66-4C74-A179-B691836B114A}" type="parTrans" cxnId="{CD7D5893-73FF-4EE4-9D27-3DA862CF172C}">
      <dgm:prSet/>
      <dgm:spPr/>
      <dgm:t>
        <a:bodyPr/>
        <a:lstStyle/>
        <a:p>
          <a:endParaRPr lang="en-US"/>
        </a:p>
      </dgm:t>
    </dgm:pt>
    <dgm:pt modelId="{3D12B223-5899-4949-B378-65E90C362C2C}" type="sibTrans" cxnId="{CD7D5893-73FF-4EE4-9D27-3DA862CF172C}">
      <dgm:prSet/>
      <dgm:spPr/>
      <dgm:t>
        <a:bodyPr/>
        <a:lstStyle/>
        <a:p>
          <a:endParaRPr lang="en-US"/>
        </a:p>
      </dgm:t>
    </dgm:pt>
    <dgm:pt modelId="{E26A8846-0CA5-4BC7-AC46-C1F6C8FE4D71}">
      <dgm:prSet phldrT="[Text]"/>
      <dgm:spPr/>
      <dgm:t>
        <a:bodyPr anchor="ctr"/>
        <a:lstStyle/>
        <a:p>
          <a:r>
            <a:rPr lang="en-US" dirty="0" smtClean="0"/>
            <a:t>Nitrogen Oxides (NOx)</a:t>
          </a:r>
          <a:endParaRPr lang="en-US" dirty="0"/>
        </a:p>
      </dgm:t>
    </dgm:pt>
    <dgm:pt modelId="{49962FDA-3316-42DB-8D1B-106F25C8E81B}" type="parTrans" cxnId="{B6DA7EFC-08CF-40EA-A532-BC70A460BB01}">
      <dgm:prSet/>
      <dgm:spPr/>
      <dgm:t>
        <a:bodyPr/>
        <a:lstStyle/>
        <a:p>
          <a:endParaRPr lang="en-US"/>
        </a:p>
      </dgm:t>
    </dgm:pt>
    <dgm:pt modelId="{7DF0D3EC-6ECD-4DBB-8D2E-C1443B44FBD5}" type="sibTrans" cxnId="{B6DA7EFC-08CF-40EA-A532-BC70A460BB01}">
      <dgm:prSet/>
      <dgm:spPr/>
      <dgm:t>
        <a:bodyPr/>
        <a:lstStyle/>
        <a:p>
          <a:endParaRPr lang="en-US"/>
        </a:p>
      </dgm:t>
    </dgm:pt>
    <dgm:pt modelId="{5DD74FC0-0252-410E-A6EF-A605D8AFC3DB}">
      <dgm:prSet phldrT="[Text]"/>
      <dgm:spPr/>
      <dgm:t>
        <a:bodyPr anchor="ctr"/>
        <a:lstStyle/>
        <a:p>
          <a:pPr algn="ctr"/>
          <a:r>
            <a:rPr lang="en-US" dirty="0" smtClean="0"/>
            <a:t>Lead</a:t>
          </a:r>
          <a:endParaRPr lang="en-US" dirty="0"/>
        </a:p>
      </dgm:t>
    </dgm:pt>
    <dgm:pt modelId="{304AB90B-EF6E-42D3-979D-838CEF662D97}" type="parTrans" cxnId="{3808949A-ACDA-4971-859D-D1A8C0AD1350}">
      <dgm:prSet/>
      <dgm:spPr/>
      <dgm:t>
        <a:bodyPr/>
        <a:lstStyle/>
        <a:p>
          <a:endParaRPr lang="en-US"/>
        </a:p>
      </dgm:t>
    </dgm:pt>
    <dgm:pt modelId="{ABAD89F1-F4D4-4D83-8196-A672B718FB6A}" type="sibTrans" cxnId="{3808949A-ACDA-4971-859D-D1A8C0AD1350}">
      <dgm:prSet/>
      <dgm:spPr/>
      <dgm:t>
        <a:bodyPr/>
        <a:lstStyle/>
        <a:p>
          <a:endParaRPr lang="en-US"/>
        </a:p>
      </dgm:t>
    </dgm:pt>
    <dgm:pt modelId="{D62C3332-F1B4-48A1-BD1A-45CAF2D547C7}" type="pres">
      <dgm:prSet presAssocID="{CC448FE0-6ADD-4B39-8214-C79D50F7E765}" presName="Name0" presStyleCnt="0">
        <dgm:presLayoutVars>
          <dgm:dir/>
          <dgm:resizeHandles val="exact"/>
        </dgm:presLayoutVars>
      </dgm:prSet>
      <dgm:spPr/>
    </dgm:pt>
    <dgm:pt modelId="{CAE042DA-AF03-4C6F-8C77-C6FE3256EF19}" type="pres">
      <dgm:prSet presAssocID="{CC448FE0-6ADD-4B39-8214-C79D50F7E765}" presName="bkgdShp" presStyleLbl="alignAccFollowNode1" presStyleIdx="0" presStyleCnt="1"/>
      <dgm:spPr/>
    </dgm:pt>
    <dgm:pt modelId="{B5723A8C-9DE7-4BF1-9246-C03C20D69E8A}" type="pres">
      <dgm:prSet presAssocID="{CC448FE0-6ADD-4B39-8214-C79D50F7E765}" presName="linComp" presStyleCnt="0"/>
      <dgm:spPr/>
    </dgm:pt>
    <dgm:pt modelId="{83CF215F-11CF-414D-ADC9-03F03204E112}" type="pres">
      <dgm:prSet presAssocID="{8A02A8EC-573E-43B4-A2C1-75352226E2BE}" presName="compNode" presStyleCnt="0"/>
      <dgm:spPr/>
    </dgm:pt>
    <dgm:pt modelId="{8E9FA32B-D131-4AD5-842B-C02BE49E458E}" type="pres">
      <dgm:prSet presAssocID="{8A02A8EC-573E-43B4-A2C1-75352226E2BE}" presName="node" presStyleLbl="node1" presStyleIdx="0" presStyleCnt="6" custScaleX="90496" custScaleY="40817" custLinFactNeighborX="-3107" custLinFactNeighborY="-121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9CE2E9-F323-40E0-AC50-4579C5B651C5}" type="pres">
      <dgm:prSet presAssocID="{8A02A8EC-573E-43B4-A2C1-75352226E2BE}" presName="invisiNode" presStyleLbl="node1" presStyleIdx="0" presStyleCnt="6"/>
      <dgm:spPr/>
    </dgm:pt>
    <dgm:pt modelId="{393550CA-B68C-4248-AFAC-E8AB51D2782E}" type="pres">
      <dgm:prSet presAssocID="{8A02A8EC-573E-43B4-A2C1-75352226E2BE}" presName="imagNode" presStyleLbl="fgImgPlace1" presStyleIdx="0" presStyleCnt="6" custScaleX="96056" custScaleY="16669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06000" r="-106000"/>
          </a:stretch>
        </a:blipFill>
      </dgm:spPr>
    </dgm:pt>
    <dgm:pt modelId="{8FF08BEC-DD36-4383-9020-D676F49BE8C7}" type="pres">
      <dgm:prSet presAssocID="{0F2FBA24-91A1-4A82-8F8D-23BE9EFBB18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3ECE224-3C3E-4A93-9ED8-62D67483A7BD}" type="pres">
      <dgm:prSet presAssocID="{DE173FA8-D744-4F34-B4AC-6F02D4BDDE13}" presName="compNode" presStyleCnt="0"/>
      <dgm:spPr/>
    </dgm:pt>
    <dgm:pt modelId="{8E090CBE-334B-4397-A610-1A843917865B}" type="pres">
      <dgm:prSet presAssocID="{DE173FA8-D744-4F34-B4AC-6F02D4BDDE13}" presName="node" presStyleLbl="node1" presStyleIdx="1" presStyleCnt="6" custScaleX="81377" custScaleY="40817" custLinFactNeighborX="-3107" custLinFactNeighborY="-121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4FECB1-240D-46A3-9141-D9BC7A51A765}" type="pres">
      <dgm:prSet presAssocID="{DE173FA8-D744-4F34-B4AC-6F02D4BDDE13}" presName="invisiNode" presStyleLbl="node1" presStyleIdx="1" presStyleCnt="6"/>
      <dgm:spPr/>
    </dgm:pt>
    <dgm:pt modelId="{58074FB5-2134-45CB-A034-17200BBB76AE}" type="pres">
      <dgm:prSet presAssocID="{DE173FA8-D744-4F34-B4AC-6F02D4BDDE13}" presName="imagNode" presStyleLbl="fgImgPlace1" presStyleIdx="1" presStyleCnt="6" custScaleX="96056" custScaleY="169767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3A1EEC0E-2510-4A48-9AD4-60D6BBAE62F1}" type="pres">
      <dgm:prSet presAssocID="{BD390B15-3669-4340-9871-22713A55DBC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1508B03-F8FB-412E-9361-716CC3381EA5}" type="pres">
      <dgm:prSet presAssocID="{346B69D8-AB27-4C79-A70A-79E59BAFC7B6}" presName="compNode" presStyleCnt="0"/>
      <dgm:spPr/>
    </dgm:pt>
    <dgm:pt modelId="{0ECBCB1D-3D00-4665-9F5E-670465AE9982}" type="pres">
      <dgm:prSet presAssocID="{346B69D8-AB27-4C79-A70A-79E59BAFC7B6}" presName="node" presStyleLbl="node1" presStyleIdx="2" presStyleCnt="6" custScaleX="84272" custScaleY="40817" custLinFactNeighborX="-3107" custLinFactNeighborY="-121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C6C0A1-BDB6-47BC-A0B1-00E92A4E8813}" type="pres">
      <dgm:prSet presAssocID="{346B69D8-AB27-4C79-A70A-79E59BAFC7B6}" presName="invisiNode" presStyleLbl="node1" presStyleIdx="2" presStyleCnt="6"/>
      <dgm:spPr/>
    </dgm:pt>
    <dgm:pt modelId="{08C044AE-4EE8-467C-8289-B22FA43A5307}" type="pres">
      <dgm:prSet presAssocID="{346B69D8-AB27-4C79-A70A-79E59BAFC7B6}" presName="imagNode" presStyleLbl="fgImgPlace1" presStyleIdx="2" presStyleCnt="6" custScaleX="96056" custScaleY="16669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89000" r="-89000"/>
          </a:stretch>
        </a:blipFill>
      </dgm:spPr>
    </dgm:pt>
    <dgm:pt modelId="{2C2179B5-1ACC-4D5B-A42F-0D3D31260A3D}" type="pres">
      <dgm:prSet presAssocID="{4ED7DE4B-84C0-4582-AF74-ED237D2C06D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6EE11BE-3082-4933-B395-59677554BB5E}" type="pres">
      <dgm:prSet presAssocID="{3FB75249-EF21-436D-9AF1-A72EDF9C97F9}" presName="compNode" presStyleCnt="0"/>
      <dgm:spPr/>
    </dgm:pt>
    <dgm:pt modelId="{04A3FA9D-6378-493D-8821-2F87DA8A4B55}" type="pres">
      <dgm:prSet presAssocID="{3FB75249-EF21-436D-9AF1-A72EDF9C97F9}" presName="node" presStyleLbl="node1" presStyleIdx="3" presStyleCnt="6" custScaleX="82359" custScaleY="40922" custLinFactNeighborX="-3107" custLinFactNeighborY="-121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4F3FB9-4813-42B7-8036-7EB79A5D6C9D}" type="pres">
      <dgm:prSet presAssocID="{3FB75249-EF21-436D-9AF1-A72EDF9C97F9}" presName="invisiNode" presStyleLbl="node1" presStyleIdx="3" presStyleCnt="6"/>
      <dgm:spPr/>
    </dgm:pt>
    <dgm:pt modelId="{5D018BFD-7498-4022-955E-99DE29446969}" type="pres">
      <dgm:prSet presAssocID="{3FB75249-EF21-436D-9AF1-A72EDF9C97F9}" presName="imagNode" presStyleLbl="fgImgPlace1" presStyleIdx="3" presStyleCnt="6" custScaleX="93275" custScaleY="164759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  <dgm:t>
        <a:bodyPr/>
        <a:lstStyle/>
        <a:p>
          <a:endParaRPr lang="en-US"/>
        </a:p>
      </dgm:t>
    </dgm:pt>
    <dgm:pt modelId="{E089F289-A9B5-4306-BE50-36B47385C3D3}" type="pres">
      <dgm:prSet presAssocID="{3D12B223-5899-4949-B378-65E90C362C2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37E1D6E-5CC8-4188-8F85-6B1AE94F3215}" type="pres">
      <dgm:prSet presAssocID="{E26A8846-0CA5-4BC7-AC46-C1F6C8FE4D71}" presName="compNode" presStyleCnt="0"/>
      <dgm:spPr/>
    </dgm:pt>
    <dgm:pt modelId="{9D951B68-B3F4-4F16-96B9-3A00935B1A1D}" type="pres">
      <dgm:prSet presAssocID="{E26A8846-0CA5-4BC7-AC46-C1F6C8FE4D71}" presName="node" presStyleLbl="node1" presStyleIdx="4" presStyleCnt="6" custScaleX="82359" custScaleY="40922" custLinFactNeighborX="-3107" custLinFactNeighborY="-121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CF57E9-9139-4A7A-BBA4-122A72FFCB6E}" type="pres">
      <dgm:prSet presAssocID="{E26A8846-0CA5-4BC7-AC46-C1F6C8FE4D71}" presName="invisiNode" presStyleLbl="node1" presStyleIdx="4" presStyleCnt="6"/>
      <dgm:spPr/>
    </dgm:pt>
    <dgm:pt modelId="{87614648-699F-4424-9C11-27ACA7E5AC43}" type="pres">
      <dgm:prSet presAssocID="{E26A8846-0CA5-4BC7-AC46-C1F6C8FE4D71}" presName="imagNode" presStyleLbl="fgImgPlace1" presStyleIdx="4" presStyleCnt="6" custScaleX="93275" custScaleY="164759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89000" r="-89000"/>
          </a:stretch>
        </a:blipFill>
      </dgm:spPr>
    </dgm:pt>
    <dgm:pt modelId="{8FFF4A8F-3A86-4539-BA45-D70EF4401DB4}" type="pres">
      <dgm:prSet presAssocID="{7DF0D3EC-6ECD-4DBB-8D2E-C1443B44FBD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C7AE9E8-5828-4318-8EB5-09C14958E2C2}" type="pres">
      <dgm:prSet presAssocID="{5DD74FC0-0252-410E-A6EF-A605D8AFC3DB}" presName="compNode" presStyleCnt="0"/>
      <dgm:spPr/>
    </dgm:pt>
    <dgm:pt modelId="{2CC730A3-4A18-49A8-B3FD-6B4D156634D2}" type="pres">
      <dgm:prSet presAssocID="{5DD74FC0-0252-410E-A6EF-A605D8AFC3DB}" presName="node" presStyleLbl="node1" presStyleIdx="5" presStyleCnt="6" custScaleX="82359" custScaleY="40922" custLinFactNeighborX="-3107" custLinFactNeighborY="-121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688E8E-3AB9-4D7D-B8F2-B113B3F9F199}" type="pres">
      <dgm:prSet presAssocID="{5DD74FC0-0252-410E-A6EF-A605D8AFC3DB}" presName="invisiNode" presStyleLbl="node1" presStyleIdx="5" presStyleCnt="6"/>
      <dgm:spPr/>
    </dgm:pt>
    <dgm:pt modelId="{9B684669-9514-4818-A2F9-2CC83F30E435}" type="pres">
      <dgm:prSet presAssocID="{5DD74FC0-0252-410E-A6EF-A605D8AFC3DB}" presName="imagNode" presStyleLbl="fgImgPlace1" presStyleIdx="5" presStyleCnt="6" custScaleX="93275" custScaleY="164759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</dgm:pt>
  </dgm:ptLst>
  <dgm:cxnLst>
    <dgm:cxn modelId="{090DFD2D-3BD4-442D-9562-FFBBB5E01310}" type="presOf" srcId="{E26A8846-0CA5-4BC7-AC46-C1F6C8FE4D71}" destId="{9D951B68-B3F4-4F16-96B9-3A00935B1A1D}" srcOrd="0" destOrd="0" presId="urn:microsoft.com/office/officeart/2005/8/layout/pList2#1"/>
    <dgm:cxn modelId="{531370B5-045C-4B0B-B29F-0A99A3B9767F}" srcId="{CC448FE0-6ADD-4B39-8214-C79D50F7E765}" destId="{346B69D8-AB27-4C79-A70A-79E59BAFC7B6}" srcOrd="2" destOrd="0" parTransId="{480C0026-7DB2-49D3-8116-597CE5D91306}" sibTransId="{4ED7DE4B-84C0-4582-AF74-ED237D2C06D5}"/>
    <dgm:cxn modelId="{D6812067-F037-4A04-AFB6-FD5BA86CDC98}" srcId="{CC448FE0-6ADD-4B39-8214-C79D50F7E765}" destId="{DE173FA8-D744-4F34-B4AC-6F02D4BDDE13}" srcOrd="1" destOrd="0" parTransId="{6236A961-D60F-496E-B3BB-6270048BE07A}" sibTransId="{BD390B15-3669-4340-9871-22713A55DBC5}"/>
    <dgm:cxn modelId="{9D4AD0A8-AF02-42F9-9EA5-C632B38DC2D0}" type="presOf" srcId="{346B69D8-AB27-4C79-A70A-79E59BAFC7B6}" destId="{0ECBCB1D-3D00-4665-9F5E-670465AE9982}" srcOrd="0" destOrd="0" presId="urn:microsoft.com/office/officeart/2005/8/layout/pList2#1"/>
    <dgm:cxn modelId="{E2027A0C-DC52-4BA1-83B2-FD6E051BDB35}" type="presOf" srcId="{7DF0D3EC-6ECD-4DBB-8D2E-C1443B44FBD5}" destId="{8FFF4A8F-3A86-4539-BA45-D70EF4401DB4}" srcOrd="0" destOrd="0" presId="urn:microsoft.com/office/officeart/2005/8/layout/pList2#1"/>
    <dgm:cxn modelId="{154906E1-31C6-4D9C-895B-1BBD53057100}" type="presOf" srcId="{4ED7DE4B-84C0-4582-AF74-ED237D2C06D5}" destId="{2C2179B5-1ACC-4D5B-A42F-0D3D31260A3D}" srcOrd="0" destOrd="0" presId="urn:microsoft.com/office/officeart/2005/8/layout/pList2#1"/>
    <dgm:cxn modelId="{3808949A-ACDA-4971-859D-D1A8C0AD1350}" srcId="{CC448FE0-6ADD-4B39-8214-C79D50F7E765}" destId="{5DD74FC0-0252-410E-A6EF-A605D8AFC3DB}" srcOrd="5" destOrd="0" parTransId="{304AB90B-EF6E-42D3-979D-838CEF662D97}" sibTransId="{ABAD89F1-F4D4-4D83-8196-A672B718FB6A}"/>
    <dgm:cxn modelId="{DEE283E8-3468-48C9-8D2E-371581094D48}" type="presOf" srcId="{DE173FA8-D744-4F34-B4AC-6F02D4BDDE13}" destId="{8E090CBE-334B-4397-A610-1A843917865B}" srcOrd="0" destOrd="0" presId="urn:microsoft.com/office/officeart/2005/8/layout/pList2#1"/>
    <dgm:cxn modelId="{2A3FCFF2-AF86-4474-8A8A-CA2AF972BF5C}" type="presOf" srcId="{3FB75249-EF21-436D-9AF1-A72EDF9C97F9}" destId="{04A3FA9D-6378-493D-8821-2F87DA8A4B55}" srcOrd="0" destOrd="0" presId="urn:microsoft.com/office/officeart/2005/8/layout/pList2#1"/>
    <dgm:cxn modelId="{01588BB1-ED20-4763-B571-867115640997}" type="presOf" srcId="{5DD74FC0-0252-410E-A6EF-A605D8AFC3DB}" destId="{2CC730A3-4A18-49A8-B3FD-6B4D156634D2}" srcOrd="0" destOrd="0" presId="urn:microsoft.com/office/officeart/2005/8/layout/pList2#1"/>
    <dgm:cxn modelId="{CD7D5893-73FF-4EE4-9D27-3DA862CF172C}" srcId="{CC448FE0-6ADD-4B39-8214-C79D50F7E765}" destId="{3FB75249-EF21-436D-9AF1-A72EDF9C97F9}" srcOrd="3" destOrd="0" parTransId="{F6CC54AF-5E66-4C74-A179-B691836B114A}" sibTransId="{3D12B223-5899-4949-B378-65E90C362C2C}"/>
    <dgm:cxn modelId="{BC491111-89EA-4E37-B0AD-F1F558493F68}" srcId="{CC448FE0-6ADD-4B39-8214-C79D50F7E765}" destId="{8A02A8EC-573E-43B4-A2C1-75352226E2BE}" srcOrd="0" destOrd="0" parTransId="{D1E71E2A-F594-42C7-A5B3-9B8FEE557740}" sibTransId="{0F2FBA24-91A1-4A82-8F8D-23BE9EFBB189}"/>
    <dgm:cxn modelId="{55EEC22E-AE2C-4ED3-A89F-71DD7D6EE038}" type="presOf" srcId="{3D12B223-5899-4949-B378-65E90C362C2C}" destId="{E089F289-A9B5-4306-BE50-36B47385C3D3}" srcOrd="0" destOrd="0" presId="urn:microsoft.com/office/officeart/2005/8/layout/pList2#1"/>
    <dgm:cxn modelId="{269A55FB-9D6A-475F-984A-44A9895CD37D}" type="presOf" srcId="{CC448FE0-6ADD-4B39-8214-C79D50F7E765}" destId="{D62C3332-F1B4-48A1-BD1A-45CAF2D547C7}" srcOrd="0" destOrd="0" presId="urn:microsoft.com/office/officeart/2005/8/layout/pList2#1"/>
    <dgm:cxn modelId="{8C4BD1CA-9515-41FB-AF32-0D95A1753B94}" type="presOf" srcId="{8A02A8EC-573E-43B4-A2C1-75352226E2BE}" destId="{8E9FA32B-D131-4AD5-842B-C02BE49E458E}" srcOrd="0" destOrd="0" presId="urn:microsoft.com/office/officeart/2005/8/layout/pList2#1"/>
    <dgm:cxn modelId="{0ACFA6C0-7F3E-441F-B4BE-6D4EAE02CB22}" type="presOf" srcId="{BD390B15-3669-4340-9871-22713A55DBC5}" destId="{3A1EEC0E-2510-4A48-9AD4-60D6BBAE62F1}" srcOrd="0" destOrd="0" presId="urn:microsoft.com/office/officeart/2005/8/layout/pList2#1"/>
    <dgm:cxn modelId="{2FC01C30-8E08-4B8B-B267-F4EAE0AB3E05}" type="presOf" srcId="{0F2FBA24-91A1-4A82-8F8D-23BE9EFBB189}" destId="{8FF08BEC-DD36-4383-9020-D676F49BE8C7}" srcOrd="0" destOrd="0" presId="urn:microsoft.com/office/officeart/2005/8/layout/pList2#1"/>
    <dgm:cxn modelId="{B6DA7EFC-08CF-40EA-A532-BC70A460BB01}" srcId="{CC448FE0-6ADD-4B39-8214-C79D50F7E765}" destId="{E26A8846-0CA5-4BC7-AC46-C1F6C8FE4D71}" srcOrd="4" destOrd="0" parTransId="{49962FDA-3316-42DB-8D1B-106F25C8E81B}" sibTransId="{7DF0D3EC-6ECD-4DBB-8D2E-C1443B44FBD5}"/>
    <dgm:cxn modelId="{36202BF7-26B7-4DD0-969A-6DA540F41D1B}" type="presParOf" srcId="{D62C3332-F1B4-48A1-BD1A-45CAF2D547C7}" destId="{CAE042DA-AF03-4C6F-8C77-C6FE3256EF19}" srcOrd="0" destOrd="0" presId="urn:microsoft.com/office/officeart/2005/8/layout/pList2#1"/>
    <dgm:cxn modelId="{2C26302B-E21C-4320-9F85-A81ECB623665}" type="presParOf" srcId="{D62C3332-F1B4-48A1-BD1A-45CAF2D547C7}" destId="{B5723A8C-9DE7-4BF1-9246-C03C20D69E8A}" srcOrd="1" destOrd="0" presId="urn:microsoft.com/office/officeart/2005/8/layout/pList2#1"/>
    <dgm:cxn modelId="{7D22BD4A-A207-4E18-B66C-3D5A8A27FBED}" type="presParOf" srcId="{B5723A8C-9DE7-4BF1-9246-C03C20D69E8A}" destId="{83CF215F-11CF-414D-ADC9-03F03204E112}" srcOrd="0" destOrd="0" presId="urn:microsoft.com/office/officeart/2005/8/layout/pList2#1"/>
    <dgm:cxn modelId="{A2C3DB1A-8861-4B03-A85F-5DBB1DE8FB32}" type="presParOf" srcId="{83CF215F-11CF-414D-ADC9-03F03204E112}" destId="{8E9FA32B-D131-4AD5-842B-C02BE49E458E}" srcOrd="0" destOrd="0" presId="urn:microsoft.com/office/officeart/2005/8/layout/pList2#1"/>
    <dgm:cxn modelId="{7819C759-7180-4F69-9972-7C14BC5380ED}" type="presParOf" srcId="{83CF215F-11CF-414D-ADC9-03F03204E112}" destId="{D49CE2E9-F323-40E0-AC50-4579C5B651C5}" srcOrd="1" destOrd="0" presId="urn:microsoft.com/office/officeart/2005/8/layout/pList2#1"/>
    <dgm:cxn modelId="{ACD6C5A6-08CD-49EF-927D-0BF5DB171120}" type="presParOf" srcId="{83CF215F-11CF-414D-ADC9-03F03204E112}" destId="{393550CA-B68C-4248-AFAC-E8AB51D2782E}" srcOrd="2" destOrd="0" presId="urn:microsoft.com/office/officeart/2005/8/layout/pList2#1"/>
    <dgm:cxn modelId="{D7D061CC-B83F-4B34-8C0C-D15D062CBD84}" type="presParOf" srcId="{B5723A8C-9DE7-4BF1-9246-C03C20D69E8A}" destId="{8FF08BEC-DD36-4383-9020-D676F49BE8C7}" srcOrd="1" destOrd="0" presId="urn:microsoft.com/office/officeart/2005/8/layout/pList2#1"/>
    <dgm:cxn modelId="{EA12A887-1399-4FA0-9CE2-278687C1FF2E}" type="presParOf" srcId="{B5723A8C-9DE7-4BF1-9246-C03C20D69E8A}" destId="{73ECE224-3C3E-4A93-9ED8-62D67483A7BD}" srcOrd="2" destOrd="0" presId="urn:microsoft.com/office/officeart/2005/8/layout/pList2#1"/>
    <dgm:cxn modelId="{1F066C37-A172-4FB7-9627-1FAFB4B02C69}" type="presParOf" srcId="{73ECE224-3C3E-4A93-9ED8-62D67483A7BD}" destId="{8E090CBE-334B-4397-A610-1A843917865B}" srcOrd="0" destOrd="0" presId="urn:microsoft.com/office/officeart/2005/8/layout/pList2#1"/>
    <dgm:cxn modelId="{D345A103-CF92-4902-B75B-AEBA6AEBA76E}" type="presParOf" srcId="{73ECE224-3C3E-4A93-9ED8-62D67483A7BD}" destId="{BB4FECB1-240D-46A3-9141-D9BC7A51A765}" srcOrd="1" destOrd="0" presId="urn:microsoft.com/office/officeart/2005/8/layout/pList2#1"/>
    <dgm:cxn modelId="{1AE6B6C5-5CCC-4217-BD45-7B54C9181495}" type="presParOf" srcId="{73ECE224-3C3E-4A93-9ED8-62D67483A7BD}" destId="{58074FB5-2134-45CB-A034-17200BBB76AE}" srcOrd="2" destOrd="0" presId="urn:microsoft.com/office/officeart/2005/8/layout/pList2#1"/>
    <dgm:cxn modelId="{9CF17A6E-4666-401A-A230-5A78BDC8B611}" type="presParOf" srcId="{B5723A8C-9DE7-4BF1-9246-C03C20D69E8A}" destId="{3A1EEC0E-2510-4A48-9AD4-60D6BBAE62F1}" srcOrd="3" destOrd="0" presId="urn:microsoft.com/office/officeart/2005/8/layout/pList2#1"/>
    <dgm:cxn modelId="{2CF7F32B-D435-4C4A-A13D-2079C964B386}" type="presParOf" srcId="{B5723A8C-9DE7-4BF1-9246-C03C20D69E8A}" destId="{51508B03-F8FB-412E-9361-716CC3381EA5}" srcOrd="4" destOrd="0" presId="urn:microsoft.com/office/officeart/2005/8/layout/pList2#1"/>
    <dgm:cxn modelId="{063CA110-93A8-4596-8B64-8A7362895934}" type="presParOf" srcId="{51508B03-F8FB-412E-9361-716CC3381EA5}" destId="{0ECBCB1D-3D00-4665-9F5E-670465AE9982}" srcOrd="0" destOrd="0" presId="urn:microsoft.com/office/officeart/2005/8/layout/pList2#1"/>
    <dgm:cxn modelId="{1608C00A-7118-4A72-94C2-33ADAE9ABBD7}" type="presParOf" srcId="{51508B03-F8FB-412E-9361-716CC3381EA5}" destId="{88C6C0A1-BDB6-47BC-A0B1-00E92A4E8813}" srcOrd="1" destOrd="0" presId="urn:microsoft.com/office/officeart/2005/8/layout/pList2#1"/>
    <dgm:cxn modelId="{30077EA4-7CA6-431B-8951-1AFD41F044EC}" type="presParOf" srcId="{51508B03-F8FB-412E-9361-716CC3381EA5}" destId="{08C044AE-4EE8-467C-8289-B22FA43A5307}" srcOrd="2" destOrd="0" presId="urn:microsoft.com/office/officeart/2005/8/layout/pList2#1"/>
    <dgm:cxn modelId="{E954E44C-132E-4884-8CBA-7011288E49D4}" type="presParOf" srcId="{B5723A8C-9DE7-4BF1-9246-C03C20D69E8A}" destId="{2C2179B5-1ACC-4D5B-A42F-0D3D31260A3D}" srcOrd="5" destOrd="0" presId="urn:microsoft.com/office/officeart/2005/8/layout/pList2#1"/>
    <dgm:cxn modelId="{F76F3F68-6DAA-4CF1-BFCC-ECC41CB5AB1E}" type="presParOf" srcId="{B5723A8C-9DE7-4BF1-9246-C03C20D69E8A}" destId="{26EE11BE-3082-4933-B395-59677554BB5E}" srcOrd="6" destOrd="0" presId="urn:microsoft.com/office/officeart/2005/8/layout/pList2#1"/>
    <dgm:cxn modelId="{87237C69-C206-4C97-A4DD-619B15A69A3A}" type="presParOf" srcId="{26EE11BE-3082-4933-B395-59677554BB5E}" destId="{04A3FA9D-6378-493D-8821-2F87DA8A4B55}" srcOrd="0" destOrd="0" presId="urn:microsoft.com/office/officeart/2005/8/layout/pList2#1"/>
    <dgm:cxn modelId="{7BE7511D-D8AB-4714-99C6-1D2BC7168505}" type="presParOf" srcId="{26EE11BE-3082-4933-B395-59677554BB5E}" destId="{7B4F3FB9-4813-42B7-8036-7EB79A5D6C9D}" srcOrd="1" destOrd="0" presId="urn:microsoft.com/office/officeart/2005/8/layout/pList2#1"/>
    <dgm:cxn modelId="{DD272704-4CB6-43ED-AC6A-0F0ED91F9644}" type="presParOf" srcId="{26EE11BE-3082-4933-B395-59677554BB5E}" destId="{5D018BFD-7498-4022-955E-99DE29446969}" srcOrd="2" destOrd="0" presId="urn:microsoft.com/office/officeart/2005/8/layout/pList2#1"/>
    <dgm:cxn modelId="{8CFD5A59-4581-4C78-96BF-5420637FD714}" type="presParOf" srcId="{B5723A8C-9DE7-4BF1-9246-C03C20D69E8A}" destId="{E089F289-A9B5-4306-BE50-36B47385C3D3}" srcOrd="7" destOrd="0" presId="urn:microsoft.com/office/officeart/2005/8/layout/pList2#1"/>
    <dgm:cxn modelId="{2D109E98-4270-450A-AC49-32B731C790C4}" type="presParOf" srcId="{B5723A8C-9DE7-4BF1-9246-C03C20D69E8A}" destId="{E37E1D6E-5CC8-4188-8F85-6B1AE94F3215}" srcOrd="8" destOrd="0" presId="urn:microsoft.com/office/officeart/2005/8/layout/pList2#1"/>
    <dgm:cxn modelId="{D1E9A85D-A296-4A20-BE3B-BAF443CD8B31}" type="presParOf" srcId="{E37E1D6E-5CC8-4188-8F85-6B1AE94F3215}" destId="{9D951B68-B3F4-4F16-96B9-3A00935B1A1D}" srcOrd="0" destOrd="0" presId="urn:microsoft.com/office/officeart/2005/8/layout/pList2#1"/>
    <dgm:cxn modelId="{FCB7A1FE-B1B4-45DD-B78F-FA6635CE41B3}" type="presParOf" srcId="{E37E1D6E-5CC8-4188-8F85-6B1AE94F3215}" destId="{84CF57E9-9139-4A7A-BBA4-122A72FFCB6E}" srcOrd="1" destOrd="0" presId="urn:microsoft.com/office/officeart/2005/8/layout/pList2#1"/>
    <dgm:cxn modelId="{E5B064DC-FDF1-4918-A9E2-42EDA03DAD90}" type="presParOf" srcId="{E37E1D6E-5CC8-4188-8F85-6B1AE94F3215}" destId="{87614648-699F-4424-9C11-27ACA7E5AC43}" srcOrd="2" destOrd="0" presId="urn:microsoft.com/office/officeart/2005/8/layout/pList2#1"/>
    <dgm:cxn modelId="{440632B8-3B73-4092-9127-EA110807CAED}" type="presParOf" srcId="{B5723A8C-9DE7-4BF1-9246-C03C20D69E8A}" destId="{8FFF4A8F-3A86-4539-BA45-D70EF4401DB4}" srcOrd="9" destOrd="0" presId="urn:microsoft.com/office/officeart/2005/8/layout/pList2#1"/>
    <dgm:cxn modelId="{03B412FD-39F1-4026-A4B9-701FCB7508DA}" type="presParOf" srcId="{B5723A8C-9DE7-4BF1-9246-C03C20D69E8A}" destId="{5C7AE9E8-5828-4318-8EB5-09C14958E2C2}" srcOrd="10" destOrd="0" presId="urn:microsoft.com/office/officeart/2005/8/layout/pList2#1"/>
    <dgm:cxn modelId="{6ED0B01D-C928-46C4-89EC-6B2A28FE7759}" type="presParOf" srcId="{5C7AE9E8-5828-4318-8EB5-09C14958E2C2}" destId="{2CC730A3-4A18-49A8-B3FD-6B4D156634D2}" srcOrd="0" destOrd="0" presId="urn:microsoft.com/office/officeart/2005/8/layout/pList2#1"/>
    <dgm:cxn modelId="{88B72F5F-B4AA-47A4-9C6C-793891E933CD}" type="presParOf" srcId="{5C7AE9E8-5828-4318-8EB5-09C14958E2C2}" destId="{BC688E8E-3AB9-4D7D-B8F2-B113B3F9F199}" srcOrd="1" destOrd="0" presId="urn:microsoft.com/office/officeart/2005/8/layout/pList2#1"/>
    <dgm:cxn modelId="{E4085427-C298-4D1C-A2B6-F444EA730B32}" type="presParOf" srcId="{5C7AE9E8-5828-4318-8EB5-09C14958E2C2}" destId="{9B684669-9514-4818-A2F9-2CC83F30E435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D4DBD-3E6F-4AFB-902C-C23E833726AA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A653310-7276-4BDC-8973-2084C9DB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18010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D4DBD-3E6F-4AFB-902C-C23E833726AA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A653310-7276-4BDC-8973-2084C9DB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39830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D4DBD-3E6F-4AFB-902C-C23E833726AA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A653310-7276-4BDC-8973-2084C9DBCC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249284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D4DBD-3E6F-4AFB-902C-C23E833726AA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A653310-7276-4BDC-8973-2084C9DB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35626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D4DBD-3E6F-4AFB-902C-C23E833726AA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A653310-7276-4BDC-8973-2084C9DBCC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669172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D4DBD-3E6F-4AFB-902C-C23E833726AA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A653310-7276-4BDC-8973-2084C9DB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998479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D4DBD-3E6F-4AFB-902C-C23E833726AA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53310-7276-4BDC-8973-2084C9DB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07823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D4DBD-3E6F-4AFB-902C-C23E833726AA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53310-7276-4BDC-8973-2084C9DB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1716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D4DBD-3E6F-4AFB-902C-C23E833726AA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53310-7276-4BDC-8973-2084C9DB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77513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D4DBD-3E6F-4AFB-902C-C23E833726AA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A653310-7276-4BDC-8973-2084C9DB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87420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D4DBD-3E6F-4AFB-902C-C23E833726AA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A653310-7276-4BDC-8973-2084C9DB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66221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D4DBD-3E6F-4AFB-902C-C23E833726AA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A653310-7276-4BDC-8973-2084C9DB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39912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D4DBD-3E6F-4AFB-902C-C23E833726AA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53310-7276-4BDC-8973-2084C9DB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84325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D4DBD-3E6F-4AFB-902C-C23E833726AA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53310-7276-4BDC-8973-2084C9DB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61910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D4DBD-3E6F-4AFB-902C-C23E833726AA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53310-7276-4BDC-8973-2084C9DB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67094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D4DBD-3E6F-4AFB-902C-C23E833726AA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A653310-7276-4BDC-8973-2084C9DB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149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D4DBD-3E6F-4AFB-902C-C23E833726AA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A653310-7276-4BDC-8973-2084C9DB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42654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Air Quality Permitting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Lawrenceville United</a:t>
            </a:r>
          </a:p>
          <a:p>
            <a:pPr marL="0" indent="0">
              <a:buNone/>
            </a:pPr>
            <a:r>
              <a:rPr lang="en-US" dirty="0" smtClean="0"/>
              <a:t>October 4, 2017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535" y="1244497"/>
            <a:ext cx="3876632" cy="50168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194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Introductions</a:t>
            </a: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Purpose of This Presentation</a:t>
            </a: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About the Air Quality Program</a:t>
            </a:r>
          </a:p>
          <a:p>
            <a:r>
              <a:rPr lang="en-US" sz="2400" b="1" dirty="0" smtClean="0"/>
              <a:t>The Permitting Process</a:t>
            </a: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What is an Air Permit?</a:t>
            </a:r>
          </a:p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Other Permitting Activities</a:t>
            </a: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Citizen Involvement in the Permitting Process</a:t>
            </a: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Next Steps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0583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Permitting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3600" dirty="0" smtClean="0"/>
              <a:t>32 Major Sources</a:t>
            </a:r>
          </a:p>
          <a:p>
            <a:pPr>
              <a:spcAft>
                <a:spcPts val="600"/>
              </a:spcAft>
            </a:pPr>
            <a:r>
              <a:rPr lang="en-US" sz="3600" dirty="0" smtClean="0"/>
              <a:t>71 Synthetic Minor Sources</a:t>
            </a:r>
          </a:p>
          <a:p>
            <a:r>
              <a:rPr lang="en-US" sz="3600" dirty="0" smtClean="0"/>
              <a:t>312 Minor Sources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3833198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Permitting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Receipt and review of application</a:t>
            </a:r>
          </a:p>
          <a:p>
            <a:r>
              <a:rPr lang="en-US" sz="2400" dirty="0" smtClean="0"/>
              <a:t>Drafting of the permit and technical support document, with internal review</a:t>
            </a:r>
          </a:p>
          <a:p>
            <a:r>
              <a:rPr lang="en-US" sz="2400" dirty="0" smtClean="0"/>
              <a:t>30-day Public comment period, sometimes including a public hearing</a:t>
            </a:r>
          </a:p>
          <a:p>
            <a:r>
              <a:rPr lang="en-US" sz="2400" dirty="0" smtClean="0"/>
              <a:t>Written response to comments</a:t>
            </a:r>
          </a:p>
          <a:p>
            <a:r>
              <a:rPr lang="en-US" sz="2400" dirty="0" smtClean="0"/>
              <a:t>Issuance of the permit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486348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Introductions</a:t>
            </a: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Purpose of This Presentation</a:t>
            </a: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About the Air Quality Program</a:t>
            </a: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Permitting Process</a:t>
            </a:r>
          </a:p>
          <a:p>
            <a:r>
              <a:rPr lang="en-US" sz="2400" b="1" dirty="0" smtClean="0"/>
              <a:t>What is an Air Permit?</a:t>
            </a:r>
          </a:p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Other Permitting Activities</a:t>
            </a: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Citizen Involvement in the Permitting Process</a:t>
            </a: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Next Steps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4672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In a Permit?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There are 2 kinds of permits:</a:t>
            </a:r>
          </a:p>
          <a:p>
            <a:r>
              <a:rPr lang="en-US" sz="2400" dirty="0" smtClean="0"/>
              <a:t>Installation Permits</a:t>
            </a:r>
          </a:p>
          <a:p>
            <a:r>
              <a:rPr lang="en-US" sz="2400" dirty="0" smtClean="0"/>
              <a:t>Operating Permits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i="1" dirty="0" smtClean="0"/>
              <a:t>If a company is meeting the requirements of their installation permits, they are not out of compliance by not having an operating permit.</a:t>
            </a:r>
            <a:endParaRPr lang="en-US" sz="2400" i="1" dirty="0"/>
          </a:p>
        </p:txBody>
      </p:sp>
    </p:spTree>
    <p:extLst>
      <p:ext uri="{BB962C8B-B14F-4D97-AF65-F5344CB8AC3E}">
        <p14:creationId xmlns="" xmlns:p14="http://schemas.microsoft.com/office/powerpoint/2010/main" val="2878304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in a Permit?  (cont’d.)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An issued permit has 3 parts:</a:t>
            </a:r>
          </a:p>
          <a:p>
            <a:r>
              <a:rPr lang="en-US" sz="2400" dirty="0" smtClean="0"/>
              <a:t>The Permit itself</a:t>
            </a:r>
          </a:p>
          <a:p>
            <a:r>
              <a:rPr lang="en-US" sz="2400" dirty="0" smtClean="0"/>
              <a:t>The Technical Support Document</a:t>
            </a:r>
          </a:p>
          <a:p>
            <a:r>
              <a:rPr lang="en-US" sz="2400" dirty="0" smtClean="0"/>
              <a:t>The Comment/Response Document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1807257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in a Permit?  (cont’d.)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400" dirty="0"/>
              <a:t>The 7 Major Sections to an Air Permit</a:t>
            </a:r>
          </a:p>
          <a:p>
            <a:pPr marL="800100" lvl="1" indent="-400050">
              <a:buFont typeface="+mj-lt"/>
              <a:buAutoNum type="romanUcPeriod"/>
            </a:pPr>
            <a:r>
              <a:rPr lang="en-US" sz="2200" dirty="0"/>
              <a:t>Contact Information</a:t>
            </a:r>
          </a:p>
          <a:p>
            <a:pPr marL="800100" lvl="1" indent="-400050">
              <a:buFont typeface="+mj-lt"/>
              <a:buAutoNum type="romanUcPeriod"/>
            </a:pPr>
            <a:r>
              <a:rPr lang="en-US" sz="2200" dirty="0"/>
              <a:t>Facility Description</a:t>
            </a:r>
          </a:p>
          <a:p>
            <a:pPr marL="800100" lvl="1" indent="-400050">
              <a:buFont typeface="+mj-lt"/>
              <a:buAutoNum type="romanUcPeriod"/>
            </a:pPr>
            <a:r>
              <a:rPr lang="en-US" sz="2200" dirty="0"/>
              <a:t>General Conditions</a:t>
            </a:r>
          </a:p>
          <a:p>
            <a:pPr marL="800100" lvl="1" indent="-400050">
              <a:buFont typeface="+mj-lt"/>
              <a:buAutoNum type="romanUcPeriod"/>
            </a:pPr>
            <a:r>
              <a:rPr lang="en-US" sz="2200" dirty="0"/>
              <a:t>Site Level Terms and Conditions</a:t>
            </a:r>
          </a:p>
          <a:p>
            <a:pPr marL="800100" lvl="1" indent="-400050">
              <a:buFont typeface="+mj-lt"/>
              <a:buAutoNum type="romanUcPeriod"/>
            </a:pPr>
            <a:r>
              <a:rPr lang="en-US" sz="2200" dirty="0"/>
              <a:t>Emission Unit Level Terms and Conditions</a:t>
            </a:r>
          </a:p>
          <a:p>
            <a:pPr marL="800100" lvl="1" indent="-400050">
              <a:buFont typeface="+mj-lt"/>
              <a:buAutoNum type="romanUcPeriod"/>
            </a:pPr>
            <a:r>
              <a:rPr lang="en-US" sz="2200" dirty="0"/>
              <a:t>Alternative Operating Scenarios</a:t>
            </a:r>
          </a:p>
          <a:p>
            <a:pPr marL="800100" lvl="1" indent="-400050">
              <a:buFont typeface="+mj-lt"/>
              <a:buAutoNum type="romanUcPeriod"/>
            </a:pPr>
            <a:r>
              <a:rPr lang="en-US" sz="2200" dirty="0"/>
              <a:t>Emissions Limitations Summary</a:t>
            </a:r>
          </a:p>
          <a:p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49957" y="446088"/>
            <a:ext cx="4127711" cy="54149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388567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in a Permit?  (cont’d.)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Section V – Emission Unit Level Terms and Conditions</a:t>
            </a:r>
          </a:p>
          <a:p>
            <a:r>
              <a:rPr lang="en-US" sz="2000" dirty="0" smtClean="0"/>
              <a:t>There’s a section for each process or major piece of equipment</a:t>
            </a:r>
          </a:p>
          <a:p>
            <a:pPr lvl="1">
              <a:buFont typeface="+mj-lt"/>
              <a:buAutoNum type="arabicPeriod"/>
            </a:pPr>
            <a:r>
              <a:rPr lang="en-US" sz="2000" dirty="0" smtClean="0"/>
              <a:t>Restrictions</a:t>
            </a:r>
          </a:p>
          <a:p>
            <a:pPr lvl="1">
              <a:buFont typeface="+mj-lt"/>
              <a:buAutoNum type="arabicPeriod"/>
            </a:pPr>
            <a:r>
              <a:rPr lang="en-US" sz="2000" dirty="0" smtClean="0"/>
              <a:t>Testing</a:t>
            </a:r>
          </a:p>
          <a:p>
            <a:pPr lvl="1">
              <a:buFont typeface="+mj-lt"/>
              <a:buAutoNum type="arabicPeriod"/>
            </a:pPr>
            <a:r>
              <a:rPr lang="en-US" sz="2000" dirty="0" smtClean="0"/>
              <a:t>Monitoring</a:t>
            </a:r>
          </a:p>
          <a:p>
            <a:pPr lvl="1">
              <a:buFont typeface="+mj-lt"/>
              <a:buAutoNum type="arabicPeriod"/>
            </a:pPr>
            <a:r>
              <a:rPr lang="en-US" sz="2000" dirty="0" smtClean="0"/>
              <a:t>Recordkeeping</a:t>
            </a:r>
          </a:p>
          <a:p>
            <a:pPr lvl="1">
              <a:buFont typeface="+mj-lt"/>
              <a:buAutoNum type="arabicPeriod"/>
            </a:pPr>
            <a:r>
              <a:rPr lang="en-US" sz="2000" dirty="0" smtClean="0"/>
              <a:t>Reporting</a:t>
            </a:r>
          </a:p>
          <a:p>
            <a:pPr lvl="1">
              <a:buFont typeface="+mj-lt"/>
              <a:buAutoNum type="arabicPeriod"/>
            </a:pPr>
            <a:r>
              <a:rPr lang="en-US" sz="2000" dirty="0" smtClean="0"/>
              <a:t>Work Practice Standards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6912762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in a Permit?  (cont’d.)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The Technical Support Document describes the reasons the conditions were included in the permit.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Any applicable federal, state, or local regulations</a:t>
            </a:r>
          </a:p>
          <a:p>
            <a:r>
              <a:rPr lang="en-US" sz="2400" dirty="0" smtClean="0"/>
              <a:t>Descriptions of how emissions limits were developed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22840336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in a Permit?  (cont’d.)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The </a:t>
            </a:r>
            <a:r>
              <a:rPr lang="en-US" sz="2800" dirty="0" smtClean="0"/>
              <a:t>Comment/Response Document</a:t>
            </a:r>
            <a:endParaRPr lang="en-US" sz="28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Addresses all comments submitted during the public comment period that are germane to the permit.</a:t>
            </a:r>
            <a:endParaRPr lang="en-US" sz="2400" dirty="0"/>
          </a:p>
          <a:p>
            <a:r>
              <a:rPr lang="en-US" sz="2400" dirty="0" smtClean="0"/>
              <a:t>Either revises the permit in response to the comment, or gives a reason why no change was made.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51752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Introductions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Purpose of This Presentation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About the Air Quality Program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Permitting Process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What is an Air Permit?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Other Permitting Activities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Citizen Involvement in the Permitting Process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Next Steps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031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38767" y="624110"/>
            <a:ext cx="9365846" cy="1280890"/>
          </a:xfrm>
        </p:spPr>
        <p:txBody>
          <a:bodyPr/>
          <a:lstStyle/>
          <a:p>
            <a:r>
              <a:rPr lang="en-US" dirty="0" smtClean="0"/>
              <a:t>Sample Comment/Response Document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26877" y="1397302"/>
            <a:ext cx="7124512" cy="51709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482393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Introductions</a:t>
            </a: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Purpose of This Presentation</a:t>
            </a: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About the Air Quality Program</a:t>
            </a: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Permitting Process</a:t>
            </a: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What is an Air Permit?</a:t>
            </a:r>
          </a:p>
          <a:p>
            <a:r>
              <a:rPr lang="en-US" sz="2400" b="1" dirty="0"/>
              <a:t>Other Permitting Activities</a:t>
            </a:r>
          </a:p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Citizen Involvement in the Permitting Process</a:t>
            </a: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Next Steps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4772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Criteria Pollutants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817010617"/>
              </p:ext>
            </p:extLst>
          </p:nvPr>
        </p:nvGraphicFramePr>
        <p:xfrm>
          <a:off x="1748590" y="1684421"/>
          <a:ext cx="9756024" cy="4716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1723598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0042" y="403531"/>
            <a:ext cx="10651958" cy="1280890"/>
          </a:xfrm>
        </p:spPr>
        <p:txBody>
          <a:bodyPr>
            <a:normAutofit/>
          </a:bodyPr>
          <a:lstStyle/>
          <a:p>
            <a:r>
              <a:rPr lang="en-US" sz="3400" dirty="0" smtClean="0"/>
              <a:t>National </a:t>
            </a:r>
            <a:r>
              <a:rPr lang="en-US" sz="3400" dirty="0"/>
              <a:t>Ambient Air Quality Standards </a:t>
            </a:r>
            <a:r>
              <a:rPr lang="en-US" sz="3400" dirty="0" smtClean="0"/>
              <a:t>-NAAQS</a:t>
            </a:r>
            <a:endParaRPr lang="en-US" sz="34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737" y="1113361"/>
            <a:ext cx="8846260" cy="5744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820002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3"/>
          <p:cNvGrpSpPr>
            <a:grpSpLocks/>
          </p:cNvGrpSpPr>
          <p:nvPr/>
        </p:nvGrpSpPr>
        <p:grpSpPr bwMode="auto">
          <a:xfrm>
            <a:off x="3425126" y="533400"/>
            <a:ext cx="6629400" cy="6991350"/>
            <a:chOff x="0" y="774"/>
            <a:chExt cx="4176" cy="4404"/>
          </a:xfrm>
        </p:grpSpPr>
        <p:grpSp>
          <p:nvGrpSpPr>
            <p:cNvPr id="61" name="Group 4"/>
            <p:cNvGrpSpPr>
              <a:grpSpLocks/>
            </p:cNvGrpSpPr>
            <p:nvPr/>
          </p:nvGrpSpPr>
          <p:grpSpPr bwMode="auto">
            <a:xfrm>
              <a:off x="376" y="4784"/>
              <a:ext cx="1184" cy="394"/>
              <a:chOff x="376" y="4784"/>
              <a:chExt cx="1184" cy="394"/>
            </a:xfrm>
          </p:grpSpPr>
          <p:sp>
            <p:nvSpPr>
              <p:cNvPr id="112" name="AutoShape 5"/>
              <p:cNvSpPr>
                <a:spLocks noChangeArrowheads="1"/>
              </p:cNvSpPr>
              <p:nvPr/>
            </p:nvSpPr>
            <p:spPr bwMode="auto">
              <a:xfrm>
                <a:off x="376" y="5032"/>
                <a:ext cx="90" cy="84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113" name="Oval 6"/>
              <p:cNvSpPr>
                <a:spLocks noChangeArrowheads="1"/>
              </p:cNvSpPr>
              <p:nvPr/>
            </p:nvSpPr>
            <p:spPr bwMode="auto">
              <a:xfrm>
                <a:off x="378" y="4830"/>
                <a:ext cx="72" cy="7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114" name="Text Box 7"/>
              <p:cNvSpPr txBox="1">
                <a:spLocks noChangeArrowheads="1"/>
              </p:cNvSpPr>
              <p:nvPr/>
            </p:nvSpPr>
            <p:spPr bwMode="auto">
              <a:xfrm>
                <a:off x="480" y="4784"/>
                <a:ext cx="102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sz="1000" b="0">
                    <a:latin typeface="Arial" panose="020B0604020202020204" pitchFamily="34" charset="0"/>
                  </a:rPr>
                  <a:t>Indicates Single Site Area</a:t>
                </a:r>
              </a:p>
            </p:txBody>
          </p:sp>
          <p:sp>
            <p:nvSpPr>
              <p:cNvPr id="115" name="Text Box 8"/>
              <p:cNvSpPr txBox="1">
                <a:spLocks noChangeArrowheads="1"/>
              </p:cNvSpPr>
              <p:nvPr/>
            </p:nvSpPr>
            <p:spPr bwMode="auto">
              <a:xfrm>
                <a:off x="480" y="5024"/>
                <a:ext cx="10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sz="1000" b="0">
                    <a:latin typeface="Arial" panose="020B0604020202020204" pitchFamily="34" charset="0"/>
                  </a:rPr>
                  <a:t>Indicates Multiple Site Area</a:t>
                </a:r>
              </a:p>
            </p:txBody>
          </p:sp>
        </p:grpSp>
        <p:grpSp>
          <p:nvGrpSpPr>
            <p:cNvPr id="62" name="Group 9"/>
            <p:cNvGrpSpPr>
              <a:grpSpLocks/>
            </p:cNvGrpSpPr>
            <p:nvPr/>
          </p:nvGrpSpPr>
          <p:grpSpPr bwMode="auto">
            <a:xfrm>
              <a:off x="0" y="774"/>
              <a:ext cx="4176" cy="3855"/>
              <a:chOff x="0" y="774"/>
              <a:chExt cx="4176" cy="3855"/>
            </a:xfrm>
          </p:grpSpPr>
          <p:graphicFrame>
            <p:nvGraphicFramePr>
              <p:cNvPr id="63" name="Object 10"/>
              <p:cNvGraphicFramePr>
                <a:graphicFrameLocks noChangeAspect="1"/>
              </p:cNvGraphicFramePr>
              <p:nvPr/>
            </p:nvGraphicFramePr>
            <p:xfrm>
              <a:off x="0" y="774"/>
              <a:ext cx="4176" cy="3855"/>
            </p:xfrm>
            <a:graphic>
              <a:graphicData uri="http://schemas.openxmlformats.org/presentationml/2006/ole">
                <p:oleObj spid="_x0000_s1033" name="Photo House" r:id="rId3" imgW="12528000" imgH="8827200" progId="">
                  <p:embed/>
                </p:oleObj>
              </a:graphicData>
            </a:graphic>
          </p:graphicFrame>
          <p:grpSp>
            <p:nvGrpSpPr>
              <p:cNvPr id="64" name="Group 11"/>
              <p:cNvGrpSpPr>
                <a:grpSpLocks/>
              </p:cNvGrpSpPr>
              <p:nvPr/>
            </p:nvGrpSpPr>
            <p:grpSpPr bwMode="auto">
              <a:xfrm>
                <a:off x="702" y="1224"/>
                <a:ext cx="3160" cy="2677"/>
                <a:chOff x="702" y="1224"/>
                <a:chExt cx="3160" cy="2677"/>
              </a:xfrm>
            </p:grpSpPr>
            <p:sp>
              <p:nvSpPr>
                <p:cNvPr id="65" name="Rectangle 12"/>
                <p:cNvSpPr>
                  <a:spLocks noChangeArrowheads="1"/>
                </p:cNvSpPr>
                <p:nvPr/>
              </p:nvSpPr>
              <p:spPr bwMode="auto">
                <a:xfrm>
                  <a:off x="3352" y="1224"/>
                  <a:ext cx="510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r>
                    <a:rPr lang="en-US" sz="1200">
                      <a:latin typeface="Arial" panose="020B0604020202020204" pitchFamily="34" charset="0"/>
                    </a:rPr>
                    <a:t>Harrison</a:t>
                  </a:r>
                </a:p>
              </p:txBody>
            </p:sp>
            <p:sp>
              <p:nvSpPr>
                <p:cNvPr id="66" name="Oval 13"/>
                <p:cNvSpPr>
                  <a:spLocks noChangeArrowheads="1"/>
                </p:cNvSpPr>
                <p:nvPr/>
              </p:nvSpPr>
              <p:spPr bwMode="auto">
                <a:xfrm flipH="1" flipV="1">
                  <a:off x="3120" y="2448"/>
                  <a:ext cx="58" cy="58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67" name="Rectangle 14"/>
                <p:cNvSpPr>
                  <a:spLocks noChangeArrowheads="1"/>
                </p:cNvSpPr>
                <p:nvPr/>
              </p:nvSpPr>
              <p:spPr bwMode="auto">
                <a:xfrm>
                  <a:off x="3116" y="2304"/>
                  <a:ext cx="581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r>
                    <a:rPr lang="en-US" sz="1200">
                      <a:latin typeface="Arial" panose="020B0604020202020204" pitchFamily="34" charset="0"/>
                    </a:rPr>
                    <a:t>Penn</a:t>
                  </a:r>
                  <a:r>
                    <a:rPr lang="en-US" sz="1200" b="0">
                      <a:latin typeface="Arial" panose="020B0604020202020204" pitchFamily="34" charset="0"/>
                    </a:rPr>
                    <a:t> </a:t>
                  </a:r>
                  <a:r>
                    <a:rPr lang="en-US" sz="1200">
                      <a:latin typeface="Arial" panose="020B0604020202020204" pitchFamily="34" charset="0"/>
                    </a:rPr>
                    <a:t>Hills</a:t>
                  </a:r>
                </a:p>
              </p:txBody>
            </p:sp>
            <p:sp>
              <p:nvSpPr>
                <p:cNvPr id="68" name="Oval 15"/>
                <p:cNvSpPr>
                  <a:spLocks noChangeArrowheads="1"/>
                </p:cNvSpPr>
                <p:nvPr/>
              </p:nvSpPr>
              <p:spPr bwMode="auto">
                <a:xfrm flipH="1" flipV="1">
                  <a:off x="2304" y="2528"/>
                  <a:ext cx="58" cy="58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69" name="Oval 16"/>
                <p:cNvSpPr>
                  <a:spLocks noChangeArrowheads="1"/>
                </p:cNvSpPr>
                <p:nvPr/>
              </p:nvSpPr>
              <p:spPr bwMode="auto">
                <a:xfrm flipH="1" flipV="1">
                  <a:off x="2304" y="2736"/>
                  <a:ext cx="58" cy="58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70" name="Oval 17"/>
                <p:cNvSpPr>
                  <a:spLocks noChangeArrowheads="1"/>
                </p:cNvSpPr>
                <p:nvPr/>
              </p:nvSpPr>
              <p:spPr bwMode="auto">
                <a:xfrm flipH="1" flipV="1">
                  <a:off x="2400" y="2880"/>
                  <a:ext cx="58" cy="58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71" name="Oval 18"/>
                <p:cNvSpPr>
                  <a:spLocks noChangeArrowheads="1"/>
                </p:cNvSpPr>
                <p:nvPr/>
              </p:nvSpPr>
              <p:spPr bwMode="auto">
                <a:xfrm flipH="1" flipV="1">
                  <a:off x="2784" y="2976"/>
                  <a:ext cx="58" cy="58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72" name="Oval 19"/>
                <p:cNvSpPr>
                  <a:spLocks noChangeArrowheads="1"/>
                </p:cNvSpPr>
                <p:nvPr/>
              </p:nvSpPr>
              <p:spPr bwMode="auto">
                <a:xfrm flipH="1" flipV="1">
                  <a:off x="2812" y="3532"/>
                  <a:ext cx="58" cy="58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73" name="Oval 20"/>
                <p:cNvSpPr>
                  <a:spLocks noChangeArrowheads="1"/>
                </p:cNvSpPr>
                <p:nvPr/>
              </p:nvSpPr>
              <p:spPr bwMode="auto">
                <a:xfrm flipH="1" flipV="1">
                  <a:off x="2848" y="3692"/>
                  <a:ext cx="58" cy="58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74" name="Oval 21"/>
                <p:cNvSpPr>
                  <a:spLocks noChangeArrowheads="1"/>
                </p:cNvSpPr>
                <p:nvPr/>
              </p:nvSpPr>
              <p:spPr bwMode="auto">
                <a:xfrm flipH="1" flipV="1">
                  <a:off x="1632" y="2160"/>
                  <a:ext cx="58" cy="58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75" name="Oval 22"/>
                <p:cNvSpPr>
                  <a:spLocks noChangeArrowheads="1"/>
                </p:cNvSpPr>
                <p:nvPr/>
              </p:nvSpPr>
              <p:spPr bwMode="auto">
                <a:xfrm flipH="1" flipV="1">
                  <a:off x="1680" y="2400"/>
                  <a:ext cx="58" cy="58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76" name="Oval 23"/>
                <p:cNvSpPr>
                  <a:spLocks noChangeArrowheads="1"/>
                </p:cNvSpPr>
                <p:nvPr/>
              </p:nvSpPr>
              <p:spPr bwMode="auto">
                <a:xfrm flipH="1" flipV="1">
                  <a:off x="1248" y="3408"/>
                  <a:ext cx="58" cy="58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77" name="Rectangle 24"/>
                <p:cNvSpPr>
                  <a:spLocks noChangeArrowheads="1"/>
                </p:cNvSpPr>
                <p:nvPr/>
              </p:nvSpPr>
              <p:spPr bwMode="auto">
                <a:xfrm>
                  <a:off x="1036" y="3124"/>
                  <a:ext cx="451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</a:pPr>
                  <a:r>
                    <a:rPr lang="en-US" sz="1200">
                      <a:latin typeface="Arial" panose="020B0604020202020204" pitchFamily="34" charset="0"/>
                    </a:rPr>
                    <a:t>South</a:t>
                  </a:r>
                </a:p>
                <a:p>
                  <a:pPr algn="ctr">
                    <a:spcBef>
                      <a:spcPct val="0"/>
                    </a:spcBef>
                  </a:pPr>
                  <a:r>
                    <a:rPr lang="en-US" sz="1200">
                      <a:latin typeface="Arial" panose="020B0604020202020204" pitchFamily="34" charset="0"/>
                    </a:rPr>
                    <a:t>Fayette</a:t>
                  </a:r>
                </a:p>
              </p:txBody>
            </p:sp>
            <p:sp>
              <p:nvSpPr>
                <p:cNvPr id="78" name="Rectangle 25"/>
                <p:cNvSpPr>
                  <a:spLocks noChangeArrowheads="1"/>
                </p:cNvSpPr>
                <p:nvPr/>
              </p:nvSpPr>
              <p:spPr bwMode="auto">
                <a:xfrm>
                  <a:off x="1336" y="2364"/>
                  <a:ext cx="399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r>
                    <a:rPr lang="en-US" sz="1200">
                      <a:latin typeface="Arial" panose="020B0604020202020204" pitchFamily="34" charset="0"/>
                    </a:rPr>
                    <a:t>Stowe</a:t>
                  </a:r>
                  <a:endParaRPr lang="en-US" sz="10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9" name="Rectangle 26"/>
                <p:cNvSpPr>
                  <a:spLocks noChangeArrowheads="1"/>
                </p:cNvSpPr>
                <p:nvPr/>
              </p:nvSpPr>
              <p:spPr bwMode="auto">
                <a:xfrm>
                  <a:off x="1650" y="2064"/>
                  <a:ext cx="436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r>
                    <a:rPr lang="en-US" sz="1200">
                      <a:latin typeface="Arial" panose="020B0604020202020204" pitchFamily="34" charset="0"/>
                    </a:rPr>
                    <a:t>Avalon</a:t>
                  </a:r>
                  <a:endParaRPr lang="en-US" sz="10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0" name="Rectangle 27"/>
                <p:cNvSpPr>
                  <a:spLocks noChangeArrowheads="1"/>
                </p:cNvSpPr>
                <p:nvPr/>
              </p:nvSpPr>
              <p:spPr bwMode="auto">
                <a:xfrm>
                  <a:off x="2324" y="2450"/>
                  <a:ext cx="745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r>
                    <a:rPr lang="en-US" sz="1200">
                      <a:latin typeface="Arial" panose="020B0604020202020204" pitchFamily="34" charset="0"/>
                    </a:rPr>
                    <a:t>Lawrenceville</a:t>
                  </a:r>
                </a:p>
              </p:txBody>
            </p:sp>
            <p:sp>
              <p:nvSpPr>
                <p:cNvPr id="81" name="Rectangle 28"/>
                <p:cNvSpPr>
                  <a:spLocks noChangeArrowheads="1"/>
                </p:cNvSpPr>
                <p:nvPr/>
              </p:nvSpPr>
              <p:spPr bwMode="auto">
                <a:xfrm>
                  <a:off x="1568" y="2570"/>
                  <a:ext cx="624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r>
                    <a:rPr lang="en-US" sz="1200">
                      <a:latin typeface="Arial" panose="020B0604020202020204" pitchFamily="34" charset="0"/>
                    </a:rPr>
                    <a:t>Pittsburgh</a:t>
                  </a:r>
                </a:p>
              </p:txBody>
            </p:sp>
            <p:sp>
              <p:nvSpPr>
                <p:cNvPr id="82" name="Rectangle 29"/>
                <p:cNvSpPr>
                  <a:spLocks noChangeArrowheads="1"/>
                </p:cNvSpPr>
                <p:nvPr/>
              </p:nvSpPr>
              <p:spPr bwMode="auto">
                <a:xfrm>
                  <a:off x="2324" y="2632"/>
                  <a:ext cx="528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r>
                    <a:rPr lang="en-US" sz="1200">
                      <a:latin typeface="Arial" panose="020B0604020202020204" pitchFamily="34" charset="0"/>
                    </a:rPr>
                    <a:t>Oakland</a:t>
                  </a:r>
                </a:p>
              </p:txBody>
            </p:sp>
            <p:sp>
              <p:nvSpPr>
                <p:cNvPr id="83" name="Rectangle 30"/>
                <p:cNvSpPr>
                  <a:spLocks noChangeArrowheads="1"/>
                </p:cNvSpPr>
                <p:nvPr/>
              </p:nvSpPr>
              <p:spPr bwMode="auto">
                <a:xfrm>
                  <a:off x="2408" y="2776"/>
                  <a:ext cx="672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r>
                    <a:rPr lang="en-US" sz="1200">
                      <a:latin typeface="Arial" panose="020B0604020202020204" pitchFamily="34" charset="0"/>
                    </a:rPr>
                    <a:t>Hazelwood</a:t>
                  </a:r>
                </a:p>
              </p:txBody>
            </p:sp>
            <p:sp>
              <p:nvSpPr>
                <p:cNvPr id="84" name="Rectangle 31"/>
                <p:cNvSpPr>
                  <a:spLocks noChangeArrowheads="1"/>
                </p:cNvSpPr>
                <p:nvPr/>
              </p:nvSpPr>
              <p:spPr bwMode="auto">
                <a:xfrm>
                  <a:off x="2912" y="2882"/>
                  <a:ext cx="681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r>
                    <a:rPr lang="en-US" sz="1200">
                      <a:latin typeface="Arial" panose="020B0604020202020204" pitchFamily="34" charset="0"/>
                    </a:rPr>
                    <a:t>N. Braddock</a:t>
                  </a:r>
                </a:p>
              </p:txBody>
            </p:sp>
            <p:sp>
              <p:nvSpPr>
                <p:cNvPr id="85" name="Rectangle 32"/>
                <p:cNvSpPr>
                  <a:spLocks noChangeArrowheads="1"/>
                </p:cNvSpPr>
                <p:nvPr/>
              </p:nvSpPr>
              <p:spPr bwMode="auto">
                <a:xfrm>
                  <a:off x="2854" y="3424"/>
                  <a:ext cx="436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r>
                    <a:rPr lang="en-US" sz="1200">
                      <a:latin typeface="Arial" panose="020B0604020202020204" pitchFamily="34" charset="0"/>
                    </a:rPr>
                    <a:t>Liberty</a:t>
                  </a:r>
                </a:p>
              </p:txBody>
            </p:sp>
            <p:sp>
              <p:nvSpPr>
                <p:cNvPr id="86" name="Rectangle 33"/>
                <p:cNvSpPr>
                  <a:spLocks noChangeArrowheads="1"/>
                </p:cNvSpPr>
                <p:nvPr/>
              </p:nvSpPr>
              <p:spPr bwMode="auto">
                <a:xfrm>
                  <a:off x="2160" y="3518"/>
                  <a:ext cx="564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r>
                    <a:rPr lang="en-US" sz="1200">
                      <a:latin typeface="Arial" panose="020B0604020202020204" pitchFamily="34" charset="0"/>
                    </a:rPr>
                    <a:t>Glassport</a:t>
                  </a:r>
                </a:p>
              </p:txBody>
            </p:sp>
            <p:sp>
              <p:nvSpPr>
                <p:cNvPr id="87" name="Rectangle 34"/>
                <p:cNvSpPr>
                  <a:spLocks noChangeArrowheads="1"/>
                </p:cNvSpPr>
                <p:nvPr/>
              </p:nvSpPr>
              <p:spPr bwMode="auto">
                <a:xfrm>
                  <a:off x="2304" y="3728"/>
                  <a:ext cx="479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r>
                    <a:rPr lang="en-US" sz="1200">
                      <a:latin typeface="Arial" panose="020B0604020202020204" pitchFamily="34" charset="0"/>
                    </a:rPr>
                    <a:t>Clairton</a:t>
                  </a:r>
                </a:p>
              </p:txBody>
            </p:sp>
            <p:sp>
              <p:nvSpPr>
                <p:cNvPr id="88" name="Oval 35"/>
                <p:cNvSpPr>
                  <a:spLocks noChangeArrowheads="1"/>
                </p:cNvSpPr>
                <p:nvPr/>
              </p:nvSpPr>
              <p:spPr bwMode="auto">
                <a:xfrm flipH="1" flipV="1">
                  <a:off x="1920" y="3584"/>
                  <a:ext cx="58" cy="58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89" name="Oval 36"/>
                <p:cNvSpPr>
                  <a:spLocks noChangeArrowheads="1"/>
                </p:cNvSpPr>
                <p:nvPr/>
              </p:nvSpPr>
              <p:spPr bwMode="auto">
                <a:xfrm flipH="1" flipV="1">
                  <a:off x="900" y="2344"/>
                  <a:ext cx="58" cy="58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90" name="AutoShape 37"/>
                <p:cNvSpPr>
                  <a:spLocks noChangeArrowheads="1"/>
                </p:cNvSpPr>
                <p:nvPr/>
              </p:nvSpPr>
              <p:spPr bwMode="auto">
                <a:xfrm>
                  <a:off x="2674" y="3550"/>
                  <a:ext cx="78" cy="7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91" name="AutoShape 38"/>
                <p:cNvSpPr>
                  <a:spLocks noChangeArrowheads="1"/>
                </p:cNvSpPr>
                <p:nvPr/>
              </p:nvSpPr>
              <p:spPr bwMode="auto">
                <a:xfrm>
                  <a:off x="2730" y="3746"/>
                  <a:ext cx="78" cy="7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92" name="AutoShape 39"/>
                <p:cNvSpPr>
                  <a:spLocks noChangeArrowheads="1"/>
                </p:cNvSpPr>
                <p:nvPr/>
              </p:nvSpPr>
              <p:spPr bwMode="auto">
                <a:xfrm>
                  <a:off x="2878" y="2970"/>
                  <a:ext cx="78" cy="7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93" name="AutoShape 40"/>
                <p:cNvSpPr>
                  <a:spLocks noChangeArrowheads="1"/>
                </p:cNvSpPr>
                <p:nvPr/>
              </p:nvSpPr>
              <p:spPr bwMode="auto">
                <a:xfrm>
                  <a:off x="2102" y="2674"/>
                  <a:ext cx="78" cy="7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94" name="AutoShape 41"/>
                <p:cNvSpPr>
                  <a:spLocks noChangeArrowheads="1"/>
                </p:cNvSpPr>
                <p:nvPr/>
              </p:nvSpPr>
              <p:spPr bwMode="auto">
                <a:xfrm>
                  <a:off x="1518" y="2206"/>
                  <a:ext cx="78" cy="7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95" name="Oval 42"/>
                <p:cNvSpPr>
                  <a:spLocks noChangeArrowheads="1"/>
                </p:cNvSpPr>
                <p:nvPr/>
              </p:nvSpPr>
              <p:spPr bwMode="auto">
                <a:xfrm flipH="1" flipV="1">
                  <a:off x="3328" y="1980"/>
                  <a:ext cx="58" cy="58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96" name="AutoShape 43"/>
                <p:cNvSpPr>
                  <a:spLocks noChangeArrowheads="1"/>
                </p:cNvSpPr>
                <p:nvPr/>
              </p:nvSpPr>
              <p:spPr bwMode="auto">
                <a:xfrm>
                  <a:off x="3582" y="1458"/>
                  <a:ext cx="78" cy="7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97" name="AutoShape 44"/>
                <p:cNvSpPr>
                  <a:spLocks noChangeArrowheads="1"/>
                </p:cNvSpPr>
                <p:nvPr/>
              </p:nvSpPr>
              <p:spPr bwMode="auto">
                <a:xfrm>
                  <a:off x="3646" y="1370"/>
                  <a:ext cx="78" cy="7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98" name="Rectangle 45"/>
                <p:cNvSpPr>
                  <a:spLocks noChangeArrowheads="1"/>
                </p:cNvSpPr>
                <p:nvPr/>
              </p:nvSpPr>
              <p:spPr bwMode="auto">
                <a:xfrm>
                  <a:off x="1755" y="3308"/>
                  <a:ext cx="389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</a:pPr>
                  <a:r>
                    <a:rPr lang="en-US" sz="1200">
                      <a:latin typeface="Arial" panose="020B0604020202020204" pitchFamily="34" charset="0"/>
                    </a:rPr>
                    <a:t>South</a:t>
                  </a:r>
                </a:p>
                <a:p>
                  <a:pPr algn="ctr">
                    <a:spcBef>
                      <a:spcPct val="0"/>
                    </a:spcBef>
                  </a:pPr>
                  <a:r>
                    <a:rPr lang="en-US" sz="1200">
                      <a:latin typeface="Arial" panose="020B0604020202020204" pitchFamily="34" charset="0"/>
                    </a:rPr>
                    <a:t>Park</a:t>
                  </a:r>
                </a:p>
              </p:txBody>
            </p:sp>
            <p:sp>
              <p:nvSpPr>
                <p:cNvPr id="99" name="Oval 46"/>
                <p:cNvSpPr>
                  <a:spLocks noChangeArrowheads="1"/>
                </p:cNvSpPr>
                <p:nvPr/>
              </p:nvSpPr>
              <p:spPr bwMode="auto">
                <a:xfrm flipH="1" flipV="1">
                  <a:off x="972" y="1692"/>
                  <a:ext cx="58" cy="58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100" name="Oval 47"/>
                <p:cNvSpPr>
                  <a:spLocks noChangeArrowheads="1"/>
                </p:cNvSpPr>
                <p:nvPr/>
              </p:nvSpPr>
              <p:spPr bwMode="auto">
                <a:xfrm flipH="1" flipV="1">
                  <a:off x="2168" y="1556"/>
                  <a:ext cx="58" cy="58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101" name="Oval 48"/>
                <p:cNvSpPr>
                  <a:spLocks noChangeArrowheads="1"/>
                </p:cNvSpPr>
                <p:nvPr/>
              </p:nvSpPr>
              <p:spPr bwMode="auto">
                <a:xfrm flipH="1" flipV="1">
                  <a:off x="1968" y="2536"/>
                  <a:ext cx="58" cy="58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102" name="Rectangle 49"/>
                <p:cNvSpPr>
                  <a:spLocks noChangeArrowheads="1"/>
                </p:cNvSpPr>
                <p:nvPr/>
              </p:nvSpPr>
              <p:spPr bwMode="auto">
                <a:xfrm>
                  <a:off x="1878" y="1360"/>
                  <a:ext cx="606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r>
                    <a:rPr lang="en-US" sz="1200">
                      <a:latin typeface="Arial" panose="020B0604020202020204" pitchFamily="34" charset="0"/>
                    </a:rPr>
                    <a:t>North Park</a:t>
                  </a:r>
                  <a:endParaRPr lang="en-US" sz="10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3" name="Rectangle 50"/>
                <p:cNvSpPr>
                  <a:spLocks noChangeArrowheads="1"/>
                </p:cNvSpPr>
                <p:nvPr/>
              </p:nvSpPr>
              <p:spPr bwMode="auto">
                <a:xfrm>
                  <a:off x="3138" y="1416"/>
                  <a:ext cx="478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r>
                    <a:rPr lang="en-US" sz="1200">
                      <a:latin typeface="Arial" panose="020B0604020202020204" pitchFamily="34" charset="0"/>
                    </a:rPr>
                    <a:t>Natrona</a:t>
                  </a:r>
                </a:p>
              </p:txBody>
            </p:sp>
            <p:sp>
              <p:nvSpPr>
                <p:cNvPr id="104" name="Rectangle 51"/>
                <p:cNvSpPr>
                  <a:spLocks noChangeArrowheads="1"/>
                </p:cNvSpPr>
                <p:nvPr/>
              </p:nvSpPr>
              <p:spPr bwMode="auto">
                <a:xfrm>
                  <a:off x="1020" y="1606"/>
                  <a:ext cx="558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r>
                    <a:rPr lang="en-US" sz="1200">
                      <a:latin typeface="Arial" panose="020B0604020202020204" pitchFamily="34" charset="0"/>
                    </a:rPr>
                    <a:t>Leetsdale</a:t>
                  </a:r>
                  <a:endParaRPr lang="en-US" sz="10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5" name="Rectangle 52"/>
                <p:cNvSpPr>
                  <a:spLocks noChangeArrowheads="1"/>
                </p:cNvSpPr>
                <p:nvPr/>
              </p:nvSpPr>
              <p:spPr bwMode="auto">
                <a:xfrm>
                  <a:off x="702" y="2176"/>
                  <a:ext cx="373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r>
                    <a:rPr lang="en-US" sz="1200">
                      <a:latin typeface="Arial" panose="020B0604020202020204" pitchFamily="34" charset="0"/>
                    </a:rPr>
                    <a:t>Moon</a:t>
                  </a:r>
                  <a:endParaRPr lang="en-US" sz="10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6" name="Oval 53"/>
                <p:cNvSpPr>
                  <a:spLocks noChangeArrowheads="1"/>
                </p:cNvSpPr>
                <p:nvPr/>
              </p:nvSpPr>
              <p:spPr bwMode="auto">
                <a:xfrm flipH="1" flipV="1">
                  <a:off x="1422" y="2898"/>
                  <a:ext cx="58" cy="58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107" name="Rectangle 54"/>
                <p:cNvSpPr>
                  <a:spLocks noChangeArrowheads="1"/>
                </p:cNvSpPr>
                <p:nvPr/>
              </p:nvSpPr>
              <p:spPr bwMode="auto">
                <a:xfrm>
                  <a:off x="1050" y="2824"/>
                  <a:ext cx="415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</a:pPr>
                  <a:r>
                    <a:rPr lang="en-US" sz="1200">
                      <a:latin typeface="Arial" panose="020B0604020202020204" pitchFamily="34" charset="0"/>
                    </a:rPr>
                    <a:t>Collier</a:t>
                  </a:r>
                </a:p>
              </p:txBody>
            </p:sp>
            <p:sp>
              <p:nvSpPr>
                <p:cNvPr id="108" name="Rectangle 55"/>
                <p:cNvSpPr>
                  <a:spLocks noChangeArrowheads="1"/>
                </p:cNvSpPr>
                <p:nvPr/>
              </p:nvSpPr>
              <p:spPr bwMode="auto">
                <a:xfrm>
                  <a:off x="2848" y="3706"/>
                  <a:ext cx="459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r>
                    <a:rPr lang="en-US" sz="1200">
                      <a:latin typeface="Arial" panose="020B0604020202020204" pitchFamily="34" charset="0"/>
                    </a:rPr>
                    <a:t>Lincoln</a:t>
                  </a:r>
                </a:p>
              </p:txBody>
            </p:sp>
            <p:sp>
              <p:nvSpPr>
                <p:cNvPr id="109" name="Rectangle 56"/>
                <p:cNvSpPr>
                  <a:spLocks noChangeArrowheads="1"/>
                </p:cNvSpPr>
                <p:nvPr/>
              </p:nvSpPr>
              <p:spPr bwMode="auto">
                <a:xfrm>
                  <a:off x="1138" y="2202"/>
                  <a:ext cx="425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r>
                    <a:rPr lang="en-US" sz="1200">
                      <a:latin typeface="Arial" panose="020B0604020202020204" pitchFamily="34" charset="0"/>
                    </a:rPr>
                    <a:t>Neville</a:t>
                  </a:r>
                  <a:endParaRPr lang="en-US" sz="10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0" name="Rectangle 57"/>
                <p:cNvSpPr>
                  <a:spLocks noChangeArrowheads="1"/>
                </p:cNvSpPr>
                <p:nvPr/>
              </p:nvSpPr>
              <p:spPr bwMode="auto">
                <a:xfrm>
                  <a:off x="2312" y="2996"/>
                  <a:ext cx="558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r>
                    <a:rPr lang="en-US" sz="1200">
                      <a:latin typeface="Arial" panose="020B0604020202020204" pitchFamily="34" charset="0"/>
                    </a:rPr>
                    <a:t>Braddock</a:t>
                  </a:r>
                </a:p>
              </p:txBody>
            </p:sp>
            <p:sp>
              <p:nvSpPr>
                <p:cNvPr id="111" name="Rectangle 58"/>
                <p:cNvSpPr>
                  <a:spLocks noChangeArrowheads="1"/>
                </p:cNvSpPr>
                <p:nvPr/>
              </p:nvSpPr>
              <p:spPr bwMode="auto">
                <a:xfrm>
                  <a:off x="2810" y="1848"/>
                  <a:ext cx="613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r>
                    <a:rPr lang="en-US" sz="1200">
                      <a:latin typeface="Arial" panose="020B0604020202020204" pitchFamily="34" charset="0"/>
                    </a:rPr>
                    <a:t>Springdale</a:t>
                  </a:r>
                </a:p>
              </p:txBody>
            </p:sp>
          </p:grpSp>
        </p:grpSp>
      </p:grpSp>
    </p:spTree>
    <p:extLst>
      <p:ext uri="{BB962C8B-B14F-4D97-AF65-F5344CB8AC3E}">
        <p14:creationId xmlns="" xmlns:p14="http://schemas.microsoft.com/office/powerpoint/2010/main" val="12027064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3789" y="51569"/>
            <a:ext cx="10459154" cy="68064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118213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187 Hazardous Air Pollutants as per EPA</a:t>
            </a:r>
            <a:br>
              <a:rPr lang="en-US" dirty="0" smtClean="0"/>
            </a:br>
            <a:r>
              <a:rPr lang="en-US" dirty="0" smtClean="0"/>
              <a:t>Air Toxics – Determined by County Policy</a:t>
            </a:r>
            <a:endParaRPr lang="en-US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460" y="2725432"/>
            <a:ext cx="2151705" cy="2667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305" y="2749546"/>
            <a:ext cx="2262460" cy="26448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905" y="2747617"/>
            <a:ext cx="2644815" cy="26448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583771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16505" y="624110"/>
            <a:ext cx="9788107" cy="128089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Implementation of the Air Toxics Guideline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148" y="1608221"/>
            <a:ext cx="4686748" cy="31122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88147" y="3870157"/>
            <a:ext cx="44065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spcBef>
                <a:spcPts val="1000"/>
              </a:spcBef>
              <a:buClr>
                <a:schemeClr val="accent1"/>
              </a:buClr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Air Toxics Guidelines take into account the health effects of air emissions. Recent medical studies are incorporated from national databases.</a:t>
            </a:r>
          </a:p>
        </p:txBody>
      </p:sp>
    </p:spTree>
    <p:extLst>
      <p:ext uri="{BB962C8B-B14F-4D97-AF65-F5344CB8AC3E}">
        <p14:creationId xmlns="" xmlns:p14="http://schemas.microsoft.com/office/powerpoint/2010/main" val="39050851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75285" y="85761"/>
            <a:ext cx="6994358" cy="90885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Air Dispersion Modeling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2050" name="Picture 2" descr="https://image.slidesharecdn.com/11airpollutiondispersion-140930114022-phpapp02/95/11-air-pollution-dispersion-14-638.jpg?cb=141207728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253" y="994611"/>
            <a:ext cx="7794694" cy="58521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171840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75285" y="85761"/>
            <a:ext cx="6994358" cy="90885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Air Dispersion Modeling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074" name="Picture 2" descr="https://i.ytimg.com/vi/eH8gvlEcIrI/hq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285" y="782135"/>
            <a:ext cx="8101150" cy="60758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28530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JoAnn Truchan, P.E. – Section Chief of Engineering &amp; Permitting</a:t>
            </a:r>
          </a:p>
          <a:p>
            <a:endParaRPr lang="en-US" dirty="0"/>
          </a:p>
          <a:p>
            <a:r>
              <a:rPr lang="en-US" dirty="0" smtClean="0"/>
              <a:t>David Good – Air Quality Engineer III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3663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Introductions</a:t>
            </a: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Purpose of This Presentation</a:t>
            </a: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About the Air Quality Program</a:t>
            </a: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Permitting Process</a:t>
            </a: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What is an Air Permit?</a:t>
            </a:r>
          </a:p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Other Permitting Activities</a:t>
            </a:r>
          </a:p>
          <a:p>
            <a:r>
              <a:rPr lang="en-US" sz="2400" b="1" dirty="0" smtClean="0"/>
              <a:t>Citizen Involvement in the Permitting Process</a:t>
            </a: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Next Steps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88921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the Citizens of Lawrenceville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Come to meetings like this to learn about permits</a:t>
            </a:r>
          </a:p>
          <a:p>
            <a:r>
              <a:rPr lang="en-US" sz="2400" dirty="0" smtClean="0"/>
              <a:t>Review the permit when it becomes available for public comment</a:t>
            </a:r>
          </a:p>
          <a:p>
            <a:r>
              <a:rPr lang="en-US" sz="2400" dirty="0" smtClean="0"/>
              <a:t>Attend the public hearing</a:t>
            </a:r>
          </a:p>
          <a:p>
            <a:r>
              <a:rPr lang="en-US" sz="2400" dirty="0" smtClean="0"/>
              <a:t>Work with groups like GASP to get a better understanding of the permitting process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2799369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Introductions</a:t>
            </a: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Purpose of This Presentation</a:t>
            </a: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About the Air Quality Program</a:t>
            </a: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Permitting Process</a:t>
            </a: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What is an Air Permit?</a:t>
            </a:r>
          </a:p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Other Permitting Activities</a:t>
            </a: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Citizen Involvement in the Permitting Process</a:t>
            </a:r>
          </a:p>
          <a:p>
            <a:r>
              <a:rPr lang="en-US" sz="2400" b="1" dirty="0" smtClean="0"/>
              <a:t>The Next Steps</a:t>
            </a:r>
            <a:endParaRPr lang="en-US" sz="2400" b="1" dirty="0"/>
          </a:p>
        </p:txBody>
      </p:sp>
    </p:spTree>
    <p:extLst>
      <p:ext uri="{BB962C8B-B14F-4D97-AF65-F5344CB8AC3E}">
        <p14:creationId xmlns="" xmlns:p14="http://schemas.microsoft.com/office/powerpoint/2010/main" val="3215377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What’s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For ACHD, finish drafting the </a:t>
            </a:r>
            <a:r>
              <a:rPr lang="en-US" sz="2400" dirty="0" err="1" smtClean="0"/>
              <a:t>McConway</a:t>
            </a:r>
            <a:r>
              <a:rPr lang="en-US" sz="2400" dirty="0" smtClean="0"/>
              <a:t> &amp; </a:t>
            </a:r>
            <a:r>
              <a:rPr lang="en-US" sz="2400" dirty="0" err="1" smtClean="0"/>
              <a:t>Torley</a:t>
            </a:r>
            <a:r>
              <a:rPr lang="en-US" sz="2400" dirty="0" smtClean="0"/>
              <a:t> permit and advertise it for public comment.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For you, review the permit and make informed comments.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20923566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70163" y="5353050"/>
            <a:ext cx="8915400" cy="566738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9" name="Picture 7" descr="j0304311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 cstate="print"/>
          <a:srcRect l="-5223" t="-1272" r="756" b="754"/>
          <a:stretch/>
        </p:blipFill>
        <p:spPr>
          <a:xfrm>
            <a:off x="4895850" y="238031"/>
            <a:ext cx="3067050" cy="4845938"/>
          </a:xfrm>
        </p:spPr>
      </p:pic>
    </p:spTree>
    <p:extLst>
      <p:ext uri="{BB962C8B-B14F-4D97-AF65-F5344CB8AC3E}">
        <p14:creationId xmlns="" xmlns:p14="http://schemas.microsoft.com/office/powerpoint/2010/main" val="2228749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Introductions</a:t>
            </a:r>
          </a:p>
          <a:p>
            <a:r>
              <a:rPr lang="en-US" sz="2400" b="1" dirty="0" smtClean="0"/>
              <a:t>The Purpose of This Presentation</a:t>
            </a: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About the Air Quality Program</a:t>
            </a: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Permitting Process</a:t>
            </a: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What is an Air Permit?</a:t>
            </a:r>
          </a:p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Other Permitting Activities</a:t>
            </a: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Citizen Involvement in the Permitting Process</a:t>
            </a: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Next Steps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1228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we here today?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To give the citizens of Lawrenceville an overview of the permitting process so you can make informed decisions, informed comments, and ask informed questions about permits when the time comes.</a:t>
            </a:r>
          </a:p>
          <a:p>
            <a:r>
              <a:rPr lang="en-US" sz="2400" dirty="0" smtClean="0"/>
              <a:t>We are </a:t>
            </a:r>
            <a:r>
              <a:rPr lang="en-US" sz="2400" u="sng" dirty="0" smtClean="0"/>
              <a:t>not</a:t>
            </a:r>
            <a:r>
              <a:rPr lang="en-US" sz="2400" dirty="0" smtClean="0"/>
              <a:t> here to discuss the specifics of </a:t>
            </a:r>
            <a:r>
              <a:rPr lang="en-US" sz="2400" dirty="0" err="1" smtClean="0"/>
              <a:t>McConway</a:t>
            </a:r>
            <a:r>
              <a:rPr lang="en-US" sz="2400" dirty="0" smtClean="0"/>
              <a:t> &amp; </a:t>
            </a:r>
            <a:r>
              <a:rPr lang="en-US" sz="2400" dirty="0" err="1" smtClean="0"/>
              <a:t>Torley</a:t>
            </a:r>
            <a:r>
              <a:rPr lang="en-US" sz="2400" dirty="0" smtClean="0"/>
              <a:t> … at least not yet.</a:t>
            </a:r>
          </a:p>
          <a:p>
            <a:r>
              <a:rPr lang="en-US" sz="2400" dirty="0" smtClean="0"/>
              <a:t>When the time comes, we will be happy to meet with you again to discuss the permit in detail.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232080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Introductions</a:t>
            </a: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Purpose of This Presentation</a:t>
            </a:r>
          </a:p>
          <a:p>
            <a:r>
              <a:rPr lang="en-US" sz="2400" b="1" dirty="0" smtClean="0"/>
              <a:t>About the Air Quality Program</a:t>
            </a: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Permitting Process</a:t>
            </a: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What is an Air Permit?</a:t>
            </a:r>
          </a:p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Other Permitting Activities</a:t>
            </a: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Citizen Involvement in the Permitting Process</a:t>
            </a: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Next Steps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3016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the Air Quality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We are a program in the Allegheny County Health Department’s Division of Environmental Health</a:t>
            </a:r>
          </a:p>
          <a:p>
            <a:r>
              <a:rPr lang="en-US" sz="2400" dirty="0" smtClean="0"/>
              <a:t>There are 5 different Sections:</a:t>
            </a:r>
          </a:p>
          <a:p>
            <a:pPr lvl="1"/>
            <a:r>
              <a:rPr lang="en-US" sz="2000" dirty="0" smtClean="0"/>
              <a:t>Engineering &amp; Permitting</a:t>
            </a:r>
          </a:p>
          <a:p>
            <a:pPr lvl="1"/>
            <a:r>
              <a:rPr lang="en-US" sz="2000" dirty="0" smtClean="0"/>
              <a:t>Enforcement</a:t>
            </a:r>
          </a:p>
          <a:p>
            <a:pPr lvl="1"/>
            <a:r>
              <a:rPr lang="en-US" sz="2000" dirty="0" smtClean="0"/>
              <a:t>Monitoring</a:t>
            </a:r>
          </a:p>
          <a:p>
            <a:pPr lvl="1"/>
            <a:r>
              <a:rPr lang="en-US" sz="2000" dirty="0" smtClean="0"/>
              <a:t>Planning</a:t>
            </a:r>
          </a:p>
          <a:p>
            <a:pPr lvl="1"/>
            <a:r>
              <a:rPr lang="en-US" sz="2000" dirty="0" smtClean="0"/>
              <a:t>Asbestos</a:t>
            </a:r>
          </a:p>
        </p:txBody>
      </p:sp>
    </p:spTree>
    <p:extLst>
      <p:ext uri="{BB962C8B-B14F-4D97-AF65-F5344CB8AC3E}">
        <p14:creationId xmlns="" xmlns:p14="http://schemas.microsoft.com/office/powerpoint/2010/main" val="3327036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the Air Quality Program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73458" y="1456841"/>
            <a:ext cx="1999281" cy="73616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Deputy Director – Jim Kelly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673457" y="2595319"/>
            <a:ext cx="1999281" cy="73616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Program Manager – Jayme Graham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3161654" y="4067661"/>
            <a:ext cx="1999281" cy="73616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Planning – </a:t>
            </a:r>
          </a:p>
          <a:p>
            <a:pPr algn="ctr"/>
            <a:r>
              <a:rPr lang="en-US" sz="1600" dirty="0" smtClean="0"/>
              <a:t>Sandra Etzel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4608163" y="5095715"/>
            <a:ext cx="1999281" cy="73616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Permitting – JoAnn Truchan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6077919" y="4067658"/>
            <a:ext cx="1999281" cy="73616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Monitoring – Darrell Stern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7536965" y="5095715"/>
            <a:ext cx="1999281" cy="73616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Enforcement – Dean Deluca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8994184" y="4067657"/>
            <a:ext cx="1999281" cy="73616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Asbestos – </a:t>
            </a:r>
          </a:p>
          <a:p>
            <a:pPr algn="ctr"/>
            <a:r>
              <a:rPr lang="en-US" sz="1600" dirty="0" smtClean="0"/>
              <a:t>Don Horgan</a:t>
            </a:r>
            <a:endParaRPr lang="en-US" sz="1600" dirty="0"/>
          </a:p>
        </p:txBody>
      </p:sp>
      <p:cxnSp>
        <p:nvCxnSpPr>
          <p:cNvPr id="12" name="Straight Arrow Connector 11"/>
          <p:cNvCxnSpPr>
            <a:stCxn id="4" idx="2"/>
            <a:endCxn id="5" idx="0"/>
          </p:cNvCxnSpPr>
          <p:nvPr/>
        </p:nvCxnSpPr>
        <p:spPr>
          <a:xfrm flipH="1">
            <a:off x="3673098" y="2193010"/>
            <a:ext cx="1" cy="4023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5" idx="2"/>
          </p:cNvCxnSpPr>
          <p:nvPr/>
        </p:nvCxnSpPr>
        <p:spPr>
          <a:xfrm flipH="1">
            <a:off x="3673097" y="3331488"/>
            <a:ext cx="1" cy="3571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673097" y="3688597"/>
            <a:ext cx="63000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160649" y="3688591"/>
            <a:ext cx="1938" cy="379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7076590" y="3688596"/>
            <a:ext cx="970" cy="3790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9984783" y="3688591"/>
            <a:ext cx="1293" cy="379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5607803" y="3688591"/>
            <a:ext cx="1" cy="14071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8531817" y="3687942"/>
            <a:ext cx="1" cy="14071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47131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2"/>
          <p:cNvSpPr>
            <a:spLocks noChangeArrowheads="1"/>
          </p:cNvSpPr>
          <p:nvPr/>
        </p:nvSpPr>
        <p:spPr bwMode="auto">
          <a:xfrm rot="1800000">
            <a:off x="6420173" y="1331563"/>
            <a:ext cx="1214438" cy="733425"/>
          </a:xfrm>
          <a:prstGeom prst="curvedDownArrow">
            <a:avLst>
              <a:gd name="adj1" fmla="val 33117"/>
              <a:gd name="adj2" fmla="val 66234"/>
              <a:gd name="adj3" fmla="val 33333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AutoShape 3"/>
          <p:cNvSpPr>
            <a:spLocks noChangeArrowheads="1"/>
          </p:cNvSpPr>
          <p:nvPr/>
        </p:nvSpPr>
        <p:spPr bwMode="auto">
          <a:xfrm rot="5400000">
            <a:off x="7551267" y="2943669"/>
            <a:ext cx="1214438" cy="733425"/>
          </a:xfrm>
          <a:prstGeom prst="curvedDownArrow">
            <a:avLst>
              <a:gd name="adj1" fmla="val 33117"/>
              <a:gd name="adj2" fmla="val 66234"/>
              <a:gd name="adj3" fmla="val 33333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AutoShape 4"/>
          <p:cNvSpPr>
            <a:spLocks noChangeArrowheads="1"/>
          </p:cNvSpPr>
          <p:nvPr/>
        </p:nvSpPr>
        <p:spPr bwMode="auto">
          <a:xfrm rot="19800000">
            <a:off x="4163525" y="1696688"/>
            <a:ext cx="1214438" cy="733425"/>
          </a:xfrm>
          <a:prstGeom prst="curvedDownArrow">
            <a:avLst>
              <a:gd name="adj1" fmla="val 33117"/>
              <a:gd name="adj2" fmla="val 66234"/>
              <a:gd name="adj3" fmla="val 33333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AutoShape 5"/>
          <p:cNvSpPr>
            <a:spLocks noChangeArrowheads="1"/>
          </p:cNvSpPr>
          <p:nvPr/>
        </p:nvSpPr>
        <p:spPr bwMode="auto">
          <a:xfrm rot="16200000">
            <a:off x="3560898" y="3523106"/>
            <a:ext cx="1214438" cy="733425"/>
          </a:xfrm>
          <a:prstGeom prst="curvedDownArrow">
            <a:avLst>
              <a:gd name="adj1" fmla="val 33117"/>
              <a:gd name="adj2" fmla="val 66234"/>
              <a:gd name="adj3" fmla="val 33333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AutoShape 6"/>
          <p:cNvSpPr>
            <a:spLocks noChangeArrowheads="1"/>
          </p:cNvSpPr>
          <p:nvPr/>
        </p:nvSpPr>
        <p:spPr bwMode="auto">
          <a:xfrm rot="12600000">
            <a:off x="4667573" y="4989163"/>
            <a:ext cx="1214438" cy="733425"/>
          </a:xfrm>
          <a:prstGeom prst="curvedDownArrow">
            <a:avLst>
              <a:gd name="adj1" fmla="val 33117"/>
              <a:gd name="adj2" fmla="val 66234"/>
              <a:gd name="adj3" fmla="val 33333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AutoShape 7"/>
          <p:cNvSpPr>
            <a:spLocks noChangeArrowheads="1"/>
          </p:cNvSpPr>
          <p:nvPr/>
        </p:nvSpPr>
        <p:spPr bwMode="auto">
          <a:xfrm rot="9000000">
            <a:off x="6953573" y="4760563"/>
            <a:ext cx="1214438" cy="733425"/>
          </a:xfrm>
          <a:prstGeom prst="curvedDownArrow">
            <a:avLst>
              <a:gd name="adj1" fmla="val 33117"/>
              <a:gd name="adj2" fmla="val 66234"/>
              <a:gd name="adj3" fmla="val 33333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4824675" y="1101691"/>
            <a:ext cx="1611785" cy="36933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>
                <a:latin typeface="Times New Roman" panose="02020603050405020304" pitchFamily="18" charset="0"/>
              </a:rPr>
              <a:t>Measure </a:t>
            </a:r>
            <a:r>
              <a:rPr lang="en-US" altLang="en-US" dirty="0">
                <a:latin typeface="Times New Roman" panose="02020603050405020304" pitchFamily="18" charset="0"/>
              </a:rPr>
              <a:t>the air</a:t>
            </a:r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7612772" y="1442208"/>
            <a:ext cx="2021656" cy="36933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latin typeface="Times New Roman" panose="02020603050405020304" pitchFamily="18" charset="0"/>
              </a:rPr>
              <a:t>Identify </a:t>
            </a:r>
            <a:r>
              <a:rPr lang="en-US" altLang="en-US" dirty="0" smtClean="0">
                <a:latin typeface="Times New Roman" panose="02020603050405020304" pitchFamily="18" charset="0"/>
              </a:rPr>
              <a:t>problems</a:t>
            </a:r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8508624" y="2562431"/>
            <a:ext cx="1535634" cy="36933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latin typeface="Times New Roman" panose="02020603050405020304" pitchFamily="18" charset="0"/>
              </a:rPr>
              <a:t>Develop plan</a:t>
            </a:r>
          </a:p>
        </p:txBody>
      </p: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8060763" y="5127275"/>
            <a:ext cx="1885772" cy="646331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latin typeface="Times New Roman" panose="02020603050405020304" pitchFamily="18" charset="0"/>
              </a:rPr>
              <a:t>Control </a:t>
            </a:r>
            <a:r>
              <a:rPr lang="en-US" altLang="en-US" dirty="0" smtClean="0">
                <a:latin typeface="Times New Roman" panose="02020603050405020304" pitchFamily="18" charset="0"/>
              </a:rPr>
              <a:t>Stationary Sources</a:t>
            </a:r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32" name="Text Box 12"/>
          <p:cNvSpPr txBox="1">
            <a:spLocks noChangeArrowheads="1"/>
          </p:cNvSpPr>
          <p:nvPr/>
        </p:nvSpPr>
        <p:spPr bwMode="auto">
          <a:xfrm>
            <a:off x="1924373" y="2017363"/>
            <a:ext cx="1977710" cy="92333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latin typeface="Times New Roman" panose="02020603050405020304" pitchFamily="18" charset="0"/>
              </a:rPr>
              <a:t>Verify source compliance or receive complaint</a:t>
            </a:r>
          </a:p>
        </p:txBody>
      </p:sp>
      <p:sp>
        <p:nvSpPr>
          <p:cNvPr id="33" name="Text Box 13"/>
          <p:cNvSpPr txBox="1">
            <a:spLocks noChangeArrowheads="1"/>
          </p:cNvSpPr>
          <p:nvPr/>
        </p:nvSpPr>
        <p:spPr bwMode="auto">
          <a:xfrm>
            <a:off x="2610174" y="4912963"/>
            <a:ext cx="1563332" cy="646331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dirty="0">
                <a:latin typeface="Times New Roman" panose="02020603050405020304" pitchFamily="18" charset="0"/>
              </a:rPr>
              <a:t>Verify Source </a:t>
            </a:r>
            <a:endParaRPr lang="en-US" altLang="en-US" dirty="0" smtClean="0">
              <a:latin typeface="Times New Roman" panose="02020603050405020304" pitchFamily="18" charset="0"/>
            </a:endParaRPr>
          </a:p>
          <a:p>
            <a:r>
              <a:rPr lang="en-US" altLang="en-US" dirty="0" smtClean="0">
                <a:latin typeface="Times New Roman" panose="02020603050405020304" pitchFamily="18" charset="0"/>
              </a:rPr>
              <a:t>Information</a:t>
            </a:r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34" name="Text Box 14"/>
          <p:cNvSpPr txBox="1">
            <a:spLocks noChangeArrowheads="1"/>
          </p:cNvSpPr>
          <p:nvPr/>
        </p:nvSpPr>
        <p:spPr bwMode="auto">
          <a:xfrm>
            <a:off x="5505773" y="1864963"/>
            <a:ext cx="182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</a:rPr>
              <a:t>Monitoring</a:t>
            </a:r>
          </a:p>
        </p:txBody>
      </p:sp>
      <p:sp>
        <p:nvSpPr>
          <p:cNvPr id="35" name="Text Box 15"/>
          <p:cNvSpPr txBox="1">
            <a:spLocks noChangeArrowheads="1"/>
          </p:cNvSpPr>
          <p:nvPr/>
        </p:nvSpPr>
        <p:spPr bwMode="auto">
          <a:xfrm>
            <a:off x="6572573" y="2931763"/>
            <a:ext cx="1371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</a:rPr>
              <a:t>Planning/ Modeling</a:t>
            </a:r>
          </a:p>
        </p:txBody>
      </p:sp>
      <p:sp>
        <p:nvSpPr>
          <p:cNvPr id="36" name="Text Box 16"/>
          <p:cNvSpPr txBox="1">
            <a:spLocks noChangeArrowheads="1"/>
          </p:cNvSpPr>
          <p:nvPr/>
        </p:nvSpPr>
        <p:spPr bwMode="auto">
          <a:xfrm>
            <a:off x="6267773" y="4227163"/>
            <a:ext cx="1447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</a:rPr>
              <a:t>Permit Engineering</a:t>
            </a:r>
          </a:p>
        </p:txBody>
      </p:sp>
      <p:sp>
        <p:nvSpPr>
          <p:cNvPr id="37" name="Text Box 17"/>
          <p:cNvSpPr txBox="1">
            <a:spLocks noChangeArrowheads="1"/>
          </p:cNvSpPr>
          <p:nvPr/>
        </p:nvSpPr>
        <p:spPr bwMode="auto">
          <a:xfrm>
            <a:off x="4478305" y="3920213"/>
            <a:ext cx="1981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dirty="0">
                <a:latin typeface="Times New Roman" panose="02020603050405020304" pitchFamily="18" charset="0"/>
              </a:rPr>
              <a:t>Emissions </a:t>
            </a:r>
            <a:r>
              <a:rPr lang="en-US" altLang="en-US" sz="2000" dirty="0" smtClean="0">
                <a:latin typeface="Times New Roman" panose="02020603050405020304" pitchFamily="18" charset="0"/>
              </a:rPr>
              <a:t>Inventory/source testing</a:t>
            </a:r>
            <a:endParaRPr lang="en-US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38" name="Text Box 18"/>
          <p:cNvSpPr txBox="1">
            <a:spLocks noChangeArrowheads="1"/>
          </p:cNvSpPr>
          <p:nvPr/>
        </p:nvSpPr>
        <p:spPr bwMode="auto">
          <a:xfrm>
            <a:off x="4362773" y="2626963"/>
            <a:ext cx="1524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dirty="0">
                <a:latin typeface="Times New Roman" panose="02020603050405020304" pitchFamily="18" charset="0"/>
              </a:rPr>
              <a:t>Compliance Engineering/ Inspection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270016" y="3778136"/>
            <a:ext cx="2160183" cy="646331"/>
          </a:xfrm>
          <a:prstGeom prst="rect">
            <a:avLst/>
          </a:prstGeom>
          <a:solidFill>
            <a:srgbClr val="DDDDDD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Educate &amp; Promote Voluntary Action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829257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320</TotalTime>
  <Words>944</Words>
  <Application>Microsoft Office PowerPoint</Application>
  <PresentationFormat>Custom</PresentationFormat>
  <Paragraphs>214</Paragraphs>
  <Slides>34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Wisp</vt:lpstr>
      <vt:lpstr>Photo House</vt:lpstr>
      <vt:lpstr>Introduction to Air Quality Permitting</vt:lpstr>
      <vt:lpstr>Agenda</vt:lpstr>
      <vt:lpstr>Introductions</vt:lpstr>
      <vt:lpstr>Agenda</vt:lpstr>
      <vt:lpstr>Why are we here today?</vt:lpstr>
      <vt:lpstr>Agenda</vt:lpstr>
      <vt:lpstr>About the Air Quality Program</vt:lpstr>
      <vt:lpstr>About the Air Quality Program</vt:lpstr>
      <vt:lpstr>Slide 9</vt:lpstr>
      <vt:lpstr>Agenda</vt:lpstr>
      <vt:lpstr>The Permitting Process</vt:lpstr>
      <vt:lpstr>The Permitting Process</vt:lpstr>
      <vt:lpstr>Agenda</vt:lpstr>
      <vt:lpstr>What’s In a Permit?</vt:lpstr>
      <vt:lpstr>What’s in a Permit?  (cont’d.)</vt:lpstr>
      <vt:lpstr>What’s in a Permit?  (cont’d.)</vt:lpstr>
      <vt:lpstr>What’s in a Permit?  (cont’d.)</vt:lpstr>
      <vt:lpstr>What’s in a Permit?  (cont’d.)</vt:lpstr>
      <vt:lpstr>What’s in a Permit?  (cont’d.)</vt:lpstr>
      <vt:lpstr>Sample Comment/Response Document</vt:lpstr>
      <vt:lpstr>Agenda</vt:lpstr>
      <vt:lpstr>Criteria Pollutants</vt:lpstr>
      <vt:lpstr>National Ambient Air Quality Standards -NAAQS</vt:lpstr>
      <vt:lpstr>Slide 24</vt:lpstr>
      <vt:lpstr>Slide 25</vt:lpstr>
      <vt:lpstr>187 Hazardous Air Pollutants as per EPA Air Toxics – Determined by County Policy</vt:lpstr>
      <vt:lpstr>Implementation of the Air Toxics Guideline </vt:lpstr>
      <vt:lpstr>Air Dispersion Modeling </vt:lpstr>
      <vt:lpstr>Air Dispersion Modeling </vt:lpstr>
      <vt:lpstr>Agenda</vt:lpstr>
      <vt:lpstr>What can the Citizens of Lawrenceville Do?</vt:lpstr>
      <vt:lpstr>Agenda</vt:lpstr>
      <vt:lpstr>So What’s Next?</vt:lpstr>
      <vt:lpstr>Questions?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Air Quality Permitting</dc:title>
  <dc:creator>Truchan, JoAnn</dc:creator>
  <cp:lastModifiedBy>intern</cp:lastModifiedBy>
  <cp:revision>30</cp:revision>
  <dcterms:created xsi:type="dcterms:W3CDTF">2017-09-17T23:43:46Z</dcterms:created>
  <dcterms:modified xsi:type="dcterms:W3CDTF">2017-10-05T13:20:19Z</dcterms:modified>
</cp:coreProperties>
</file>