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4" r:id="rId1"/>
  </p:sldMasterIdLst>
  <p:notesMasterIdLst>
    <p:notesMasterId r:id="rId22"/>
  </p:notesMasterIdLst>
  <p:sldIdLst>
    <p:sldId id="256" r:id="rId2"/>
    <p:sldId id="284" r:id="rId3"/>
    <p:sldId id="257" r:id="rId4"/>
    <p:sldId id="259" r:id="rId5"/>
    <p:sldId id="258" r:id="rId6"/>
    <p:sldId id="260" r:id="rId7"/>
    <p:sldId id="261" r:id="rId8"/>
    <p:sldId id="262" r:id="rId9"/>
    <p:sldId id="263" r:id="rId10"/>
    <p:sldId id="264" r:id="rId11"/>
    <p:sldId id="265" r:id="rId12"/>
    <p:sldId id="266" r:id="rId13"/>
    <p:sldId id="277" r:id="rId14"/>
    <p:sldId id="278" r:id="rId15"/>
    <p:sldId id="271" r:id="rId16"/>
    <p:sldId id="276" r:id="rId17"/>
    <p:sldId id="283" r:id="rId18"/>
    <p:sldId id="275" r:id="rId19"/>
    <p:sldId id="279"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5221" autoAdjust="0"/>
  </p:normalViewPr>
  <p:slideViewPr>
    <p:cSldViewPr>
      <p:cViewPr varScale="1">
        <p:scale>
          <a:sx n="104" d="100"/>
          <a:sy n="104" d="100"/>
        </p:scale>
        <p:origin x="-1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45B908-B9B2-496F-96DD-E468F7D42DB7}" type="datetimeFigureOut">
              <a:rPr lang="en-US" smtClean="0"/>
              <a:t>3/27/2015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D2B278-AFA3-48B2-A7A6-2A5703439F4A}" type="slidenum">
              <a:rPr lang="en-US" smtClean="0"/>
              <a:t>‹#›</a:t>
            </a:fld>
            <a:endParaRPr lang="en-US"/>
          </a:p>
        </p:txBody>
      </p:sp>
    </p:spTree>
    <p:extLst>
      <p:ext uri="{BB962C8B-B14F-4D97-AF65-F5344CB8AC3E}">
        <p14:creationId xmlns:p14="http://schemas.microsoft.com/office/powerpoint/2010/main" val="1384189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2B278-AFA3-48B2-A7A6-2A5703439F4A}" type="slidenum">
              <a:rPr lang="en-US" smtClean="0"/>
              <a:t>12</a:t>
            </a:fld>
            <a:endParaRPr lang="en-US"/>
          </a:p>
        </p:txBody>
      </p:sp>
    </p:spTree>
    <p:extLst>
      <p:ext uri="{BB962C8B-B14F-4D97-AF65-F5344CB8AC3E}">
        <p14:creationId xmlns:p14="http://schemas.microsoft.com/office/powerpoint/2010/main" val="338652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A9033AD-388E-4F56-83E3-D5C861EF716B}" type="datetimeFigureOut">
              <a:rPr lang="en-US" smtClean="0"/>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9180C6DC-7B3F-47CC-AB65-2AC2BCCF22D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33AD-388E-4F56-83E3-D5C861EF716B}" type="datetimeFigureOut">
              <a:rPr lang="en-US" smtClean="0"/>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0C6DC-7B3F-47CC-AB65-2AC2BCCF22D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33AD-388E-4F56-83E3-D5C861EF716B}" type="datetimeFigureOut">
              <a:rPr lang="en-US" smtClean="0"/>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0C6DC-7B3F-47CC-AB65-2AC2BCCF22D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A9033AD-388E-4F56-83E3-D5C861EF716B}" type="datetimeFigureOut">
              <a:rPr lang="en-US" smtClean="0"/>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0C6DC-7B3F-47CC-AB65-2AC2BCCF22D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A9033AD-388E-4F56-83E3-D5C861EF716B}" type="datetimeFigureOut">
              <a:rPr lang="en-US" smtClean="0"/>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0C6DC-7B3F-47CC-AB65-2AC2BCCF22D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A9033AD-388E-4F56-83E3-D5C861EF716B}" type="datetimeFigureOut">
              <a:rPr lang="en-US" smtClean="0"/>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80C6DC-7B3F-47CC-AB65-2AC2BCCF22D9}" type="slidenum">
              <a:rPr lang="en-US" smtClean="0"/>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A9033AD-388E-4F56-83E3-D5C861EF716B}" type="datetimeFigureOut">
              <a:rPr lang="en-US" smtClean="0"/>
              <a:t>3/27/2015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80C6DC-7B3F-47CC-AB65-2AC2BCCF22D9}" type="slidenum">
              <a:rPr lang="en-US" smtClean="0"/>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A9033AD-388E-4F56-83E3-D5C861EF716B}" type="datetimeFigureOut">
              <a:rPr lang="en-US" smtClean="0"/>
              <a:t>3/27/2015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80C6DC-7B3F-47CC-AB65-2AC2BCCF22D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A9033AD-388E-4F56-83E3-D5C861EF716B}" type="datetimeFigureOut">
              <a:rPr lang="en-US" smtClean="0"/>
              <a:t>3/27/2015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80C6DC-7B3F-47CC-AB65-2AC2BCCF22D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A9033AD-388E-4F56-83E3-D5C861EF716B}" type="datetimeFigureOut">
              <a:rPr lang="en-US" smtClean="0"/>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80C6DC-7B3F-47CC-AB65-2AC2BCCF22D9}" type="slidenum">
              <a:rPr lang="en-US" smtClean="0"/>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A9033AD-388E-4F56-83E3-D5C861EF716B}" type="datetimeFigureOut">
              <a:rPr lang="en-US" smtClean="0"/>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80C6DC-7B3F-47CC-AB65-2AC2BCCF22D9}" type="slidenum">
              <a:rPr lang="en-US" smtClean="0"/>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A9033AD-388E-4F56-83E3-D5C861EF716B}" type="datetimeFigureOut">
              <a:rPr lang="en-US" smtClean="0"/>
              <a:t>3/27/2015</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9180C6DC-7B3F-47CC-AB65-2AC2BCCF22D9}"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7209" r="27209"/>
          <a:stretch>
            <a:fillRect/>
          </a:stretch>
        </p:blipFill>
        <p:spPr/>
      </p:pic>
      <p:sp>
        <p:nvSpPr>
          <p:cNvPr id="2" name="Title 1"/>
          <p:cNvSpPr>
            <a:spLocks noGrp="1"/>
          </p:cNvSpPr>
          <p:nvPr>
            <p:ph type="title"/>
          </p:nvPr>
        </p:nvSpPr>
        <p:spPr/>
        <p:txBody>
          <a:bodyPr/>
          <a:lstStyle/>
          <a:p>
            <a:r>
              <a:rPr lang="en-US" smtClean="0"/>
              <a:t>	</a:t>
            </a:r>
            <a:endParaRPr lang="en-US" dirty="0"/>
          </a:p>
        </p:txBody>
      </p:sp>
      <p:sp>
        <p:nvSpPr>
          <p:cNvPr id="5" name="Text Placeholder 4"/>
          <p:cNvSpPr>
            <a:spLocks noGrp="1"/>
          </p:cNvSpPr>
          <p:nvPr>
            <p:ph type="body" sz="quarter" idx="14"/>
          </p:nvPr>
        </p:nvSpPr>
        <p:spPr>
          <a:xfrm>
            <a:off x="1792288" y="5029200"/>
            <a:ext cx="5486400" cy="1143000"/>
          </a:xfrm>
        </p:spPr>
        <p:txBody>
          <a:bodyPr>
            <a:normAutofit fontScale="77500" lnSpcReduction="20000"/>
          </a:bodyPr>
          <a:lstStyle/>
          <a:p>
            <a:pPr algn="ctr"/>
            <a:r>
              <a:rPr lang="en-US" sz="2800" dirty="0" smtClean="0"/>
              <a:t>DISRUPTIVE PROPERTIES ADMINISTRATION</a:t>
            </a:r>
          </a:p>
          <a:p>
            <a:pPr algn="ctr"/>
            <a:r>
              <a:rPr lang="en-US" sz="1500" b="1" dirty="0" smtClean="0">
                <a:latin typeface="Lucida Fax" panose="02060602050505020204" pitchFamily="18" charset="0"/>
              </a:rPr>
              <a:t>Lawrenceville United Presentation</a:t>
            </a:r>
          </a:p>
          <a:p>
            <a:pPr algn="ctr"/>
            <a:r>
              <a:rPr lang="en-US" sz="1500" b="1" dirty="0" smtClean="0">
                <a:latin typeface="Lucida Fax" panose="02060602050505020204" pitchFamily="18" charset="0"/>
              </a:rPr>
              <a:t>4/11/2015</a:t>
            </a:r>
          </a:p>
          <a:p>
            <a:pPr algn="ctr"/>
            <a:endParaRPr lang="en-US" sz="2000" dirty="0"/>
          </a:p>
        </p:txBody>
      </p:sp>
      <p:sp>
        <p:nvSpPr>
          <p:cNvPr id="7" name="Picture Placeholder 3"/>
          <p:cNvSpPr txBox="1">
            <a:spLocks/>
          </p:cNvSpPr>
          <p:nvPr/>
        </p:nvSpPr>
        <p:spPr>
          <a:xfrm>
            <a:off x="1752600" y="609600"/>
            <a:ext cx="5486400" cy="4114800"/>
          </a:xfrm>
          <a:prstGeom prst="rect">
            <a:avLst/>
          </a:prstGeom>
        </p:spPr>
      </p:sp>
    </p:spTree>
    <p:extLst>
      <p:ext uri="{BB962C8B-B14F-4D97-AF65-F5344CB8AC3E}">
        <p14:creationId xmlns:p14="http://schemas.microsoft.com/office/powerpoint/2010/main" val="37943094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2900"/>
            <a:ext cx="8839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78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50" y="0"/>
            <a:ext cx="7772400" cy="664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2401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11" y="-228600"/>
            <a:ext cx="77724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7763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52400"/>
            <a:ext cx="862965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2602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457200"/>
            <a:ext cx="86677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684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Processing disruptive properties begins</a:t>
            </a:r>
            <a:endParaRPr lang="en-US" dirty="0"/>
          </a:p>
        </p:txBody>
      </p:sp>
      <p:sp>
        <p:nvSpPr>
          <p:cNvPr id="3" name="Content Placeholder 2"/>
          <p:cNvSpPr>
            <a:spLocks noGrp="1"/>
          </p:cNvSpPr>
          <p:nvPr>
            <p:ph idx="1"/>
          </p:nvPr>
        </p:nvSpPr>
        <p:spPr/>
        <p:txBody>
          <a:bodyPr>
            <a:normAutofit/>
          </a:bodyPr>
          <a:lstStyle/>
          <a:p>
            <a:r>
              <a:rPr lang="en-US" dirty="0" smtClean="0"/>
              <a:t>Police enter arrest/citation/summon information in APRS.</a:t>
            </a:r>
          </a:p>
          <a:p>
            <a:r>
              <a:rPr lang="en-US" dirty="0" smtClean="0"/>
              <a:t>Police check box indicating charge qualifies for Disruptive Property ordinance.</a:t>
            </a:r>
          </a:p>
          <a:p>
            <a:r>
              <a:rPr lang="en-US" dirty="0" smtClean="0"/>
              <a:t>Police Supervisor approves qualifying addresses submitted by police officers.</a:t>
            </a:r>
          </a:p>
          <a:p>
            <a:r>
              <a:rPr lang="en-US" dirty="0" smtClean="0"/>
              <a:t>Zone Commander approves qualifying addresses</a:t>
            </a:r>
          </a:p>
          <a:p>
            <a:r>
              <a:rPr lang="en-US" dirty="0" smtClean="0"/>
              <a:t>Addresses become available for processing in Disruptive Property Database</a:t>
            </a:r>
          </a:p>
          <a:p>
            <a:r>
              <a:rPr lang="en-US" dirty="0" smtClean="0"/>
              <a:t>Notices are generated for qualifying properties and sent to Public Safety Director </a:t>
            </a:r>
            <a:r>
              <a:rPr lang="en-US" dirty="0" err="1" smtClean="0"/>
              <a:t>Bucar</a:t>
            </a:r>
            <a:r>
              <a:rPr lang="en-US" dirty="0" smtClean="0"/>
              <a:t> for signature and mailed to property owners.</a:t>
            </a:r>
          </a:p>
          <a:p>
            <a:pPr marL="0" indent="0">
              <a:buNone/>
            </a:pPr>
            <a:endParaRPr lang="en-US" dirty="0" smtClean="0"/>
          </a:p>
          <a:p>
            <a:endParaRPr lang="en-US" dirty="0" smtClean="0"/>
          </a:p>
        </p:txBody>
      </p:sp>
    </p:spTree>
    <p:extLst>
      <p:ext uri="{BB962C8B-B14F-4D97-AF65-F5344CB8AC3E}">
        <p14:creationId xmlns:p14="http://schemas.microsoft.com/office/powerpoint/2010/main" val="4035837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Combatting disruptive activity begins with………</a:t>
            </a:r>
            <a:endParaRPr lang="en-US" dirty="0"/>
          </a:p>
        </p:txBody>
      </p:sp>
    </p:spTree>
    <p:extLst>
      <p:ext uri="{BB962C8B-B14F-4D97-AF65-F5344CB8AC3E}">
        <p14:creationId xmlns:p14="http://schemas.microsoft.com/office/powerpoint/2010/main" val="2209593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a:t>
            </a:r>
            <a:endParaRPr lang="en-US" dirty="0"/>
          </a:p>
        </p:txBody>
      </p:sp>
      <p:sp>
        <p:nvSpPr>
          <p:cNvPr id="3" name="Content Placeholder 2"/>
          <p:cNvSpPr>
            <a:spLocks noGrp="1"/>
          </p:cNvSpPr>
          <p:nvPr>
            <p:ph sz="quarter" idx="13"/>
          </p:nvPr>
        </p:nvSpPr>
        <p:spPr/>
        <p:txBody>
          <a:bodyPr/>
          <a:lstStyle/>
          <a:p>
            <a:r>
              <a:rPr lang="en-US" dirty="0" smtClean="0"/>
              <a:t>Completing Thorough Background Checks</a:t>
            </a:r>
          </a:p>
          <a:p>
            <a:r>
              <a:rPr lang="en-US" dirty="0" smtClean="0"/>
              <a:t>Property Maintenance</a:t>
            </a:r>
          </a:p>
          <a:p>
            <a:r>
              <a:rPr lang="en-US" dirty="0" smtClean="0"/>
              <a:t>Monitor Property Regularly</a:t>
            </a:r>
          </a:p>
          <a:p>
            <a:r>
              <a:rPr lang="en-US" dirty="0" smtClean="0"/>
              <a:t>Adding Disruptive Property Ordinance to your lease</a:t>
            </a:r>
          </a:p>
          <a:p>
            <a:r>
              <a:rPr lang="en-US" dirty="0" smtClean="0"/>
              <a:t>Report non-emergencies to 311</a:t>
            </a:r>
          </a:p>
          <a:p>
            <a:r>
              <a:rPr lang="en-US" dirty="0" smtClean="0"/>
              <a:t>Report emergencies to 911</a:t>
            </a:r>
            <a:br>
              <a:rPr lang="en-US" dirty="0" smtClean="0"/>
            </a:br>
            <a:endParaRPr lang="en-US" dirty="0" smtClean="0"/>
          </a:p>
          <a:p>
            <a:endParaRPr lang="en-US" dirty="0"/>
          </a:p>
        </p:txBody>
      </p:sp>
      <p:pic>
        <p:nvPicPr>
          <p:cNvPr id="1030" name="Picture 6" descr="C:\Users\TEMP.PGH_DM0\AppData\Local\Microsoft\Windows\Temporary Internet Files\Content.IE5\TELV398L\preview[1].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953000" y="1820333"/>
            <a:ext cx="3505200" cy="271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63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Pittsburgh Police Commanders</a:t>
            </a:r>
            <a:br>
              <a:rPr lang="en-US" dirty="0" smtClean="0"/>
            </a:br>
            <a:r>
              <a:rPr lang="en-US" dirty="0"/>
              <a:t/>
            </a:r>
            <a:br>
              <a:rPr lang="en-US" dirty="0"/>
            </a:br>
            <a:endParaRPr lang="en-US" dirty="0"/>
          </a:p>
        </p:txBody>
      </p:sp>
      <p:sp>
        <p:nvSpPr>
          <p:cNvPr id="13" name="Text Placeholder 12"/>
          <p:cNvSpPr>
            <a:spLocks noGrp="1"/>
          </p:cNvSpPr>
          <p:nvPr>
            <p:ph type="body" sz="quarter" idx="14"/>
          </p:nvPr>
        </p:nvSpPr>
        <p:spPr>
          <a:xfrm>
            <a:off x="676274" y="914400"/>
            <a:ext cx="3383280" cy="3904488"/>
          </a:xfrm>
        </p:spPr>
        <p:txBody>
          <a:bodyPr>
            <a:noAutofit/>
          </a:bodyPr>
          <a:lstStyle/>
          <a:p>
            <a:r>
              <a:rPr lang="en-US" sz="1600" u="sng" dirty="0" smtClean="0"/>
              <a:t>Zone 1 </a:t>
            </a:r>
          </a:p>
          <a:p>
            <a:r>
              <a:rPr lang="en-US" sz="1600" dirty="0" smtClean="0"/>
              <a:t> Commander </a:t>
            </a:r>
            <a:r>
              <a:rPr lang="en-US" sz="1600" dirty="0" err="1" smtClean="0"/>
              <a:t>LaVonnie</a:t>
            </a:r>
            <a:r>
              <a:rPr lang="en-US" sz="1600" dirty="0" smtClean="0"/>
              <a:t> Bickerstaff</a:t>
            </a:r>
          </a:p>
          <a:p>
            <a:r>
              <a:rPr lang="en-US" u="sng" dirty="0" smtClean="0"/>
              <a:t>Zone 2</a:t>
            </a:r>
          </a:p>
          <a:p>
            <a:r>
              <a:rPr lang="en-US" dirty="0" smtClean="0"/>
              <a:t>Commander Anna </a:t>
            </a:r>
            <a:r>
              <a:rPr lang="en-US" dirty="0" err="1" smtClean="0"/>
              <a:t>Kudrav</a:t>
            </a:r>
            <a:endParaRPr lang="en-US" dirty="0" smtClean="0"/>
          </a:p>
          <a:p>
            <a:r>
              <a:rPr lang="en-US" sz="1600" u="sng" dirty="0" smtClean="0"/>
              <a:t>Zone 3</a:t>
            </a:r>
          </a:p>
          <a:p>
            <a:r>
              <a:rPr lang="en-US" dirty="0" smtClean="0"/>
              <a:t>Commander Larry </a:t>
            </a:r>
            <a:r>
              <a:rPr lang="en-US" dirty="0" err="1" smtClean="0"/>
              <a:t>Scirotto</a:t>
            </a:r>
            <a:endParaRPr lang="en-US" dirty="0" smtClean="0"/>
          </a:p>
          <a:p>
            <a:r>
              <a:rPr lang="en-US" sz="1600" u="sng" dirty="0" smtClean="0"/>
              <a:t>Zone 4</a:t>
            </a:r>
          </a:p>
          <a:p>
            <a:r>
              <a:rPr lang="en-US" dirty="0" smtClean="0"/>
              <a:t>Commander Daniel Herrmann</a:t>
            </a:r>
          </a:p>
          <a:p>
            <a:r>
              <a:rPr lang="en-US" sz="1600" u="sng" dirty="0" smtClean="0"/>
              <a:t>Zone 5</a:t>
            </a:r>
          </a:p>
          <a:p>
            <a:r>
              <a:rPr lang="en-US" dirty="0" smtClean="0"/>
              <a:t>Commander Jason </a:t>
            </a:r>
            <a:r>
              <a:rPr lang="en-US" dirty="0" err="1" smtClean="0"/>
              <a:t>Lando</a:t>
            </a:r>
            <a:endParaRPr lang="en-US" dirty="0" smtClean="0"/>
          </a:p>
          <a:p>
            <a:r>
              <a:rPr lang="en-US" u="sng" dirty="0" smtClean="0"/>
              <a:t>Zone 6</a:t>
            </a:r>
          </a:p>
          <a:p>
            <a:r>
              <a:rPr lang="en-US" dirty="0" smtClean="0"/>
              <a:t>Commander Christopher Ragland</a:t>
            </a:r>
          </a:p>
          <a:p>
            <a:endParaRPr lang="en-US" sz="1600" dirty="0"/>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9600" y="1219200"/>
            <a:ext cx="3886200" cy="3352800"/>
          </a:xfrm>
        </p:spPr>
      </p:pic>
    </p:spTree>
    <p:extLst>
      <p:ext uri="{BB962C8B-B14F-4D97-AF65-F5344CB8AC3E}">
        <p14:creationId xmlns:p14="http://schemas.microsoft.com/office/powerpoint/2010/main" val="4454180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xEl>
                                              <p:pRg st="7" end="7"/>
                                            </p:txEl>
                                          </p:spTgt>
                                        </p:tgtEl>
                                        <p:attrNameLst>
                                          <p:attrName>style.visibility</p:attrName>
                                        </p:attrNameLst>
                                      </p:cBhvr>
                                      <p:to>
                                        <p:strVal val="visible"/>
                                      </p:to>
                                    </p:set>
                                    <p:animEffect transition="in" filter="fade">
                                      <p:cBhvr>
                                        <p:cTn id="56" dur="1000"/>
                                        <p:tgtEl>
                                          <p:spTgt spid="13">
                                            <p:txEl>
                                              <p:pRg st="7" end="7"/>
                                            </p:txEl>
                                          </p:spTgt>
                                        </p:tgtEl>
                                      </p:cBhvr>
                                    </p:animEffect>
                                    <p:anim calcmode="lin" valueType="num">
                                      <p:cBhvr>
                                        <p:cTn id="57"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xEl>
                                              <p:pRg st="8" end="8"/>
                                            </p:txEl>
                                          </p:spTgt>
                                        </p:tgtEl>
                                        <p:attrNameLst>
                                          <p:attrName>style.visibility</p:attrName>
                                        </p:attrNameLst>
                                      </p:cBhvr>
                                      <p:to>
                                        <p:strVal val="visible"/>
                                      </p:to>
                                    </p:set>
                                    <p:animEffect transition="in" filter="fade">
                                      <p:cBhvr>
                                        <p:cTn id="63" dur="1000"/>
                                        <p:tgtEl>
                                          <p:spTgt spid="13">
                                            <p:txEl>
                                              <p:pRg st="8" end="8"/>
                                            </p:txEl>
                                          </p:spTgt>
                                        </p:tgtEl>
                                      </p:cBhvr>
                                    </p:animEffect>
                                    <p:anim calcmode="lin" valueType="num">
                                      <p:cBhvr>
                                        <p:cTn id="64"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xEl>
                                              <p:pRg st="9" end="9"/>
                                            </p:txEl>
                                          </p:spTgt>
                                        </p:tgtEl>
                                        <p:attrNameLst>
                                          <p:attrName>style.visibility</p:attrName>
                                        </p:attrNameLst>
                                      </p:cBhvr>
                                      <p:to>
                                        <p:strVal val="visible"/>
                                      </p:to>
                                    </p:set>
                                    <p:animEffect transition="in" filter="fade">
                                      <p:cBhvr>
                                        <p:cTn id="70" dur="1000"/>
                                        <p:tgtEl>
                                          <p:spTgt spid="13">
                                            <p:txEl>
                                              <p:pRg st="9" end="9"/>
                                            </p:txEl>
                                          </p:spTgt>
                                        </p:tgtEl>
                                      </p:cBhvr>
                                    </p:animEffect>
                                    <p:anim calcmode="lin" valueType="num">
                                      <p:cBhvr>
                                        <p:cTn id="71"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xEl>
                                              <p:pRg st="10" end="10"/>
                                            </p:txEl>
                                          </p:spTgt>
                                        </p:tgtEl>
                                        <p:attrNameLst>
                                          <p:attrName>style.visibility</p:attrName>
                                        </p:attrNameLst>
                                      </p:cBhvr>
                                      <p:to>
                                        <p:strVal val="visible"/>
                                      </p:to>
                                    </p:set>
                                    <p:animEffect transition="in" filter="fade">
                                      <p:cBhvr>
                                        <p:cTn id="77" dur="1000"/>
                                        <p:tgtEl>
                                          <p:spTgt spid="13">
                                            <p:txEl>
                                              <p:pRg st="10" end="10"/>
                                            </p:txEl>
                                          </p:spTgt>
                                        </p:tgtEl>
                                      </p:cBhvr>
                                    </p:animEffect>
                                    <p:anim calcmode="lin" valueType="num">
                                      <p:cBhvr>
                                        <p:cTn id="78"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3">
                                            <p:txEl>
                                              <p:pRg st="11" end="11"/>
                                            </p:txEl>
                                          </p:spTgt>
                                        </p:tgtEl>
                                        <p:attrNameLst>
                                          <p:attrName>style.visibility</p:attrName>
                                        </p:attrNameLst>
                                      </p:cBhvr>
                                      <p:to>
                                        <p:strVal val="visible"/>
                                      </p:to>
                                    </p:set>
                                    <p:animEffect transition="in" filter="fade">
                                      <p:cBhvr>
                                        <p:cTn id="84" dur="1000"/>
                                        <p:tgtEl>
                                          <p:spTgt spid="13">
                                            <p:txEl>
                                              <p:pRg st="11" end="11"/>
                                            </p:txEl>
                                          </p:spTgt>
                                        </p:tgtEl>
                                      </p:cBhvr>
                                    </p:animEffect>
                                    <p:anim calcmode="lin" valueType="num">
                                      <p:cBhvr>
                                        <p:cTn id="85"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1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1000"/>
                                        <p:tgtEl>
                                          <p:spTgt spid="12"/>
                                        </p:tgtEl>
                                      </p:cBhvr>
                                    </p:animEffect>
                                    <p:anim calcmode="lin" valueType="num">
                                      <p:cBhvr>
                                        <p:cTn id="92" dur="1000" fill="hold"/>
                                        <p:tgtEl>
                                          <p:spTgt spid="12"/>
                                        </p:tgtEl>
                                        <p:attrNameLst>
                                          <p:attrName>ppt_x</p:attrName>
                                        </p:attrNameLst>
                                      </p:cBhvr>
                                      <p:tavLst>
                                        <p:tav tm="0">
                                          <p:val>
                                            <p:strVal val="#ppt_x"/>
                                          </p:val>
                                        </p:tav>
                                        <p:tav tm="100000">
                                          <p:val>
                                            <p:strVal val="#ppt_x"/>
                                          </p:val>
                                        </p:tav>
                                      </p:tavLst>
                                    </p:anim>
                                    <p:anim calcmode="lin" valueType="num">
                                      <p:cBhvr>
                                        <p:cTn id="9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
            </a:r>
            <a:br>
              <a:rPr lang="en-US" dirty="0" smtClean="0"/>
            </a:br>
            <a:r>
              <a:rPr lang="en-US" dirty="0" smtClean="0"/>
              <a:t>Maria C. Bethel, Disruptive Property Coordinator</a:t>
            </a:r>
            <a:endParaRPr lang="en-US" dirty="0"/>
          </a:p>
        </p:txBody>
      </p:sp>
      <p:sp>
        <p:nvSpPr>
          <p:cNvPr id="9" name="Text Placeholder 8"/>
          <p:cNvSpPr>
            <a:spLocks noGrp="1"/>
          </p:cNvSpPr>
          <p:nvPr>
            <p:ph idx="1"/>
          </p:nvPr>
        </p:nvSpPr>
        <p:spPr/>
        <p:txBody>
          <a:bodyPr>
            <a:noAutofit/>
          </a:bodyPr>
          <a:lstStyle/>
          <a:p>
            <a:pPr algn="ctr"/>
            <a:r>
              <a:rPr lang="en-US" sz="2800" dirty="0" smtClean="0"/>
              <a:t>DEPARTMENT OF PUBLIC SAFETY</a:t>
            </a:r>
          </a:p>
          <a:p>
            <a:pPr algn="ctr"/>
            <a:r>
              <a:rPr lang="en-US" sz="2800" dirty="0" smtClean="0"/>
              <a:t>400 CITY-COUNTY BUILDING</a:t>
            </a:r>
          </a:p>
          <a:p>
            <a:pPr algn="ctr"/>
            <a:r>
              <a:rPr lang="en-US" sz="2800" dirty="0" smtClean="0"/>
              <a:t>414 GRANT STREET</a:t>
            </a:r>
          </a:p>
          <a:p>
            <a:pPr algn="ctr"/>
            <a:r>
              <a:rPr lang="en-US" sz="2800" dirty="0" smtClean="0"/>
              <a:t>PITTSBURGH, PA 15219</a:t>
            </a:r>
          </a:p>
          <a:p>
            <a:pPr algn="ctr"/>
            <a:r>
              <a:rPr lang="en-US" sz="2800" dirty="0" smtClean="0"/>
              <a:t>412-255-4789</a:t>
            </a:r>
            <a:endParaRPr lang="en-US" sz="2800" dirty="0"/>
          </a:p>
        </p:txBody>
      </p:sp>
    </p:spTree>
    <p:extLst>
      <p:ext uri="{BB962C8B-B14F-4D97-AF65-F5344CB8AC3E}">
        <p14:creationId xmlns:p14="http://schemas.microsoft.com/office/powerpoint/2010/main" val="30925826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Department of Public Safety</a:t>
            </a:r>
            <a:endParaRPr lang="en-US" dirty="0"/>
          </a:p>
        </p:txBody>
      </p:sp>
      <p:sp>
        <p:nvSpPr>
          <p:cNvPr id="6" name="Content Placeholder 5"/>
          <p:cNvSpPr>
            <a:spLocks noGrp="1"/>
          </p:cNvSpPr>
          <p:nvPr>
            <p:ph idx="1"/>
          </p:nvPr>
        </p:nvSpPr>
        <p:spPr/>
        <p:txBody>
          <a:bodyPr>
            <a:normAutofit/>
          </a:bodyPr>
          <a:lstStyle/>
          <a:p>
            <a:pPr algn="ctr"/>
            <a:r>
              <a:rPr lang="en-US" sz="2800" dirty="0" smtClean="0"/>
              <a:t>STEPHEN A. BUCAR, DIRECTOR</a:t>
            </a:r>
          </a:p>
          <a:p>
            <a:pPr algn="ctr"/>
            <a:r>
              <a:rPr lang="en-US" sz="2800" dirty="0" smtClean="0"/>
              <a:t>400 CITY-COUNTY BUILDING</a:t>
            </a:r>
          </a:p>
          <a:p>
            <a:pPr algn="ctr"/>
            <a:r>
              <a:rPr lang="en-US" sz="2800" dirty="0" smtClean="0"/>
              <a:t>414 GRANT STREET</a:t>
            </a:r>
          </a:p>
          <a:p>
            <a:pPr algn="ctr"/>
            <a:r>
              <a:rPr lang="en-US" sz="2800" dirty="0" smtClean="0"/>
              <a:t>PITTSBURGH, PA 15219</a:t>
            </a:r>
            <a:endParaRPr lang="en-US" sz="2800" dirty="0"/>
          </a:p>
        </p:txBody>
      </p:sp>
    </p:spTree>
    <p:extLst>
      <p:ext uri="{BB962C8B-B14F-4D97-AF65-F5344CB8AC3E}">
        <p14:creationId xmlns:p14="http://schemas.microsoft.com/office/powerpoint/2010/main" val="130758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1400" dirty="0" smtClean="0"/>
              <a:t>Created by Maria C. bethel 3/27/2015</a:t>
            </a:r>
            <a:endParaRPr lang="en-US" sz="1400" dirty="0"/>
          </a:p>
        </p:txBody>
      </p:sp>
      <p:sp>
        <p:nvSpPr>
          <p:cNvPr id="3" name="Subtitle 2"/>
          <p:cNvSpPr>
            <a:spLocks noGrp="1"/>
          </p:cNvSpPr>
          <p:nvPr>
            <p:ph type="body" idx="1"/>
          </p:nvPr>
        </p:nvSpPr>
        <p:spPr/>
        <p:txBody>
          <a:bodyPr>
            <a:noAutofit/>
          </a:bodyPr>
          <a:lstStyle/>
          <a:p>
            <a:pPr algn="ctr"/>
            <a:r>
              <a:rPr lang="en-US" sz="6600" dirty="0" smtClean="0"/>
              <a:t>THE END</a:t>
            </a:r>
            <a:endParaRPr lang="en-US" sz="6600" dirty="0"/>
          </a:p>
        </p:txBody>
      </p:sp>
    </p:spTree>
    <p:extLst>
      <p:ext uri="{BB962C8B-B14F-4D97-AF65-F5344CB8AC3E}">
        <p14:creationId xmlns:p14="http://schemas.microsoft.com/office/powerpoint/2010/main" val="14966866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dirty="0" smtClean="0">
                <a:latin typeface="+mn-lt"/>
              </a:rPr>
              <a:t>Disruptive Property Legislation</a:t>
            </a:r>
            <a:endParaRPr lang="en-US" dirty="0">
              <a:latin typeface="+mn-lt"/>
            </a:endParaRPr>
          </a:p>
        </p:txBody>
      </p:sp>
      <p:sp>
        <p:nvSpPr>
          <p:cNvPr id="19" name="Content Placeholder 18"/>
          <p:cNvSpPr>
            <a:spLocks noGrp="1"/>
          </p:cNvSpPr>
          <p:nvPr>
            <p:ph sz="quarter" idx="13"/>
          </p:nvPr>
        </p:nvSpPr>
        <p:spPr>
          <a:xfrm>
            <a:off x="381000" y="1600200"/>
            <a:ext cx="4038600" cy="4525963"/>
          </a:xfrm>
        </p:spPr>
        <p:txBody>
          <a:bodyPr>
            <a:normAutofit/>
          </a:bodyPr>
          <a:lstStyle/>
          <a:p>
            <a:r>
              <a:rPr lang="en-US" dirty="0" smtClean="0"/>
              <a:t>Title 6: Conduct</a:t>
            </a:r>
          </a:p>
          <a:p>
            <a:r>
              <a:rPr lang="en-US" dirty="0" smtClean="0">
                <a:latin typeface="Bell MT" pitchFamily="18" charset="0"/>
              </a:rPr>
              <a:t>Article VII: Nuisance Properties</a:t>
            </a:r>
          </a:p>
          <a:p>
            <a:r>
              <a:rPr lang="en-US" dirty="0" smtClean="0">
                <a:latin typeface="Bell MT" pitchFamily="18" charset="0"/>
              </a:rPr>
              <a:t>Chapter 670: Nuisance Properties-Abatement</a:t>
            </a:r>
          </a:p>
          <a:p>
            <a:r>
              <a:rPr lang="en-US" dirty="0" smtClean="0">
                <a:latin typeface="Bell MT" pitchFamily="18" charset="0"/>
              </a:rPr>
              <a:t>Effective December 1, 2008</a:t>
            </a:r>
          </a:p>
          <a:p>
            <a:r>
              <a:rPr lang="en-US" dirty="0" smtClean="0">
                <a:latin typeface="Bell MT" pitchFamily="18" charset="0"/>
              </a:rPr>
              <a:t>Services Rendered by Police and Animal Care and Control</a:t>
            </a:r>
            <a:endParaRPr lang="en-US" dirty="0">
              <a:latin typeface="Bell MT" pitchFamily="18" charset="0"/>
            </a:endParaRPr>
          </a:p>
        </p:txBody>
      </p:sp>
      <p:sp>
        <p:nvSpPr>
          <p:cNvPr id="20" name="Content Placeholder 19"/>
          <p:cNvSpPr>
            <a:spLocks noGrp="1"/>
          </p:cNvSpPr>
          <p:nvPr>
            <p:ph sz="quarter" idx="14"/>
          </p:nvPr>
        </p:nvSpPr>
        <p:spPr/>
        <p:txBody>
          <a:bodyPr>
            <a:normAutofit fontScale="92500"/>
          </a:bodyPr>
          <a:lstStyle/>
          <a:p>
            <a:r>
              <a:rPr lang="en-US" sz="2000" i="1" dirty="0" smtClean="0">
                <a:latin typeface="Bell MT" pitchFamily="18" charset="0"/>
              </a:rPr>
              <a:t>Purpose</a:t>
            </a:r>
            <a:r>
              <a:rPr lang="en-US" sz="2000" dirty="0" smtClean="0">
                <a:latin typeface="Bell MT" pitchFamily="18" charset="0"/>
              </a:rPr>
              <a:t>: </a:t>
            </a:r>
            <a:r>
              <a:rPr lang="en-US" sz="2000" i="1" dirty="0" smtClean="0">
                <a:latin typeface="Bell MT" pitchFamily="18" charset="0"/>
              </a:rPr>
              <a:t>Since Disruptive Properties place a substantial threat and burden on the common health, safety, and welfare of the residents of the City of Pittsburgh, the Public Safety Director is authorized to charge the cost of law enforcement to the property owner in order to deter repeated violations of state and local law; and when a property remains unabated for an unreasonably long period of time, pursue misdemeanor charges.</a:t>
            </a:r>
            <a:endParaRPr lang="en-US" sz="2000" i="1" dirty="0">
              <a:latin typeface="Bell MT" pitchFamily="18" charset="0"/>
            </a:endParaRPr>
          </a:p>
        </p:txBody>
      </p:sp>
    </p:spTree>
    <p:extLst>
      <p:ext uri="{BB962C8B-B14F-4D97-AF65-F5344CB8AC3E}">
        <p14:creationId xmlns:p14="http://schemas.microsoft.com/office/powerpoint/2010/main" val="604573728"/>
      </p:ext>
    </p:extLst>
  </p:cSld>
  <p:clrMapOvr>
    <a:masterClrMapping/>
  </p:clrMapOvr>
  <mc:AlternateContent xmlns:mc="http://schemas.openxmlformats.org/markup-compatibility/2006" xmlns:p14="http://schemas.microsoft.com/office/powerpoint/2010/main">
    <mc:Choice Requires="p14">
      <p:transition spd="slow" p14:dur="2000" advTm="20000">
        <p14:prism isContent="1"/>
      </p:transition>
    </mc:Choice>
    <mc:Fallback xmlns="">
      <p:transition spd="slow"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is a Property Declared Disruptive?</a:t>
            </a:r>
            <a:endParaRPr lang="en-US" dirty="0"/>
          </a:p>
        </p:txBody>
      </p:sp>
      <p:sp>
        <p:nvSpPr>
          <p:cNvPr id="3" name="Content Placeholder 2"/>
          <p:cNvSpPr>
            <a:spLocks noGrp="1"/>
          </p:cNvSpPr>
          <p:nvPr>
            <p:ph sz="quarter" idx="13"/>
          </p:nvPr>
        </p:nvSpPr>
        <p:spPr/>
        <p:txBody>
          <a:bodyPr>
            <a:normAutofit/>
          </a:bodyPr>
          <a:lstStyle/>
          <a:p>
            <a:r>
              <a:rPr lang="en-US" dirty="0" smtClean="0"/>
              <a:t>An arrest, citation or summons is issued for a charge under the Disruptive Property Ordinance.</a:t>
            </a:r>
          </a:p>
          <a:p>
            <a:r>
              <a:rPr lang="en-US" dirty="0" smtClean="0"/>
              <a:t>Charge constitutes a violation of any City, State, or Federal ordinance or statute  under the Disruptive Property Ordinance.</a:t>
            </a:r>
          </a:p>
        </p:txBody>
      </p:sp>
      <p:sp>
        <p:nvSpPr>
          <p:cNvPr id="4" name="Content Placeholder 3"/>
          <p:cNvSpPr>
            <a:spLocks noGrp="1"/>
          </p:cNvSpPr>
          <p:nvPr>
            <p:ph sz="quarter" idx="14"/>
          </p:nvPr>
        </p:nvSpPr>
        <p:spPr/>
        <p:txBody>
          <a:bodyPr>
            <a:normAutofit/>
          </a:bodyPr>
          <a:lstStyle/>
          <a:p>
            <a:r>
              <a:rPr lang="en-US" dirty="0"/>
              <a:t>Notice is sent to </a:t>
            </a:r>
            <a:r>
              <a:rPr lang="en-US" dirty="0" smtClean="0"/>
              <a:t>property </a:t>
            </a:r>
            <a:r>
              <a:rPr lang="en-US" dirty="0"/>
              <a:t>owner 3 times within </a:t>
            </a:r>
            <a:r>
              <a:rPr lang="en-US" dirty="0" smtClean="0"/>
              <a:t>1 year period.</a:t>
            </a:r>
          </a:p>
          <a:p>
            <a:pPr marL="0" indent="0">
              <a:buNone/>
            </a:pPr>
            <a:endParaRPr lang="en-US" dirty="0" smtClean="0"/>
          </a:p>
          <a:p>
            <a:r>
              <a:rPr lang="en-US" dirty="0" smtClean="0"/>
              <a:t>Disruptive classification can be removed if law enforcement authorities are not called to respond to Disruptive Activity within 12 months.</a:t>
            </a:r>
            <a:endParaRPr lang="en-US" dirty="0"/>
          </a:p>
        </p:txBody>
      </p:sp>
    </p:spTree>
    <p:extLst>
      <p:ext uri="{BB962C8B-B14F-4D97-AF65-F5344CB8AC3E}">
        <p14:creationId xmlns:p14="http://schemas.microsoft.com/office/powerpoint/2010/main" val="10925598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a Property is a rental property?</a:t>
            </a:r>
            <a:endParaRPr lang="en-US" dirty="0"/>
          </a:p>
        </p:txBody>
      </p:sp>
      <p:sp>
        <p:nvSpPr>
          <p:cNvPr id="3" name="Content Placeholder 2"/>
          <p:cNvSpPr>
            <a:spLocks noGrp="1"/>
          </p:cNvSpPr>
          <p:nvPr>
            <p:ph sz="quarter" idx="13"/>
          </p:nvPr>
        </p:nvSpPr>
        <p:spPr/>
        <p:txBody>
          <a:bodyPr>
            <a:normAutofit/>
          </a:bodyPr>
          <a:lstStyle/>
          <a:p>
            <a:r>
              <a:rPr lang="en-US" dirty="0"/>
              <a:t>Includes any disruptive activity by the owner(s), tenant(s), or invitee(s) of a property</a:t>
            </a:r>
            <a:r>
              <a:rPr lang="en-US" dirty="0" smtClean="0"/>
              <a:t>.</a:t>
            </a:r>
          </a:p>
          <a:p>
            <a:pPr marL="0" indent="0">
              <a:buNone/>
            </a:pPr>
            <a:endParaRPr lang="en-US" dirty="0" smtClean="0"/>
          </a:p>
          <a:p>
            <a:r>
              <a:rPr lang="en-US" dirty="0" smtClean="0"/>
              <a:t>Rental properties containing more than six units, each individual unit shall be considered a property.</a:t>
            </a:r>
            <a:endParaRPr lang="en-US" dirty="0"/>
          </a:p>
          <a:p>
            <a:endParaRPr lang="en-US" dirty="0"/>
          </a:p>
        </p:txBody>
      </p:sp>
      <p:sp>
        <p:nvSpPr>
          <p:cNvPr id="4" name="Content Placeholder 3"/>
          <p:cNvSpPr>
            <a:spLocks noGrp="1"/>
          </p:cNvSpPr>
          <p:nvPr>
            <p:ph sz="quarter" idx="14"/>
          </p:nvPr>
        </p:nvSpPr>
        <p:spPr/>
        <p:txBody>
          <a:bodyPr>
            <a:normAutofit/>
          </a:bodyPr>
          <a:lstStyle/>
          <a:p>
            <a:r>
              <a:rPr lang="en-US" dirty="0" smtClean="0"/>
              <a:t>Disruptive Activity will be charged to the property address for rental properties with 5 units are less.</a:t>
            </a:r>
            <a:endParaRPr lang="en-US" dirty="0"/>
          </a:p>
        </p:txBody>
      </p:sp>
    </p:spTree>
    <p:extLst>
      <p:ext uri="{BB962C8B-B14F-4D97-AF65-F5344CB8AC3E}">
        <p14:creationId xmlns:p14="http://schemas.microsoft.com/office/powerpoint/2010/main" val="28303957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546" r="4546"/>
          <a:stretch>
            <a:fillRect/>
          </a:stretch>
        </p:blipFill>
        <p:spPr bwMode="auto">
          <a:xfrm>
            <a:off x="3352800" y="609600"/>
            <a:ext cx="5334000"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Processing Disruptive property violations</a:t>
            </a:r>
            <a:endParaRPr lang="en-US" dirty="0"/>
          </a:p>
        </p:txBody>
      </p:sp>
      <p:sp>
        <p:nvSpPr>
          <p:cNvPr id="6" name="Text Placeholder 5"/>
          <p:cNvSpPr>
            <a:spLocks noGrp="1"/>
          </p:cNvSpPr>
          <p:nvPr>
            <p:ph type="body" sz="quarter" idx="14"/>
          </p:nvPr>
        </p:nvSpPr>
        <p:spPr>
          <a:xfrm>
            <a:off x="304800" y="5715000"/>
            <a:ext cx="5867400" cy="891368"/>
          </a:xfrm>
        </p:spPr>
        <p:txBody>
          <a:bodyPr/>
          <a:lstStyle/>
          <a:p>
            <a:r>
              <a:rPr lang="en-US" dirty="0" smtClean="0">
                <a:solidFill>
                  <a:schemeClr val="bg2">
                    <a:lumMod val="90000"/>
                    <a:lumOff val="10000"/>
                  </a:schemeClr>
                </a:solidFill>
              </a:rPr>
              <a:t>Processing  Review Screen</a:t>
            </a:r>
            <a:endParaRPr lang="en-US" dirty="0">
              <a:solidFill>
                <a:schemeClr val="bg2">
                  <a:lumMod val="90000"/>
                  <a:lumOff val="10000"/>
                </a:schemeClr>
              </a:solidFill>
            </a:endParaRPr>
          </a:p>
        </p:txBody>
      </p:sp>
    </p:spTree>
    <p:extLst>
      <p:ext uri="{BB962C8B-B14F-4D97-AF65-F5344CB8AC3E}">
        <p14:creationId xmlns:p14="http://schemas.microsoft.com/office/powerpoint/2010/main" val="31385864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89154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5914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50" y="152400"/>
            <a:ext cx="7884994"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403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11" y="496712"/>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8862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TM01859862[[fn=Urban Pop]]</Template>
  <TotalTime>698</TotalTime>
  <Words>439</Words>
  <Application>Microsoft Office PowerPoint</Application>
  <PresentationFormat>On-screen Show (4:3)</PresentationFormat>
  <Paragraphs>66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Urban Pop</vt:lpstr>
      <vt:lpstr> </vt:lpstr>
      <vt:lpstr>Department of Public Safety</vt:lpstr>
      <vt:lpstr>Disruptive Property Legislation</vt:lpstr>
      <vt:lpstr>When is a Property Declared Disruptive?</vt:lpstr>
      <vt:lpstr>What if a Property is a rental property?</vt:lpstr>
      <vt:lpstr>Processing Disruptive property violations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Processing disruptive properties begins</vt:lpstr>
      <vt:lpstr>Combatting disruptive activity begins with………</vt:lpstr>
      <vt:lpstr>YOU</vt:lpstr>
      <vt:lpstr>Pittsburgh Police Commanders  </vt:lpstr>
      <vt:lpstr> Maria C. Bethel, Disruptive Property Coordinator</vt:lpstr>
      <vt:lpstr>Created by Maria C. bethel 3/27/2015</vt:lpstr>
    </vt:vector>
  </TitlesOfParts>
  <Company>City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Bethel, Maria</dc:creator>
  <cp:lastModifiedBy>Bethel, Maria</cp:lastModifiedBy>
  <cp:revision>52</cp:revision>
  <dcterms:created xsi:type="dcterms:W3CDTF">2012-11-01T17:30:47Z</dcterms:created>
  <dcterms:modified xsi:type="dcterms:W3CDTF">2015-03-27T17:21:37Z</dcterms:modified>
</cp:coreProperties>
</file>