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3"/>
  </p:notesMasterIdLst>
  <p:handoutMasterIdLst>
    <p:handoutMasterId r:id="rId14"/>
  </p:handoutMasterIdLst>
  <p:sldIdLst>
    <p:sldId id="256" r:id="rId2"/>
    <p:sldId id="318" r:id="rId3"/>
    <p:sldId id="319" r:id="rId4"/>
    <p:sldId id="327" r:id="rId5"/>
    <p:sldId id="328" r:id="rId6"/>
    <p:sldId id="329" r:id="rId7"/>
    <p:sldId id="338" r:id="rId8"/>
    <p:sldId id="339" r:id="rId9"/>
    <p:sldId id="330" r:id="rId10"/>
    <p:sldId id="341" r:id="rId11"/>
    <p:sldId id="323" r:id="rId1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9" autoAdjust="0"/>
    <p:restoredTop sz="94660"/>
  </p:normalViewPr>
  <p:slideViewPr>
    <p:cSldViewPr snapToGrid="0">
      <p:cViewPr varScale="1">
        <p:scale>
          <a:sx n="51" d="100"/>
          <a:sy n="51" d="100"/>
        </p:scale>
        <p:origin x="-32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A2834BC-49FB-4761-B300-103272B74B12}" type="datetimeFigureOut">
              <a:rPr lang="en-US" smtClean="0"/>
              <a:t>2/26/16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06E9CFE-90D3-4E67-9225-3BAD88E82A26}" type="slidenum">
              <a:rPr lang="en-US" smtClean="0"/>
              <a:t>‹#›</a:t>
            </a:fld>
            <a:endParaRPr lang="en-US"/>
          </a:p>
        </p:txBody>
      </p:sp>
    </p:spTree>
    <p:extLst>
      <p:ext uri="{BB962C8B-B14F-4D97-AF65-F5344CB8AC3E}">
        <p14:creationId xmlns:p14="http://schemas.microsoft.com/office/powerpoint/2010/main" val="1854517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B3FC73E0-87D9-4C2E-B50A-23FB43B2AAB4}" type="datetimeFigureOut">
              <a:rPr lang="en-US" smtClean="0"/>
              <a:t>2/26/16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61F0105-33D0-4227-ACAD-CBDDB1921FBB}" type="slidenum">
              <a:rPr lang="en-US" smtClean="0"/>
              <a:t>‹#›</a:t>
            </a:fld>
            <a:endParaRPr lang="en-US"/>
          </a:p>
        </p:txBody>
      </p:sp>
    </p:spTree>
    <p:extLst>
      <p:ext uri="{BB962C8B-B14F-4D97-AF65-F5344CB8AC3E}">
        <p14:creationId xmlns:p14="http://schemas.microsoft.com/office/powerpoint/2010/main" val="165163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2/26/16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2/26/16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197" y="518924"/>
            <a:ext cx="9796523" cy="5834374"/>
          </a:xfrm>
          <a:prstGeom prst="rect">
            <a:avLst/>
          </a:prstGeom>
        </p:spPr>
      </p:pic>
      <p:sp>
        <p:nvSpPr>
          <p:cNvPr id="2" name="Title 1"/>
          <p:cNvSpPr>
            <a:spLocks noGrp="1"/>
          </p:cNvSpPr>
          <p:nvPr>
            <p:ph type="ctrTitle"/>
          </p:nvPr>
        </p:nvSpPr>
        <p:spPr>
          <a:xfrm>
            <a:off x="1109980" y="617517"/>
            <a:ext cx="9966960" cy="3190939"/>
          </a:xfrm>
        </p:spPr>
        <p:txBody>
          <a:bodyPr/>
          <a:lstStyle/>
          <a:p>
            <a:r>
              <a:rPr lang="en-US" dirty="0" smtClean="0">
                <a:solidFill>
                  <a:schemeClr val="accent3"/>
                </a:solidFill>
              </a:rPr>
              <a:t/>
            </a:r>
            <a:br>
              <a:rPr lang="en-US" dirty="0" smtClean="0">
                <a:solidFill>
                  <a:schemeClr val="accent3"/>
                </a:solidFill>
              </a:rPr>
            </a:br>
            <a:endParaRPr lang="en-US" dirty="0">
              <a:solidFill>
                <a:schemeClr val="bg1"/>
              </a:solidFill>
            </a:endParaRPr>
          </a:p>
        </p:txBody>
      </p:sp>
      <p:sp>
        <p:nvSpPr>
          <p:cNvPr id="3" name="Subtitle 2"/>
          <p:cNvSpPr>
            <a:spLocks noGrp="1"/>
          </p:cNvSpPr>
          <p:nvPr>
            <p:ph type="subTitle" idx="1"/>
          </p:nvPr>
        </p:nvSpPr>
        <p:spPr>
          <a:xfrm>
            <a:off x="1709529" y="4120738"/>
            <a:ext cx="8767860" cy="1845399"/>
          </a:xfrm>
          <a:solidFill>
            <a:schemeClr val="bg1"/>
          </a:solidFill>
        </p:spPr>
        <p:txBody>
          <a:bodyPr>
            <a:normAutofit/>
          </a:bodyPr>
          <a:lstStyle/>
          <a:p>
            <a:r>
              <a:rPr lang="en-US" b="1" dirty="0" smtClean="0">
                <a:solidFill>
                  <a:schemeClr val="tx1"/>
                </a:solidFill>
              </a:rPr>
              <a:t>Arsenal Terminal Development Follow-Up Meeting</a:t>
            </a:r>
          </a:p>
          <a:p>
            <a:r>
              <a:rPr lang="en-US" b="1" dirty="0" smtClean="0">
                <a:solidFill>
                  <a:schemeClr val="tx1"/>
                </a:solidFill>
              </a:rPr>
              <a:t>February 25, 2016</a:t>
            </a:r>
          </a:p>
          <a:p>
            <a:r>
              <a:rPr lang="en-US" b="1" dirty="0" smtClean="0">
                <a:solidFill>
                  <a:schemeClr val="tx1"/>
                </a:solidFill>
              </a:rPr>
              <a:t>6:30 pm – 8:00 pm </a:t>
            </a:r>
          </a:p>
          <a:p>
            <a:r>
              <a:rPr lang="en-US" b="1" dirty="0" smtClean="0">
                <a:solidFill>
                  <a:schemeClr val="tx1"/>
                </a:solidFill>
              </a:rPr>
              <a:t>NREC</a:t>
            </a:r>
          </a:p>
          <a:p>
            <a:endParaRPr lang="en-US" b="1"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23" y="1523808"/>
            <a:ext cx="2994177" cy="2246549"/>
          </a:xfrm>
          <a:prstGeom prst="rect">
            <a:avLst/>
          </a:prstGeom>
          <a:solidFill>
            <a:schemeClr val="bg1"/>
          </a:solidFill>
        </p:spPr>
      </p:pic>
      <p:pic>
        <p:nvPicPr>
          <p:cNvPr id="3074" name="Picture 2" descr="http://www.lawrencevillecorp.com/images/lc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624" y="1414854"/>
            <a:ext cx="2346272" cy="234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868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Facilitated Discussion</a:t>
            </a:r>
            <a:endParaRPr lang="en-US" dirty="0">
              <a:solidFill>
                <a:srgbClr val="00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525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3726"/>
            <a:ext cx="9875520" cy="1356360"/>
          </a:xfrm>
        </p:spPr>
        <p:txBody>
          <a:bodyPr/>
          <a:lstStyle/>
          <a:p>
            <a:r>
              <a:rPr lang="en-US" dirty="0" smtClean="0">
                <a:solidFill>
                  <a:schemeClr val="tx1"/>
                </a:solidFill>
              </a:rPr>
              <a:t>Next Steps </a:t>
            </a:r>
            <a:endParaRPr lang="en-US" dirty="0">
              <a:solidFill>
                <a:schemeClr val="tx1"/>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24284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18" y="0"/>
            <a:ext cx="9875520" cy="1323833"/>
          </a:xfrm>
        </p:spPr>
        <p:txBody>
          <a:bodyPr/>
          <a:lstStyle/>
          <a:p>
            <a:pPr algn="ctr"/>
            <a:r>
              <a:rPr lang="en-US" b="1" u="sng" dirty="0" smtClean="0">
                <a:solidFill>
                  <a:schemeClr val="tx1"/>
                </a:solidFill>
              </a:rPr>
              <a:t>Meeting Overview </a:t>
            </a:r>
            <a:endParaRPr lang="en-US" b="1" u="sng" dirty="0">
              <a:solidFill>
                <a:schemeClr val="tx1"/>
              </a:solidFill>
            </a:endParaRPr>
          </a:p>
        </p:txBody>
      </p:sp>
      <p:sp>
        <p:nvSpPr>
          <p:cNvPr id="3" name="Content Placeholder 2"/>
          <p:cNvSpPr>
            <a:spLocks noGrp="1"/>
          </p:cNvSpPr>
          <p:nvPr>
            <p:ph idx="1"/>
          </p:nvPr>
        </p:nvSpPr>
        <p:spPr>
          <a:xfrm>
            <a:off x="839385" y="1075325"/>
            <a:ext cx="11709779" cy="5923128"/>
          </a:xfrm>
        </p:spPr>
        <p:txBody>
          <a:bodyPr>
            <a:normAutofit/>
          </a:bodyPr>
          <a:lstStyle/>
          <a:p>
            <a:pPr marL="45720" indent="0">
              <a:buNone/>
            </a:pPr>
            <a:r>
              <a:rPr lang="en-US" sz="2800" b="1" u="sng" dirty="0" smtClean="0">
                <a:solidFill>
                  <a:schemeClr val="tx1"/>
                </a:solidFill>
              </a:rPr>
              <a:t>Agenda:</a:t>
            </a:r>
          </a:p>
          <a:p>
            <a:pPr marL="45720" indent="0">
              <a:buNone/>
            </a:pPr>
            <a:r>
              <a:rPr lang="en-US" b="1" dirty="0" smtClean="0">
                <a:solidFill>
                  <a:schemeClr val="tx1"/>
                </a:solidFill>
              </a:rPr>
              <a:t>6</a:t>
            </a:r>
            <a:r>
              <a:rPr lang="en-US" b="1" dirty="0">
                <a:solidFill>
                  <a:schemeClr val="tx1"/>
                </a:solidFill>
              </a:rPr>
              <a:t>:30 pm:	Welcome and Overview of Meeting   - LU/LC</a:t>
            </a:r>
          </a:p>
          <a:p>
            <a:pPr marL="45720" indent="0">
              <a:buNone/>
            </a:pPr>
            <a:r>
              <a:rPr lang="en-US" b="1" dirty="0">
                <a:solidFill>
                  <a:schemeClr val="tx1"/>
                </a:solidFill>
              </a:rPr>
              <a:t>	</a:t>
            </a:r>
            <a:r>
              <a:rPr lang="en-US" b="1" dirty="0" smtClean="0">
                <a:solidFill>
                  <a:schemeClr val="tx1"/>
                </a:solidFill>
              </a:rPr>
              <a:t>	Community </a:t>
            </a:r>
            <a:r>
              <a:rPr lang="en-US" b="1" dirty="0">
                <a:solidFill>
                  <a:schemeClr val="tx1"/>
                </a:solidFill>
              </a:rPr>
              <a:t>Priorities and Project/ Process  Background </a:t>
            </a:r>
          </a:p>
          <a:p>
            <a:pPr marL="45720" indent="0">
              <a:buNone/>
            </a:pPr>
            <a:endParaRPr lang="en-US" b="1" dirty="0">
              <a:solidFill>
                <a:schemeClr val="tx1"/>
              </a:solidFill>
            </a:endParaRPr>
          </a:p>
          <a:p>
            <a:pPr marL="45720" indent="0">
              <a:buNone/>
            </a:pPr>
            <a:r>
              <a:rPr lang="en-US" b="1" dirty="0">
                <a:solidFill>
                  <a:schemeClr val="tx1"/>
                </a:solidFill>
              </a:rPr>
              <a:t>6:40 pm:	Project Overview and Updates </a:t>
            </a:r>
            <a:r>
              <a:rPr lang="en-US" b="1" dirty="0" smtClean="0">
                <a:solidFill>
                  <a:schemeClr val="tx1"/>
                </a:solidFill>
              </a:rPr>
              <a:t>– </a:t>
            </a:r>
            <a:r>
              <a:rPr lang="en-US" b="1" dirty="0" err="1">
                <a:solidFill>
                  <a:schemeClr val="tx1"/>
                </a:solidFill>
              </a:rPr>
              <a:t>Milhaus</a:t>
            </a:r>
            <a:endParaRPr lang="en-US" b="1" dirty="0">
              <a:solidFill>
                <a:schemeClr val="tx1"/>
              </a:solidFill>
            </a:endParaRPr>
          </a:p>
          <a:p>
            <a:pPr marL="45720" indent="0">
              <a:buNone/>
            </a:pPr>
            <a:endParaRPr lang="en-US" b="1" dirty="0">
              <a:solidFill>
                <a:schemeClr val="tx1"/>
              </a:solidFill>
            </a:endParaRPr>
          </a:p>
          <a:p>
            <a:pPr marL="45720" indent="0">
              <a:buNone/>
            </a:pPr>
            <a:r>
              <a:rPr lang="en-US" b="1" dirty="0">
                <a:solidFill>
                  <a:schemeClr val="tx1"/>
                </a:solidFill>
              </a:rPr>
              <a:t>7:00 pm:	Facilitated Q&amp;A</a:t>
            </a:r>
          </a:p>
          <a:p>
            <a:pPr marL="45720" indent="0">
              <a:buNone/>
            </a:pPr>
            <a:endParaRPr lang="en-US" b="1" dirty="0">
              <a:solidFill>
                <a:schemeClr val="tx1"/>
              </a:solidFill>
            </a:endParaRPr>
          </a:p>
          <a:p>
            <a:pPr marL="45720" indent="0">
              <a:buNone/>
            </a:pPr>
            <a:r>
              <a:rPr lang="en-US" b="1" dirty="0">
                <a:solidFill>
                  <a:schemeClr val="tx1"/>
                </a:solidFill>
              </a:rPr>
              <a:t>7:45 pm:  	Meeting Wrap Up and Next Steps </a:t>
            </a:r>
          </a:p>
          <a:p>
            <a:pPr marL="45720" indent="0">
              <a:buClrTx/>
              <a:buNone/>
            </a:pPr>
            <a:endParaRPr lang="en-US" sz="1900" b="1" dirty="0" smtClean="0">
              <a:solidFill>
                <a:schemeClr val="accent1">
                  <a:lumMod val="50000"/>
                </a:schemeClr>
              </a:solidFill>
            </a:endParaRPr>
          </a:p>
        </p:txBody>
      </p:sp>
    </p:spTree>
    <p:extLst>
      <p:ext uri="{BB962C8B-B14F-4D97-AF65-F5344CB8AC3E}">
        <p14:creationId xmlns:p14="http://schemas.microsoft.com/office/powerpoint/2010/main" val="28146313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54" y="69030"/>
            <a:ext cx="9875520" cy="1132070"/>
          </a:xfrm>
        </p:spPr>
        <p:txBody>
          <a:bodyPr/>
          <a:lstStyle/>
          <a:p>
            <a:pPr algn="ctr"/>
            <a:r>
              <a:rPr lang="en-US" b="1" u="sng" dirty="0">
                <a:solidFill>
                  <a:schemeClr val="tx1"/>
                </a:solidFill>
              </a:rPr>
              <a:t>Meeting Overview </a:t>
            </a:r>
            <a:endParaRPr lang="en-US" dirty="0"/>
          </a:p>
        </p:txBody>
      </p:sp>
      <p:sp>
        <p:nvSpPr>
          <p:cNvPr id="3" name="Content Placeholder 2"/>
          <p:cNvSpPr>
            <a:spLocks noGrp="1"/>
          </p:cNvSpPr>
          <p:nvPr>
            <p:ph idx="1"/>
          </p:nvPr>
        </p:nvSpPr>
        <p:spPr>
          <a:xfrm>
            <a:off x="232012" y="1036598"/>
            <a:ext cx="11804698" cy="5527343"/>
          </a:xfrm>
        </p:spPr>
        <p:txBody>
          <a:bodyPr>
            <a:noAutofit/>
          </a:bodyPr>
          <a:lstStyle/>
          <a:p>
            <a:pPr marL="45720" indent="0">
              <a:buNone/>
            </a:pPr>
            <a:r>
              <a:rPr lang="en-US" sz="1800" dirty="0">
                <a:solidFill>
                  <a:srgbClr val="000000"/>
                </a:solidFill>
              </a:rPr>
              <a:t>Ground Rules:  The community has worked to establish ground rules for our facilitated meetings.  Anyone refusing to follow these ground rules will be asked to leave the meeting in order to ensure that the discussion stays respectful, productive, and constructive.</a:t>
            </a:r>
          </a:p>
          <a:p>
            <a:r>
              <a:rPr lang="en-US" sz="1800" dirty="0">
                <a:solidFill>
                  <a:srgbClr val="000000"/>
                </a:solidFill>
              </a:rPr>
              <a:t>Please hold all questions until the end of the presentation or when prompted for questions by the facilitators.    We will go back to a slide if there is a specific question or comment, so please jot own notes that you may want to revisit when we open it for Q&amp;A.  </a:t>
            </a:r>
          </a:p>
          <a:p>
            <a:r>
              <a:rPr lang="en-US" sz="1800" dirty="0">
                <a:solidFill>
                  <a:srgbClr val="000000"/>
                </a:solidFill>
              </a:rPr>
              <a:t>Once opened for questions and comments, please raise your hand or pass a notecard to the front of the room.   Please identify yourself by name, and also your relationship to or interest in the issue once acknowledged by the facilitator or on the notecard.  </a:t>
            </a:r>
          </a:p>
          <a:p>
            <a:r>
              <a:rPr lang="en-US" sz="1800" dirty="0">
                <a:solidFill>
                  <a:srgbClr val="000000"/>
                </a:solidFill>
              </a:rPr>
              <a:t>Please be respectful of all speakers, including those asking questions and making comments.  </a:t>
            </a:r>
          </a:p>
          <a:p>
            <a:r>
              <a:rPr lang="en-US" sz="1800" dirty="0">
                <a:solidFill>
                  <a:srgbClr val="000000"/>
                </a:solidFill>
              </a:rPr>
              <a:t>Questions/ comments will be limited to 2 minutes each. A clarification question or comment will be permitted. </a:t>
            </a:r>
          </a:p>
          <a:p>
            <a:r>
              <a:rPr lang="en-US" sz="1800" dirty="0">
                <a:solidFill>
                  <a:srgbClr val="000000"/>
                </a:solidFill>
              </a:rPr>
              <a:t>If time permits, we will call on individuals who would like to ask or make a second or additional question or comment. </a:t>
            </a:r>
          </a:p>
          <a:p>
            <a:r>
              <a:rPr lang="en-US" sz="1800" dirty="0">
                <a:solidFill>
                  <a:srgbClr val="000000"/>
                </a:solidFill>
              </a:rPr>
              <a:t>Please make sure that you sign in to the meeting if you would like to receive a copy of the notes from the meeting and information on future development meetings. </a:t>
            </a:r>
          </a:p>
          <a:p>
            <a:r>
              <a:rPr lang="en-US" sz="1800" dirty="0">
                <a:solidFill>
                  <a:srgbClr val="000000"/>
                </a:solidFill>
              </a:rPr>
              <a:t>If the ground rules are violated or ignored, we will ask the individual to leave the meeting, and if it continues, we will end the meeting.  </a:t>
            </a:r>
          </a:p>
        </p:txBody>
      </p:sp>
    </p:spTree>
    <p:extLst>
      <p:ext uri="{BB962C8B-B14F-4D97-AF65-F5344CB8AC3E}">
        <p14:creationId xmlns:p14="http://schemas.microsoft.com/office/powerpoint/2010/main" val="31295290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0"/>
            <a:ext cx="9875520" cy="1356360"/>
          </a:xfrm>
        </p:spPr>
        <p:txBody>
          <a:bodyPr/>
          <a:lstStyle/>
          <a:p>
            <a:pPr algn="ctr"/>
            <a:r>
              <a:rPr lang="en-US" u="sng" dirty="0" smtClean="0">
                <a:solidFill>
                  <a:schemeClr val="tx1"/>
                </a:solidFill>
              </a:rPr>
              <a:t>Your Priorities (to date) </a:t>
            </a:r>
            <a:endParaRPr lang="en-US" u="sng" dirty="0">
              <a:solidFill>
                <a:schemeClr val="tx1"/>
              </a:solidFill>
            </a:endParaRPr>
          </a:p>
        </p:txBody>
      </p:sp>
      <p:sp>
        <p:nvSpPr>
          <p:cNvPr id="3" name="Content Placeholder 2"/>
          <p:cNvSpPr>
            <a:spLocks noGrp="1"/>
          </p:cNvSpPr>
          <p:nvPr>
            <p:ph idx="1"/>
          </p:nvPr>
        </p:nvSpPr>
        <p:spPr>
          <a:xfrm>
            <a:off x="232012" y="1091821"/>
            <a:ext cx="11682484" cy="5527343"/>
          </a:xfrm>
        </p:spPr>
        <p:txBody>
          <a:bodyPr>
            <a:normAutofit fontScale="85000" lnSpcReduction="20000"/>
          </a:bodyPr>
          <a:lstStyle/>
          <a:p>
            <a:pPr marL="502920" indent="-457200">
              <a:buAutoNum type="arabicPeriod"/>
            </a:pPr>
            <a:r>
              <a:rPr lang="en-US" b="1" dirty="0" smtClean="0">
                <a:solidFill>
                  <a:schemeClr val="tx1"/>
                </a:solidFill>
              </a:rPr>
              <a:t>Affordability </a:t>
            </a:r>
            <a:r>
              <a:rPr lang="en-US" dirty="0" smtClean="0">
                <a:solidFill>
                  <a:schemeClr val="tx1"/>
                </a:solidFill>
              </a:rPr>
              <a:t>-  Ensuring that people who live in Lawrenceville can afford to stay living and/ or operating in Lawrenceville, and that the community stays a diverse community – diverse in terms of income, ethnicity, age, gender, etc. </a:t>
            </a:r>
          </a:p>
          <a:p>
            <a:pPr marL="502920" indent="-457200">
              <a:buAutoNum type="arabicPeriod"/>
            </a:pPr>
            <a:r>
              <a:rPr lang="en-US" b="1" dirty="0" smtClean="0">
                <a:solidFill>
                  <a:schemeClr val="tx1"/>
                </a:solidFill>
              </a:rPr>
              <a:t>Mobility Issues  </a:t>
            </a:r>
            <a:r>
              <a:rPr lang="en-US" dirty="0" smtClean="0">
                <a:solidFill>
                  <a:schemeClr val="tx1"/>
                </a:solidFill>
              </a:rPr>
              <a:t>-  Ensuring that Lawrenceville is safe for pedestrians, cyclists, and improving the traffic and road infrastructure to address already  overburdened streets. </a:t>
            </a:r>
          </a:p>
          <a:p>
            <a:pPr marL="502920" indent="-457200">
              <a:buFont typeface="Corbel" pitchFamily="34" charset="0"/>
              <a:buAutoNum type="arabicPeriod"/>
            </a:pPr>
            <a:r>
              <a:rPr lang="en-US" b="1" dirty="0">
                <a:solidFill>
                  <a:schemeClr val="tx1"/>
                </a:solidFill>
              </a:rPr>
              <a:t>Parking </a:t>
            </a:r>
            <a:r>
              <a:rPr lang="en-US" dirty="0" smtClean="0">
                <a:solidFill>
                  <a:schemeClr val="tx1"/>
                </a:solidFill>
              </a:rPr>
              <a:t>– We need parking.  Both the residential streets and business corridors are over-parked.  </a:t>
            </a:r>
          </a:p>
          <a:p>
            <a:pPr marL="502920" indent="-457200">
              <a:buAutoNum type="arabicPeriod"/>
            </a:pPr>
            <a:r>
              <a:rPr lang="en-US" b="1" dirty="0" smtClean="0">
                <a:solidFill>
                  <a:schemeClr val="tx1"/>
                </a:solidFill>
              </a:rPr>
              <a:t>Infrastructure Improvements</a:t>
            </a:r>
            <a:r>
              <a:rPr lang="en-US" dirty="0" smtClean="0">
                <a:solidFill>
                  <a:schemeClr val="tx1"/>
                </a:solidFill>
              </a:rPr>
              <a:t> -  Failing roads, sewers, water lines, need to be improved. </a:t>
            </a:r>
          </a:p>
          <a:p>
            <a:pPr marL="502920" indent="-457200">
              <a:buAutoNum type="arabicPeriod"/>
            </a:pPr>
            <a:r>
              <a:rPr lang="en-US" b="1" dirty="0" smtClean="0">
                <a:solidFill>
                  <a:schemeClr val="tx1"/>
                </a:solidFill>
              </a:rPr>
              <a:t>Historic Preservation -  </a:t>
            </a:r>
            <a:r>
              <a:rPr lang="en-US" dirty="0" smtClean="0">
                <a:solidFill>
                  <a:schemeClr val="tx1"/>
                </a:solidFill>
              </a:rPr>
              <a:t>We don’t want to lose the history or authenticity of this place. </a:t>
            </a:r>
          </a:p>
          <a:p>
            <a:pPr marL="502920" indent="-457200">
              <a:buAutoNum type="arabicPeriod"/>
            </a:pPr>
            <a:r>
              <a:rPr lang="en-US" b="1" dirty="0" smtClean="0">
                <a:solidFill>
                  <a:schemeClr val="tx1"/>
                </a:solidFill>
              </a:rPr>
              <a:t>Environmental Health and </a:t>
            </a:r>
            <a:r>
              <a:rPr lang="en-US" b="1" dirty="0" err="1" smtClean="0">
                <a:solidFill>
                  <a:schemeClr val="tx1"/>
                </a:solidFill>
              </a:rPr>
              <a:t>Stormwater</a:t>
            </a:r>
            <a:r>
              <a:rPr lang="en-US" b="1" dirty="0" smtClean="0">
                <a:solidFill>
                  <a:schemeClr val="tx1"/>
                </a:solidFill>
              </a:rPr>
              <a:t> Management </a:t>
            </a:r>
            <a:r>
              <a:rPr lang="en-US" dirty="0" smtClean="0">
                <a:solidFill>
                  <a:schemeClr val="tx1"/>
                </a:solidFill>
              </a:rPr>
              <a:t>-  We need cleaner air, clean water, and need to become more energy efficient.  We need to create and protect greenspace and open space. </a:t>
            </a:r>
          </a:p>
          <a:p>
            <a:pPr marL="502920" indent="-457200">
              <a:buAutoNum type="arabicPeriod"/>
            </a:pPr>
            <a:r>
              <a:rPr lang="en-US" b="1" dirty="0" smtClean="0">
                <a:solidFill>
                  <a:schemeClr val="tx1"/>
                </a:solidFill>
              </a:rPr>
              <a:t>Public Safety </a:t>
            </a:r>
            <a:r>
              <a:rPr lang="en-US" dirty="0" smtClean="0">
                <a:solidFill>
                  <a:schemeClr val="tx1"/>
                </a:solidFill>
              </a:rPr>
              <a:t>– As the community develops, safety needs to remain a top priority. </a:t>
            </a:r>
          </a:p>
          <a:p>
            <a:pPr marL="502920" indent="-457200">
              <a:buAutoNum type="arabicPeriod"/>
            </a:pPr>
            <a:r>
              <a:rPr lang="en-US" b="1" dirty="0" smtClean="0">
                <a:solidFill>
                  <a:schemeClr val="tx1"/>
                </a:solidFill>
              </a:rPr>
              <a:t>Education and Opportunities-  </a:t>
            </a:r>
            <a:r>
              <a:rPr lang="en-US" dirty="0" smtClean="0">
                <a:solidFill>
                  <a:schemeClr val="tx1"/>
                </a:solidFill>
              </a:rPr>
              <a:t>There needs to be a focused effort on connecting residents with new opportunities within local schools, and with new businesses and industry moving into the community. </a:t>
            </a:r>
          </a:p>
          <a:p>
            <a:pPr marL="502920" indent="-457200">
              <a:buAutoNum type="arabicPeriod"/>
            </a:pPr>
            <a:r>
              <a:rPr lang="en-US" b="1" dirty="0" smtClean="0">
                <a:solidFill>
                  <a:schemeClr val="tx1"/>
                </a:solidFill>
              </a:rPr>
              <a:t>Construction Impact-  </a:t>
            </a:r>
            <a:r>
              <a:rPr lang="en-US" dirty="0" smtClean="0">
                <a:solidFill>
                  <a:schemeClr val="tx1"/>
                </a:solidFill>
              </a:rPr>
              <a:t>Development is occurring in a community – where people live, work, and play.  It is not an isolated construction zone.  Construction standards need to be set and acknowledged. </a:t>
            </a:r>
          </a:p>
          <a:p>
            <a:pPr marL="502920" indent="-457200">
              <a:buAutoNum type="arabicPeriod"/>
            </a:pPr>
            <a:r>
              <a:rPr lang="en-US" b="1" dirty="0" smtClean="0">
                <a:solidFill>
                  <a:schemeClr val="tx1"/>
                </a:solidFill>
              </a:rPr>
              <a:t>Responsible Hospitality-</a:t>
            </a:r>
            <a:r>
              <a:rPr lang="en-US" dirty="0" smtClean="0">
                <a:solidFill>
                  <a:schemeClr val="tx1"/>
                </a:solidFill>
              </a:rPr>
              <a:t>Balancing </a:t>
            </a:r>
            <a:r>
              <a:rPr lang="en-US" dirty="0">
                <a:solidFill>
                  <a:schemeClr val="tx1"/>
                </a:solidFill>
              </a:rPr>
              <a:t>the </a:t>
            </a:r>
            <a:r>
              <a:rPr lang="en-US" dirty="0" smtClean="0">
                <a:solidFill>
                  <a:schemeClr val="tx1"/>
                </a:solidFill>
              </a:rPr>
              <a:t>neighborhood quality of life with business district vibrancy.</a:t>
            </a:r>
          </a:p>
          <a:p>
            <a:pPr marL="502920" indent="-457200">
              <a:buAutoNum type="arabicPeriod"/>
            </a:pPr>
            <a:r>
              <a:rPr lang="en-US" b="1" dirty="0" smtClean="0">
                <a:solidFill>
                  <a:schemeClr val="tx1"/>
                </a:solidFill>
              </a:rPr>
              <a:t>Business Authenticity</a:t>
            </a:r>
            <a:r>
              <a:rPr lang="en-US" dirty="0" smtClean="0">
                <a:solidFill>
                  <a:schemeClr val="tx1"/>
                </a:solidFill>
              </a:rPr>
              <a:t>-Ensuring that Lawrenceville keeps, supports, and grows it’s small-scale independent retail and services.</a:t>
            </a:r>
            <a:endParaRPr lang="en-US" b="1" dirty="0" smtClean="0">
              <a:solidFill>
                <a:schemeClr val="tx1"/>
              </a:solidFill>
            </a:endParaRPr>
          </a:p>
          <a:p>
            <a:pPr marL="502920" indent="-457200">
              <a:buAutoNum type="arabicPeriod"/>
            </a:pPr>
            <a:endParaRPr lang="en-US" b="1" dirty="0" smtClean="0">
              <a:solidFill>
                <a:schemeClr val="tx1"/>
              </a:solidFill>
            </a:endParaRPr>
          </a:p>
          <a:p>
            <a:pPr marL="502920" indent="-457200">
              <a:buAutoNum type="arabicPeriod"/>
            </a:pPr>
            <a:endParaRPr lang="en-US" b="1" dirty="0" smtClean="0">
              <a:solidFill>
                <a:schemeClr val="tx1"/>
              </a:solidFill>
            </a:endParaRPr>
          </a:p>
          <a:p>
            <a:pPr marL="502920" indent="-457200">
              <a:buAutoNum type="arabicPeriod"/>
            </a:pPr>
            <a:endParaRPr lang="en-US" dirty="0" smtClean="0">
              <a:solidFill>
                <a:schemeClr val="tx1"/>
              </a:solidFill>
            </a:endParaRPr>
          </a:p>
          <a:p>
            <a:pPr marL="502920" indent="-457200">
              <a:buAutoNum type="arabicPeriod"/>
            </a:pPr>
            <a:endParaRPr lang="en-US" dirty="0" smtClean="0">
              <a:solidFill>
                <a:schemeClr val="tx1"/>
              </a:solidFill>
            </a:endParaRPr>
          </a:p>
          <a:p>
            <a:pPr marL="502920" indent="-457200">
              <a:buAutoNum type="arabicPeriod"/>
            </a:pPr>
            <a:endParaRPr lang="en-US" dirty="0" smtClean="0">
              <a:solidFill>
                <a:schemeClr val="tx1"/>
              </a:solidFill>
            </a:endParaRPr>
          </a:p>
        </p:txBody>
      </p:sp>
    </p:spTree>
    <p:extLst>
      <p:ext uri="{BB962C8B-B14F-4D97-AF65-F5344CB8AC3E}">
        <p14:creationId xmlns:p14="http://schemas.microsoft.com/office/powerpoint/2010/main" val="2785276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02-25 at 4.57.4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707" b="-943"/>
          <a:stretch/>
        </p:blipFill>
        <p:spPr>
          <a:xfrm>
            <a:off x="1159492" y="610332"/>
            <a:ext cx="9872871" cy="5604343"/>
          </a:xfrm>
        </p:spPr>
      </p:pic>
    </p:spTree>
    <p:extLst>
      <p:ext uri="{BB962C8B-B14F-4D97-AF65-F5344CB8AC3E}">
        <p14:creationId xmlns:p14="http://schemas.microsoft.com/office/powerpoint/2010/main" val="4226585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02-25 at 4.58.0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90" b="4675"/>
          <a:stretch/>
        </p:blipFill>
        <p:spPr>
          <a:xfrm>
            <a:off x="346340" y="626826"/>
            <a:ext cx="11469391" cy="5609761"/>
          </a:xfrm>
        </p:spPr>
      </p:pic>
    </p:spTree>
    <p:extLst>
      <p:ext uri="{BB962C8B-B14F-4D97-AF65-F5344CB8AC3E}">
        <p14:creationId xmlns:p14="http://schemas.microsoft.com/office/powerpoint/2010/main" val="2769694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14.16 LC LU Development Presentation.pdf"/>
          <p:cNvPicPr>
            <a:picLocks noChangeAspect="1"/>
          </p:cNvPicPr>
          <p:nvPr/>
        </p:nvPicPr>
        <p:blipFill rotWithShape="1">
          <a:blip r:embed="rId2"/>
          <a:srcRect t="10964"/>
          <a:stretch/>
        </p:blipFill>
        <p:spPr>
          <a:xfrm>
            <a:off x="714809" y="690286"/>
            <a:ext cx="10863884" cy="5605827"/>
          </a:xfrm>
          <a:prstGeom prst="rect">
            <a:avLst/>
          </a:prstGeom>
        </p:spPr>
      </p:pic>
    </p:spTree>
    <p:extLst>
      <p:ext uri="{BB962C8B-B14F-4D97-AF65-F5344CB8AC3E}">
        <p14:creationId xmlns:p14="http://schemas.microsoft.com/office/powerpoint/2010/main" val="36782710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4.16 LC LU Development Presentation.pdf"/>
          <p:cNvPicPr>
            <a:picLocks noChangeAspect="1"/>
          </p:cNvPicPr>
          <p:nvPr/>
        </p:nvPicPr>
        <p:blipFill rotWithShape="1">
          <a:blip r:embed="rId2"/>
          <a:srcRect t="10306" b="8782"/>
          <a:stretch/>
        </p:blipFill>
        <p:spPr>
          <a:xfrm>
            <a:off x="714807" y="648870"/>
            <a:ext cx="10863884" cy="5701769"/>
          </a:xfrm>
          <a:prstGeom prst="rect">
            <a:avLst/>
          </a:prstGeom>
        </p:spPr>
      </p:pic>
    </p:spTree>
    <p:extLst>
      <p:ext uri="{BB962C8B-B14F-4D97-AF65-F5344CB8AC3E}">
        <p14:creationId xmlns:p14="http://schemas.microsoft.com/office/powerpoint/2010/main" val="7145779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Milhaus</a:t>
            </a:r>
            <a:r>
              <a:rPr lang="en-US" dirty="0" smtClean="0">
                <a:solidFill>
                  <a:srgbClr val="000000"/>
                </a:solidFill>
              </a:rPr>
              <a:t> Presentation</a:t>
            </a:r>
            <a:endParaRPr lang="en-US" dirty="0">
              <a:solidFill>
                <a:srgbClr val="00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0574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TC103457444[[fn=Basis]]</Template>
  <TotalTime>3633</TotalTime>
  <Words>319</Words>
  <Application>Microsoft Macintosh PowerPoint</Application>
  <PresentationFormat>Custom</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Basis</vt:lpstr>
      <vt:lpstr> </vt:lpstr>
      <vt:lpstr>Meeting Overview </vt:lpstr>
      <vt:lpstr>Meeting Overview </vt:lpstr>
      <vt:lpstr>Your Priorities (to date) </vt:lpstr>
      <vt:lpstr>PowerPoint Presentation</vt:lpstr>
      <vt:lpstr>PowerPoint Presentation</vt:lpstr>
      <vt:lpstr>PowerPoint Presentation</vt:lpstr>
      <vt:lpstr>PowerPoint Presentation</vt:lpstr>
      <vt:lpstr>Milhaus Presentation</vt:lpstr>
      <vt:lpstr>Facilitated Discussion</vt:lpstr>
      <vt:lpstr>Next Steps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LU board retreat</dc:title>
  <dc:creator>Lauren Byrne</dc:creator>
  <cp:lastModifiedBy>Matthew Galluzzo</cp:lastModifiedBy>
  <cp:revision>150</cp:revision>
  <cp:lastPrinted>2016-02-08T22:54:11Z</cp:lastPrinted>
  <dcterms:created xsi:type="dcterms:W3CDTF">2013-10-18T17:32:03Z</dcterms:created>
  <dcterms:modified xsi:type="dcterms:W3CDTF">2016-02-26T14:04:04Z</dcterms:modified>
</cp:coreProperties>
</file>